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1"/>
  </p:sldMasterIdLst>
  <p:notesMasterIdLst>
    <p:notesMasterId r:id="rId28"/>
  </p:notesMasterIdLst>
  <p:handoutMasterIdLst>
    <p:handoutMasterId r:id="rId29"/>
  </p:handoutMasterIdLst>
  <p:sldIdLst>
    <p:sldId id="1861" r:id="rId2"/>
    <p:sldId id="1862" r:id="rId3"/>
    <p:sldId id="1873" r:id="rId4"/>
    <p:sldId id="1874" r:id="rId5"/>
    <p:sldId id="1875" r:id="rId6"/>
    <p:sldId id="1886" r:id="rId7"/>
    <p:sldId id="1876" r:id="rId8"/>
    <p:sldId id="1877" r:id="rId9"/>
    <p:sldId id="1878" r:id="rId10"/>
    <p:sldId id="1879" r:id="rId11"/>
    <p:sldId id="1880" r:id="rId12"/>
    <p:sldId id="1881" r:id="rId13"/>
    <p:sldId id="1882" r:id="rId14"/>
    <p:sldId id="1883" r:id="rId15"/>
    <p:sldId id="1884" r:id="rId16"/>
    <p:sldId id="1885" r:id="rId17"/>
    <p:sldId id="1896" r:id="rId18"/>
    <p:sldId id="1900" r:id="rId19"/>
    <p:sldId id="1887" r:id="rId20"/>
    <p:sldId id="1892" r:id="rId21"/>
    <p:sldId id="1903" r:id="rId22"/>
    <p:sldId id="1904" r:id="rId23"/>
    <p:sldId id="1895" r:id="rId24"/>
    <p:sldId id="1893" r:id="rId25"/>
    <p:sldId id="1888" r:id="rId26"/>
    <p:sldId id="1901" r:id="rId27"/>
  </p:sldIdLst>
  <p:sldSz cx="9144000" cy="6858000" type="screen4x3"/>
  <p:notesSz cx="6867525" cy="9994900"/>
  <p:defaultTextStyle>
    <a:defPPr>
      <a:defRPr lang="en-US"/>
    </a:defPPr>
    <a:lvl1pPr algn="l" rtl="0" fontAlgn="base" latinLnBrk="1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굴림" pitchFamily="50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굴림" pitchFamily="50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굴림" pitchFamily="50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굴림" pitchFamily="50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굴림" pitchFamily="50" charset="-127"/>
        <a:cs typeface="+mn-cs"/>
      </a:defRPr>
    </a:lvl5pPr>
    <a:lvl6pPr marL="2286000" algn="l" defTabSz="914400" rtl="0" eaLnBrk="1" latinLnBrk="1" hangingPunct="1">
      <a:defRPr b="1" kern="1200">
        <a:solidFill>
          <a:schemeClr val="tx1"/>
        </a:solidFill>
        <a:latin typeface="Arial" charset="0"/>
        <a:ea typeface="굴림" pitchFamily="50" charset="-127"/>
        <a:cs typeface="+mn-cs"/>
      </a:defRPr>
    </a:lvl6pPr>
    <a:lvl7pPr marL="2743200" algn="l" defTabSz="914400" rtl="0" eaLnBrk="1" latinLnBrk="1" hangingPunct="1">
      <a:defRPr b="1" kern="1200">
        <a:solidFill>
          <a:schemeClr val="tx1"/>
        </a:solidFill>
        <a:latin typeface="Arial" charset="0"/>
        <a:ea typeface="굴림" pitchFamily="50" charset="-127"/>
        <a:cs typeface="+mn-cs"/>
      </a:defRPr>
    </a:lvl7pPr>
    <a:lvl8pPr marL="3200400" algn="l" defTabSz="914400" rtl="0" eaLnBrk="1" latinLnBrk="1" hangingPunct="1">
      <a:defRPr b="1" kern="1200">
        <a:solidFill>
          <a:schemeClr val="tx1"/>
        </a:solidFill>
        <a:latin typeface="Arial" charset="0"/>
        <a:ea typeface="굴림" pitchFamily="50" charset="-127"/>
        <a:cs typeface="+mn-cs"/>
      </a:defRPr>
    </a:lvl8pPr>
    <a:lvl9pPr marL="3657600" algn="l" defTabSz="914400" rtl="0" eaLnBrk="1" latinLnBrk="1" hangingPunct="1">
      <a:defRPr b="1" kern="1200">
        <a:solidFill>
          <a:schemeClr val="tx1"/>
        </a:solidFill>
        <a:latin typeface="Arial" charset="0"/>
        <a:ea typeface="굴림" pitchFamily="50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6041A"/>
    <a:srgbClr val="0033CC"/>
    <a:srgbClr val="000000"/>
    <a:srgbClr val="00FF99"/>
    <a:srgbClr val="0099FF"/>
    <a:srgbClr val="FF99FF"/>
    <a:srgbClr val="66FFFF"/>
    <a:srgbClr val="0A6E02"/>
    <a:srgbClr val="FF3300"/>
    <a:srgbClr val="9148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테마 스타일 1 - 강조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75DCB02-9BB8-47FD-8907-85C794F793BA}" styleName="테마 스타일 1 - 강조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9218" autoAdjust="0"/>
    <p:restoredTop sz="94186" autoAdjust="0"/>
  </p:normalViewPr>
  <p:slideViewPr>
    <p:cSldViewPr>
      <p:cViewPr>
        <p:scale>
          <a:sx n="80" d="100"/>
          <a:sy n="80" d="100"/>
        </p:scale>
        <p:origin x="-372" y="4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864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76549" cy="50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34" tIns="48167" rIns="96334" bIns="48167" numCol="1" anchor="t" anchorCtr="0" compatLnSpc="1">
            <a:prstTxWarp prst="textNoShape">
              <a:avLst/>
            </a:prstTxWarp>
          </a:bodyPr>
          <a:lstStyle>
            <a:lvl1pPr eaLnBrk="0" latinLnBrk="0" hangingPunct="0">
              <a:defRPr sz="1300" b="0">
                <a:latin typeface="Arial" charset="0"/>
                <a:ea typeface="굴림" pitchFamily="34" charset="-127"/>
                <a:cs typeface="Arial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75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9421" y="1"/>
            <a:ext cx="2976549" cy="50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34" tIns="48167" rIns="96334" bIns="48167" numCol="1" anchor="t" anchorCtr="0" compatLnSpc="1">
            <a:prstTxWarp prst="textNoShape">
              <a:avLst/>
            </a:prstTxWarp>
          </a:bodyPr>
          <a:lstStyle>
            <a:lvl1pPr algn="r" eaLnBrk="0" latinLnBrk="0" hangingPunct="0">
              <a:defRPr sz="1300" b="0">
                <a:latin typeface="Arial" charset="0"/>
                <a:ea typeface="굴림" pitchFamily="34" charset="-127"/>
                <a:cs typeface="Arial" charset="0"/>
              </a:defRPr>
            </a:lvl1pPr>
          </a:lstStyle>
          <a:p>
            <a:pPr>
              <a:defRPr/>
            </a:pPr>
            <a:fld id="{56E69729-3A19-4946-86AD-708D4DA87572}" type="datetime1">
              <a:rPr lang="ko-KR" altLang="en-US" smtClean="0"/>
              <a:pPr>
                <a:defRPr/>
              </a:pPr>
              <a:t>2014-09-30</a:t>
            </a:fld>
            <a:endParaRPr lang="en-US" altLang="ko-KR" dirty="0"/>
          </a:p>
        </p:txBody>
      </p:sp>
      <p:sp>
        <p:nvSpPr>
          <p:cNvPr id="275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93107"/>
            <a:ext cx="2976549" cy="50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34" tIns="48167" rIns="96334" bIns="48167" numCol="1" anchor="b" anchorCtr="0" compatLnSpc="1">
            <a:prstTxWarp prst="textNoShape">
              <a:avLst/>
            </a:prstTxWarp>
          </a:bodyPr>
          <a:lstStyle>
            <a:lvl1pPr eaLnBrk="0" latinLnBrk="0" hangingPunct="0">
              <a:defRPr sz="1300" b="0">
                <a:latin typeface="Arial" charset="0"/>
                <a:ea typeface="굴림" pitchFamily="34" charset="-127"/>
                <a:cs typeface="Arial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75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9421" y="9493107"/>
            <a:ext cx="2976549" cy="50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34" tIns="48167" rIns="96334" bIns="48167" numCol="1" anchor="b" anchorCtr="0" compatLnSpc="1">
            <a:prstTxWarp prst="textNoShape">
              <a:avLst/>
            </a:prstTxWarp>
          </a:bodyPr>
          <a:lstStyle>
            <a:lvl1pPr algn="r" eaLnBrk="0" latinLnBrk="0" hangingPunct="0">
              <a:defRPr sz="1300" b="0">
                <a:latin typeface="Arial" charset="0"/>
                <a:ea typeface="굴림" pitchFamily="34" charset="-127"/>
                <a:cs typeface="Arial" charset="0"/>
              </a:defRPr>
            </a:lvl1pPr>
          </a:lstStyle>
          <a:p>
            <a:pPr>
              <a:defRPr/>
            </a:pPr>
            <a:fld id="{B61873A2-DE9E-434D-8F22-10F19FC822B2}" type="slidenum">
              <a:rPr lang="ko-KR" altLang="en-US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211837748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76549" cy="500087"/>
          </a:xfrm>
          <a:prstGeom prst="rect">
            <a:avLst/>
          </a:prstGeom>
        </p:spPr>
        <p:txBody>
          <a:bodyPr vert="horz" wrap="square" lIns="96334" tIns="48167" rIns="96334" bIns="48167" numCol="1" anchor="t" anchorCtr="0" compatLnSpc="1">
            <a:prstTxWarp prst="textNoShape">
              <a:avLst/>
            </a:prstTxWarp>
          </a:bodyPr>
          <a:lstStyle>
            <a:lvl1pPr latinLnBrk="0">
              <a:defRPr sz="1300" b="0">
                <a:latin typeface="Calibri" pitchFamily="34" charset="0"/>
                <a:ea typeface="굴림" pitchFamily="34" charset="-127"/>
                <a:cs typeface="Arial" charset="0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9421" y="1"/>
            <a:ext cx="2976549" cy="500087"/>
          </a:xfrm>
          <a:prstGeom prst="rect">
            <a:avLst/>
          </a:prstGeom>
        </p:spPr>
        <p:txBody>
          <a:bodyPr vert="horz" wrap="square" lIns="96334" tIns="48167" rIns="96334" bIns="48167" numCol="1" anchor="t" anchorCtr="0" compatLnSpc="1">
            <a:prstTxWarp prst="textNoShape">
              <a:avLst/>
            </a:prstTxWarp>
          </a:bodyPr>
          <a:lstStyle>
            <a:lvl1pPr algn="r" latinLnBrk="0">
              <a:defRPr sz="1300" b="0">
                <a:latin typeface="Calibri" pitchFamily="34" charset="0"/>
                <a:ea typeface="굴림" pitchFamily="34" charset="-127"/>
                <a:cs typeface="Arial" charset="0"/>
              </a:defRPr>
            </a:lvl1pPr>
          </a:lstStyle>
          <a:p>
            <a:pPr>
              <a:defRPr/>
            </a:pPr>
            <a:fld id="{7EA7855C-85AC-4CC6-9757-21B3958DCAB1}" type="datetime1">
              <a:rPr lang="ko-KR" altLang="en-US" smtClean="0"/>
              <a:pPr>
                <a:defRPr/>
              </a:pPr>
              <a:t>2014-09-30</a:t>
            </a:fld>
            <a:endParaRPr lang="en-US" altLang="ko-KR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5038" y="749300"/>
            <a:ext cx="4997450" cy="3748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334" tIns="48167" rIns="96334" bIns="48167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7375" y="4748262"/>
            <a:ext cx="5492776" cy="4497364"/>
          </a:xfrm>
          <a:prstGeom prst="rect">
            <a:avLst/>
          </a:prstGeom>
        </p:spPr>
        <p:txBody>
          <a:bodyPr vert="horz" lIns="96334" tIns="48167" rIns="96334" bIns="48167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93107"/>
            <a:ext cx="2976549" cy="500087"/>
          </a:xfrm>
          <a:prstGeom prst="rect">
            <a:avLst/>
          </a:prstGeom>
        </p:spPr>
        <p:txBody>
          <a:bodyPr vert="horz" wrap="square" lIns="96334" tIns="48167" rIns="96334" bIns="48167" numCol="1" anchor="b" anchorCtr="0" compatLnSpc="1">
            <a:prstTxWarp prst="textNoShape">
              <a:avLst/>
            </a:prstTxWarp>
          </a:bodyPr>
          <a:lstStyle>
            <a:lvl1pPr latinLnBrk="0">
              <a:defRPr sz="1300" b="0">
                <a:latin typeface="Calibri" pitchFamily="34" charset="0"/>
                <a:ea typeface="굴림" pitchFamily="34" charset="-127"/>
                <a:cs typeface="Arial" charset="0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9421" y="9493107"/>
            <a:ext cx="2976549" cy="500087"/>
          </a:xfrm>
          <a:prstGeom prst="rect">
            <a:avLst/>
          </a:prstGeom>
        </p:spPr>
        <p:txBody>
          <a:bodyPr vert="horz" wrap="square" lIns="96334" tIns="48167" rIns="96334" bIns="48167" numCol="1" anchor="b" anchorCtr="0" compatLnSpc="1">
            <a:prstTxWarp prst="textNoShape">
              <a:avLst/>
            </a:prstTxWarp>
          </a:bodyPr>
          <a:lstStyle>
            <a:lvl1pPr algn="r" latinLnBrk="0">
              <a:defRPr sz="1300" b="0">
                <a:latin typeface="Calibri" pitchFamily="34" charset="0"/>
                <a:ea typeface="굴림" pitchFamily="34" charset="-127"/>
                <a:cs typeface="Arial" charset="0"/>
              </a:defRPr>
            </a:lvl1pPr>
          </a:lstStyle>
          <a:p>
            <a:pPr>
              <a:defRPr/>
            </a:pPr>
            <a:fld id="{98EF6473-B74A-4630-A715-DF92BCAFDD2E}" type="slidenum">
              <a:rPr lang="ko-KR" altLang="en-US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460073231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8EF6473-B74A-4630-A715-DF92BCAFDD2E}" type="slidenum">
              <a:rPr lang="ko-KR" altLang="en-US" smtClean="0"/>
              <a:pPr>
                <a:defRPr/>
              </a:pPr>
              <a:t>1</a:t>
            </a:fld>
            <a:endParaRPr lang="en-US" altLang="ko-KR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8B06C2B-FB23-475E-AADF-9B64B61B109A}" type="datetime1">
              <a:rPr lang="ko-KR" altLang="en-US" smtClean="0"/>
              <a:pPr>
                <a:defRPr/>
              </a:pPr>
              <a:t>2014-09-30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0585560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7EA7855C-85AC-4CC6-9757-21B3958DCAB1}" type="datetime1">
              <a:rPr lang="ko-KR" altLang="en-US" smtClean="0">
                <a:solidFill>
                  <a:prstClr val="black"/>
                </a:solidFill>
              </a:rPr>
              <a:pPr>
                <a:defRPr/>
              </a:pPr>
              <a:t>2014-09-30</a:t>
            </a:fld>
            <a:endParaRPr lang="en-US" altLang="ko-KR" dirty="0">
              <a:solidFill>
                <a:prstClr val="black"/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8EF6473-B74A-4630-A715-DF92BCAFDD2E}" type="slidenum">
              <a:rPr lang="ko-KR" altLang="en-US" smtClean="0">
                <a:solidFill>
                  <a:prstClr val="black"/>
                </a:solidFill>
              </a:rPr>
              <a:pPr>
                <a:defRPr/>
              </a:pPr>
              <a:t>10</a:t>
            </a:fld>
            <a:endParaRPr lang="en-US" altLang="ko-K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73968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/>
          </a:p>
        </p:txBody>
      </p:sp>
      <p:sp>
        <p:nvSpPr>
          <p:cNvPr id="45060" name="슬라이드 번호 개체 틀 3"/>
          <p:cNvSpPr txBox="1">
            <a:spLocks noGrp="1"/>
          </p:cNvSpPr>
          <p:nvPr/>
        </p:nvSpPr>
        <p:spPr bwMode="auto">
          <a:xfrm>
            <a:off x="3889423" y="9493112"/>
            <a:ext cx="2976549" cy="50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304" tIns="48152" rIns="96304" bIns="48152" anchor="b"/>
          <a:lstStyle/>
          <a:p>
            <a:pPr algn="r"/>
            <a:fld id="{6E063A6E-A34B-46C4-8B2F-F29CAC181A94}" type="slidenum">
              <a:rPr kumimoji="0" lang="ko-KR" altLang="en-US">
                <a:solidFill>
                  <a:srgbClr val="000000"/>
                </a:solidFill>
                <a:latin typeface="Calibri" pitchFamily="34" charset="0"/>
              </a:rPr>
              <a:pPr algn="r"/>
              <a:t>11</a:t>
            </a:fld>
            <a:endParaRPr kumimoji="0" lang="en-US" altLang="ko-KR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" name="날짜 개체 틀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812C71E-94E4-4A3A-8887-B617D50C9B99}" type="datetime1">
              <a:rPr lang="ko-KR" altLang="en-US" smtClean="0"/>
              <a:pPr>
                <a:defRPr/>
              </a:pPr>
              <a:t>2014-09-30</a:t>
            </a:fld>
            <a:endParaRPr lang="en-US" altLang="ko-KR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/>
          </a:p>
        </p:txBody>
      </p:sp>
      <p:sp>
        <p:nvSpPr>
          <p:cNvPr id="45060" name="슬라이드 번호 개체 틀 3"/>
          <p:cNvSpPr txBox="1">
            <a:spLocks noGrp="1"/>
          </p:cNvSpPr>
          <p:nvPr/>
        </p:nvSpPr>
        <p:spPr bwMode="auto">
          <a:xfrm>
            <a:off x="3889423" y="9493112"/>
            <a:ext cx="2976549" cy="50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304" tIns="48152" rIns="96304" bIns="48152" anchor="b"/>
          <a:lstStyle/>
          <a:p>
            <a:pPr algn="r"/>
            <a:fld id="{6E063A6E-A34B-46C4-8B2F-F29CAC181A94}" type="slidenum">
              <a:rPr kumimoji="0" lang="ko-KR" altLang="en-US">
                <a:solidFill>
                  <a:srgbClr val="000000"/>
                </a:solidFill>
                <a:latin typeface="Calibri" pitchFamily="34" charset="0"/>
              </a:rPr>
              <a:pPr algn="r"/>
              <a:t>12</a:t>
            </a:fld>
            <a:endParaRPr kumimoji="0" lang="en-US" altLang="ko-KR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" name="날짜 개체 틀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812C71E-94E4-4A3A-8887-B617D50C9B99}" type="datetime1">
              <a:rPr lang="ko-KR" altLang="en-US" smtClean="0"/>
              <a:pPr>
                <a:defRPr/>
              </a:pPr>
              <a:t>2014-09-30</a:t>
            </a:fld>
            <a:endParaRPr lang="en-US" altLang="ko-KR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7EA7855C-85AC-4CC6-9757-21B3958DCAB1}" type="datetime1">
              <a:rPr lang="ko-KR" altLang="en-US" smtClean="0"/>
              <a:pPr>
                <a:defRPr/>
              </a:pPr>
              <a:t>2014-09-30</a:t>
            </a:fld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8EF6473-B74A-4630-A715-DF92BCAFDD2E}" type="slidenum">
              <a:rPr lang="ko-KR" altLang="en-US" smtClean="0"/>
              <a:pPr>
                <a:defRPr/>
              </a:pPr>
              <a:t>13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89484992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7EA7855C-85AC-4CC6-9757-21B3958DCAB1}" type="datetime1">
              <a:rPr lang="ko-KR" altLang="en-US" smtClean="0"/>
              <a:pPr>
                <a:defRPr/>
              </a:pPr>
              <a:t>2014-09-30</a:t>
            </a:fld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8EF6473-B74A-4630-A715-DF92BCAFDD2E}" type="slidenum">
              <a:rPr lang="ko-KR" altLang="en-US" smtClean="0"/>
              <a:pPr>
                <a:defRPr/>
              </a:pPr>
              <a:t>14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89484992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/>
          </a:p>
        </p:txBody>
      </p:sp>
      <p:sp>
        <p:nvSpPr>
          <p:cNvPr id="45060" name="슬라이드 번호 개체 틀 3"/>
          <p:cNvSpPr txBox="1">
            <a:spLocks noGrp="1"/>
          </p:cNvSpPr>
          <p:nvPr/>
        </p:nvSpPr>
        <p:spPr bwMode="auto">
          <a:xfrm>
            <a:off x="3889423" y="9493112"/>
            <a:ext cx="2976549" cy="50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304" tIns="48152" rIns="96304" bIns="48152" anchor="b"/>
          <a:lstStyle/>
          <a:p>
            <a:pPr algn="r"/>
            <a:fld id="{6E063A6E-A34B-46C4-8B2F-F29CAC181A94}" type="slidenum">
              <a:rPr kumimoji="0" lang="ko-KR" altLang="en-US">
                <a:solidFill>
                  <a:srgbClr val="000000"/>
                </a:solidFill>
                <a:latin typeface="Calibri" pitchFamily="34" charset="0"/>
              </a:rPr>
              <a:pPr algn="r"/>
              <a:t>15</a:t>
            </a:fld>
            <a:endParaRPr kumimoji="0" lang="en-US" altLang="ko-KR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" name="날짜 개체 틀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812C71E-94E4-4A3A-8887-B617D50C9B99}" type="datetime1">
              <a:rPr lang="ko-KR" altLang="en-US" smtClean="0"/>
              <a:pPr>
                <a:defRPr/>
              </a:pPr>
              <a:t>2014-09-30</a:t>
            </a:fld>
            <a:endParaRPr lang="en-US" altLang="ko-KR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/>
          </a:p>
        </p:txBody>
      </p:sp>
      <p:sp>
        <p:nvSpPr>
          <p:cNvPr id="45060" name="슬라이드 번호 개체 틀 3"/>
          <p:cNvSpPr txBox="1">
            <a:spLocks noGrp="1"/>
          </p:cNvSpPr>
          <p:nvPr/>
        </p:nvSpPr>
        <p:spPr bwMode="auto">
          <a:xfrm>
            <a:off x="3889423" y="9493112"/>
            <a:ext cx="2976549" cy="50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304" tIns="48152" rIns="96304" bIns="48152" anchor="b"/>
          <a:lstStyle/>
          <a:p>
            <a:pPr algn="r"/>
            <a:fld id="{6E063A6E-A34B-46C4-8B2F-F29CAC181A94}" type="slidenum">
              <a:rPr kumimoji="0" lang="ko-KR" altLang="en-US">
                <a:solidFill>
                  <a:srgbClr val="000000"/>
                </a:solidFill>
                <a:latin typeface="Calibri" pitchFamily="34" charset="0"/>
              </a:rPr>
              <a:pPr algn="r"/>
              <a:t>16</a:t>
            </a:fld>
            <a:endParaRPr kumimoji="0" lang="en-US" altLang="ko-KR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" name="날짜 개체 틀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812C71E-94E4-4A3A-8887-B617D50C9B99}" type="datetime1">
              <a:rPr lang="ko-KR" altLang="en-US" smtClean="0"/>
              <a:pPr>
                <a:defRPr/>
              </a:pPr>
              <a:t>2014-09-30</a:t>
            </a:fld>
            <a:endParaRPr lang="en-US" altLang="ko-KR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/>
          </a:p>
        </p:txBody>
      </p:sp>
      <p:sp>
        <p:nvSpPr>
          <p:cNvPr id="45060" name="슬라이드 번호 개체 틀 3"/>
          <p:cNvSpPr txBox="1">
            <a:spLocks noGrp="1"/>
          </p:cNvSpPr>
          <p:nvPr/>
        </p:nvSpPr>
        <p:spPr bwMode="auto">
          <a:xfrm>
            <a:off x="3889423" y="9493112"/>
            <a:ext cx="2976549" cy="50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304" tIns="48152" rIns="96304" bIns="48152" anchor="b"/>
          <a:lstStyle/>
          <a:p>
            <a:pPr algn="r"/>
            <a:fld id="{6E063A6E-A34B-46C4-8B2F-F29CAC181A94}" type="slidenum">
              <a:rPr kumimoji="0" lang="ko-KR" altLang="en-US">
                <a:solidFill>
                  <a:srgbClr val="000000"/>
                </a:solidFill>
                <a:latin typeface="Calibri" pitchFamily="34" charset="0"/>
              </a:rPr>
              <a:pPr algn="r"/>
              <a:t>19</a:t>
            </a:fld>
            <a:endParaRPr kumimoji="0" lang="en-US" altLang="ko-KR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" name="날짜 개체 틀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70FD009B-3B65-4999-84CC-D4FA9B9D900E}" type="datetime1">
              <a:rPr lang="ko-KR" altLang="en-US" smtClean="0"/>
              <a:pPr>
                <a:defRPr/>
              </a:pPr>
              <a:t>2014-09-30</a:t>
            </a:fld>
            <a:endParaRPr lang="en-US" altLang="ko-KR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/>
          </a:p>
        </p:txBody>
      </p:sp>
      <p:sp>
        <p:nvSpPr>
          <p:cNvPr id="45060" name="슬라이드 번호 개체 틀 3"/>
          <p:cNvSpPr txBox="1">
            <a:spLocks noGrp="1"/>
          </p:cNvSpPr>
          <p:nvPr/>
        </p:nvSpPr>
        <p:spPr bwMode="auto">
          <a:xfrm>
            <a:off x="3889423" y="9493112"/>
            <a:ext cx="2976549" cy="50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304" tIns="48152" rIns="96304" bIns="48152" anchor="b"/>
          <a:lstStyle/>
          <a:p>
            <a:pPr algn="r"/>
            <a:fld id="{6E063A6E-A34B-46C4-8B2F-F29CAC181A94}" type="slidenum">
              <a:rPr kumimoji="0" lang="ko-KR" altLang="en-US">
                <a:solidFill>
                  <a:srgbClr val="000000"/>
                </a:solidFill>
                <a:latin typeface="Calibri" pitchFamily="34" charset="0"/>
              </a:rPr>
              <a:pPr algn="r"/>
              <a:t>20</a:t>
            </a:fld>
            <a:endParaRPr kumimoji="0" lang="en-US" altLang="ko-KR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" name="날짜 개체 틀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70FD009B-3B65-4999-84CC-D4FA9B9D900E}" type="datetime1">
              <a:rPr lang="ko-KR" altLang="en-US" smtClean="0"/>
              <a:pPr>
                <a:defRPr/>
              </a:pPr>
              <a:t>2014-09-30</a:t>
            </a:fld>
            <a:endParaRPr lang="en-US" altLang="ko-KR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/>
          </a:p>
        </p:txBody>
      </p:sp>
      <p:sp>
        <p:nvSpPr>
          <p:cNvPr id="45060" name="슬라이드 번호 개체 틀 3"/>
          <p:cNvSpPr txBox="1">
            <a:spLocks noGrp="1"/>
          </p:cNvSpPr>
          <p:nvPr/>
        </p:nvSpPr>
        <p:spPr bwMode="auto">
          <a:xfrm>
            <a:off x="3889423" y="9493112"/>
            <a:ext cx="2976549" cy="50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304" tIns="48152" rIns="96304" bIns="48152" anchor="b"/>
          <a:lstStyle/>
          <a:p>
            <a:pPr algn="r"/>
            <a:fld id="{6E063A6E-A34B-46C4-8B2F-F29CAC181A94}" type="slidenum">
              <a:rPr kumimoji="0" lang="ko-KR" altLang="en-US">
                <a:solidFill>
                  <a:srgbClr val="000000"/>
                </a:solidFill>
                <a:latin typeface="Calibri" pitchFamily="34" charset="0"/>
              </a:rPr>
              <a:pPr algn="r"/>
              <a:t>23</a:t>
            </a:fld>
            <a:endParaRPr kumimoji="0" lang="en-US" altLang="ko-KR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" name="날짜 개체 틀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70FD009B-3B65-4999-84CC-D4FA9B9D900E}" type="datetime1">
              <a:rPr lang="ko-KR" altLang="en-US" smtClean="0"/>
              <a:pPr>
                <a:defRPr/>
              </a:pPr>
              <a:t>2014-09-30</a:t>
            </a:fld>
            <a:endParaRPr lang="en-US" altLang="ko-K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ko-KR" altLang="en-US" smtClean="0">
                <a:solidFill>
                  <a:srgbClr val="FFFFFF"/>
                </a:solidFill>
                <a:ea typeface="굴림" pitchFamily="50" charset="-127"/>
              </a:rPr>
              <a:t>©Team Resources, Inc. DO NOT REPRODUCE</a:t>
            </a:r>
            <a:r>
              <a:rPr lang="en-US" altLang="ko-KR" smtClean="0">
                <a:solidFill>
                  <a:srgbClr val="FFFFFF"/>
                </a:solidFill>
                <a:ea typeface="굴림" pitchFamily="50" charset="-127"/>
              </a:rPr>
              <a:t>©</a:t>
            </a:r>
          </a:p>
        </p:txBody>
      </p:sp>
      <p:sp>
        <p:nvSpPr>
          <p:cNvPr id="552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79E3391-272E-499E-BA90-E8268CFD7FBC}" type="slidenum">
              <a:rPr lang="ko-KR" altLang="en-US" smtClean="0">
                <a:solidFill>
                  <a:srgbClr val="FFFFFF"/>
                </a:solidFill>
                <a:ea typeface="굴림" pitchFamily="50" charset="-127"/>
              </a:rPr>
              <a:pPr/>
              <a:t>2</a:t>
            </a:fld>
            <a:endParaRPr lang="en-US" altLang="ko-KR" smtClean="0">
              <a:solidFill>
                <a:srgbClr val="FFFFFF"/>
              </a:solidFill>
              <a:ea typeface="굴림" pitchFamily="50" charset="-127"/>
            </a:endParaRPr>
          </a:p>
        </p:txBody>
      </p:sp>
      <p:sp>
        <p:nvSpPr>
          <p:cNvPr id="5530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30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ko-KR" sz="1600" dirty="0"/>
              <a:t>Our list is much shorter. In fact, it </a:t>
            </a:r>
            <a:r>
              <a:rPr lang="en-US" altLang="ko-KR" sz="1600" b="1" u="sng" dirty="0"/>
              <a:t>contains only six qualities</a:t>
            </a:r>
            <a:r>
              <a:rPr lang="en-US" altLang="ko-KR" sz="1600" dirty="0"/>
              <a:t>. Being so short, each characteristic is critically important. If one is missing or inadequate, the team is, at best, limping. If two or three are missing, it may not be a team at all.</a:t>
            </a:r>
          </a:p>
          <a:p>
            <a:r>
              <a:rPr lang="en-US" altLang="ko-KR" sz="1600" dirty="0"/>
              <a:t>I’m going to use a diagram to list my characteristics. We call it the Team Wheel. It will give you a conceptual framework around which to organize your thoughts, while at the same time showing you how each characteristic relates to the other.</a:t>
            </a:r>
            <a:endParaRPr lang="en-US" altLang="ko-KR" dirty="0" smtClean="0"/>
          </a:p>
          <a:p>
            <a:endParaRPr lang="ko-KR" altLang="en-US" dirty="0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/>
          </a:p>
        </p:txBody>
      </p:sp>
      <p:sp>
        <p:nvSpPr>
          <p:cNvPr id="45060" name="슬라이드 번호 개체 틀 3"/>
          <p:cNvSpPr txBox="1">
            <a:spLocks noGrp="1"/>
          </p:cNvSpPr>
          <p:nvPr/>
        </p:nvSpPr>
        <p:spPr bwMode="auto">
          <a:xfrm>
            <a:off x="3889423" y="9493112"/>
            <a:ext cx="2976549" cy="50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304" tIns="48152" rIns="96304" bIns="48152" anchor="b"/>
          <a:lstStyle/>
          <a:p>
            <a:pPr algn="r"/>
            <a:fld id="{6E063A6E-A34B-46C4-8B2F-F29CAC181A94}" type="slidenum">
              <a:rPr kumimoji="0" lang="ko-KR" altLang="en-US">
                <a:solidFill>
                  <a:srgbClr val="000000"/>
                </a:solidFill>
                <a:latin typeface="Calibri" pitchFamily="34" charset="0"/>
              </a:rPr>
              <a:pPr algn="r"/>
              <a:t>24</a:t>
            </a:fld>
            <a:endParaRPr kumimoji="0" lang="en-US" altLang="ko-KR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" name="날짜 개체 틀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70FD009B-3B65-4999-84CC-D4FA9B9D900E}" type="datetime1">
              <a:rPr lang="ko-KR" altLang="en-US" smtClean="0"/>
              <a:pPr>
                <a:defRPr/>
              </a:pPr>
              <a:t>2014-09-30</a:t>
            </a:fld>
            <a:endParaRPr lang="en-US" altLang="ko-KR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/>
          </a:p>
        </p:txBody>
      </p:sp>
      <p:sp>
        <p:nvSpPr>
          <p:cNvPr id="45060" name="슬라이드 번호 개체 틀 3"/>
          <p:cNvSpPr txBox="1">
            <a:spLocks noGrp="1"/>
          </p:cNvSpPr>
          <p:nvPr/>
        </p:nvSpPr>
        <p:spPr bwMode="auto">
          <a:xfrm>
            <a:off x="3889423" y="9493112"/>
            <a:ext cx="2976549" cy="50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304" tIns="48152" rIns="96304" bIns="48152" anchor="b"/>
          <a:lstStyle/>
          <a:p>
            <a:pPr algn="r"/>
            <a:fld id="{6E063A6E-A34B-46C4-8B2F-F29CAC181A94}" type="slidenum">
              <a:rPr kumimoji="0" lang="ko-KR" altLang="en-US">
                <a:solidFill>
                  <a:srgbClr val="000000"/>
                </a:solidFill>
                <a:latin typeface="Calibri" pitchFamily="34" charset="0"/>
              </a:rPr>
              <a:pPr algn="r"/>
              <a:t>25</a:t>
            </a:fld>
            <a:endParaRPr kumimoji="0" lang="en-US" altLang="ko-KR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" name="날짜 개체 틀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70FD009B-3B65-4999-84CC-D4FA9B9D900E}" type="datetime1">
              <a:rPr lang="ko-KR" altLang="en-US" smtClean="0"/>
              <a:pPr>
                <a:defRPr/>
              </a:pPr>
              <a:t>2014-09-30</a:t>
            </a:fld>
            <a:endParaRPr lang="en-US" altLang="ko-KR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ko-KR" altLang="en-US" smtClean="0">
                <a:solidFill>
                  <a:srgbClr val="FFFFFF"/>
                </a:solidFill>
              </a:rPr>
              <a:t>©Team Resources, Inc. DO NOT REPRODUCE</a:t>
            </a:r>
            <a:r>
              <a:rPr lang="en-US" altLang="ko-KR" smtClean="0">
                <a:solidFill>
                  <a:srgbClr val="FFFFFF"/>
                </a:solidFill>
              </a:rPr>
              <a:t>©</a:t>
            </a:r>
          </a:p>
        </p:txBody>
      </p:sp>
      <p:sp>
        <p:nvSpPr>
          <p:cNvPr id="552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79E3391-272E-499E-BA90-E8268CFD7FBC}" type="slidenum">
              <a:rPr lang="ko-KR" altLang="en-US" smtClean="0">
                <a:solidFill>
                  <a:srgbClr val="FFFFFF"/>
                </a:solidFill>
              </a:rPr>
              <a:pPr/>
              <a:t>3</a:t>
            </a:fld>
            <a:endParaRPr lang="en-US" altLang="ko-KR" smtClean="0">
              <a:solidFill>
                <a:srgbClr val="FFFFFF"/>
              </a:solidFill>
            </a:endParaRPr>
          </a:p>
        </p:txBody>
      </p:sp>
      <p:sp>
        <p:nvSpPr>
          <p:cNvPr id="5530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30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ko-KR" sz="1600" dirty="0"/>
              <a:t>Our list is much shorter. In fact, it </a:t>
            </a:r>
            <a:r>
              <a:rPr lang="en-US" altLang="ko-KR" sz="1600" b="1" u="sng" dirty="0"/>
              <a:t>contains only six qualities</a:t>
            </a:r>
            <a:r>
              <a:rPr lang="en-US" altLang="ko-KR" sz="1600" dirty="0"/>
              <a:t>. Being so short, each characteristic is critically important. If one is missing or inadequate, the team is, at best, limping. If two or three are missing, it may not be a team at all.</a:t>
            </a:r>
          </a:p>
          <a:p>
            <a:r>
              <a:rPr lang="en-US" altLang="ko-KR" sz="1600" dirty="0"/>
              <a:t>I’m going to use a diagram to list my characteristics. We call it the Team Wheel. It will give you a conceptual framework around which to organize your thoughts, while at the same time showing you how each characteristic relates to the other.</a:t>
            </a:r>
            <a:endParaRPr lang="en-US" altLang="ko-KR" dirty="0" smtClean="0"/>
          </a:p>
          <a:p>
            <a:endParaRPr lang="ko-KR" alt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7EA7855C-85AC-4CC6-9757-21B3958DCAB1}" type="datetime1">
              <a:rPr lang="ko-KR" altLang="en-US" smtClean="0"/>
              <a:pPr>
                <a:defRPr/>
              </a:pPr>
              <a:t>2014-09-30</a:t>
            </a:fld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8EF6473-B74A-4630-A715-DF92BCAFDD2E}" type="slidenum">
              <a:rPr lang="ko-KR" altLang="en-US" smtClean="0"/>
              <a:pPr>
                <a:defRPr/>
              </a:pPr>
              <a:t>4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7477548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7EA7855C-85AC-4CC6-9757-21B3958DCAB1}" type="datetime1">
              <a:rPr lang="ko-KR" altLang="en-US" smtClean="0"/>
              <a:pPr>
                <a:defRPr/>
              </a:pPr>
              <a:t>2014-09-30</a:t>
            </a:fld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8EF6473-B74A-4630-A715-DF92BCAFDD2E}" type="slidenum">
              <a:rPr lang="ko-KR" altLang="en-US" smtClean="0"/>
              <a:pPr>
                <a:defRPr/>
              </a:pPr>
              <a:t>5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7477548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7EA7855C-85AC-4CC6-9757-21B3958DCAB1}" type="datetime1">
              <a:rPr lang="ko-KR" altLang="en-US" smtClean="0"/>
              <a:pPr>
                <a:defRPr/>
              </a:pPr>
              <a:t>2014-09-30</a:t>
            </a:fld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8EF6473-B74A-4630-A715-DF92BCAFDD2E}" type="slidenum">
              <a:rPr lang="ko-KR" altLang="en-US" smtClean="0"/>
              <a:pPr>
                <a:defRPr/>
              </a:pPr>
              <a:t>6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7477548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/>
          </a:p>
        </p:txBody>
      </p:sp>
      <p:sp>
        <p:nvSpPr>
          <p:cNvPr id="45060" name="슬라이드 번호 개체 틀 3"/>
          <p:cNvSpPr txBox="1">
            <a:spLocks noGrp="1"/>
          </p:cNvSpPr>
          <p:nvPr/>
        </p:nvSpPr>
        <p:spPr bwMode="auto">
          <a:xfrm>
            <a:off x="3889423" y="9493112"/>
            <a:ext cx="2976549" cy="50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304" tIns="48152" rIns="96304" bIns="48152" anchor="b"/>
          <a:lstStyle/>
          <a:p>
            <a:pPr algn="r"/>
            <a:fld id="{6E063A6E-A34B-46C4-8B2F-F29CAC181A94}" type="slidenum">
              <a:rPr kumimoji="0" lang="ko-KR" altLang="en-US">
                <a:solidFill>
                  <a:srgbClr val="000000"/>
                </a:solidFill>
                <a:latin typeface="Calibri" pitchFamily="34" charset="0"/>
              </a:rPr>
              <a:pPr algn="r"/>
              <a:t>7</a:t>
            </a:fld>
            <a:endParaRPr kumimoji="0" lang="en-US" altLang="ko-KR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" name="날짜 개체 틀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812C71E-94E4-4A3A-8887-B617D50C9B99}" type="datetime1">
              <a:rPr lang="ko-KR" altLang="en-US" smtClean="0"/>
              <a:pPr>
                <a:defRPr/>
              </a:pPr>
              <a:t>2014-09-30</a:t>
            </a:fld>
            <a:endParaRPr lang="en-US" altLang="ko-KR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/>
          </a:p>
        </p:txBody>
      </p:sp>
      <p:sp>
        <p:nvSpPr>
          <p:cNvPr id="45060" name="슬라이드 번호 개체 틀 3"/>
          <p:cNvSpPr txBox="1">
            <a:spLocks noGrp="1"/>
          </p:cNvSpPr>
          <p:nvPr/>
        </p:nvSpPr>
        <p:spPr bwMode="auto">
          <a:xfrm>
            <a:off x="3889423" y="9493112"/>
            <a:ext cx="2976549" cy="50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304" tIns="48152" rIns="96304" bIns="48152" anchor="b"/>
          <a:lstStyle/>
          <a:p>
            <a:pPr algn="r"/>
            <a:fld id="{6E063A6E-A34B-46C4-8B2F-F29CAC181A94}" type="slidenum">
              <a:rPr kumimoji="0" lang="ko-KR" altLang="en-US">
                <a:solidFill>
                  <a:srgbClr val="000000"/>
                </a:solidFill>
                <a:latin typeface="Calibri" pitchFamily="34" charset="0"/>
              </a:rPr>
              <a:pPr algn="r"/>
              <a:t>8</a:t>
            </a:fld>
            <a:endParaRPr kumimoji="0" lang="en-US" altLang="ko-KR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" name="날짜 개체 틀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812C71E-94E4-4A3A-8887-B617D50C9B99}" type="datetime1">
              <a:rPr lang="ko-KR" altLang="en-US" smtClean="0"/>
              <a:pPr>
                <a:defRPr/>
              </a:pPr>
              <a:t>2014-09-30</a:t>
            </a:fld>
            <a:endParaRPr lang="en-US" altLang="ko-KR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7EA7855C-85AC-4CC6-9757-21B3958DCAB1}" type="datetime1">
              <a:rPr lang="ko-KR" altLang="en-US" smtClean="0">
                <a:solidFill>
                  <a:prstClr val="black"/>
                </a:solidFill>
              </a:rPr>
              <a:pPr>
                <a:defRPr/>
              </a:pPr>
              <a:t>2014-09-30</a:t>
            </a:fld>
            <a:endParaRPr lang="en-US" altLang="ko-KR" dirty="0">
              <a:solidFill>
                <a:prstClr val="black"/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8EF6473-B74A-4630-A715-DF92BCAFDD2E}" type="slidenum">
              <a:rPr lang="ko-KR" altLang="en-US" smtClean="0">
                <a:solidFill>
                  <a:prstClr val="black"/>
                </a:solidFill>
              </a:rPr>
              <a:pPr>
                <a:defRPr/>
              </a:pPr>
              <a:t>9</a:t>
            </a:fld>
            <a:endParaRPr lang="en-US" altLang="ko-K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92522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43" name="Picture 31" descr="m_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pSp>
        <p:nvGrpSpPr>
          <p:cNvPr id="2" name="Group 32"/>
          <p:cNvGrpSpPr>
            <a:grpSpLocks/>
          </p:cNvGrpSpPr>
          <p:nvPr/>
        </p:nvGrpSpPr>
        <p:grpSpPr bwMode="auto">
          <a:xfrm>
            <a:off x="107950" y="2792413"/>
            <a:ext cx="8970963" cy="1081087"/>
            <a:chOff x="-8" y="1752"/>
            <a:chExt cx="5772" cy="726"/>
          </a:xfrm>
        </p:grpSpPr>
        <p:sp>
          <p:nvSpPr>
            <p:cNvPr id="13345" name="Freeform 33"/>
            <p:cNvSpPr>
              <a:spLocks/>
            </p:cNvSpPr>
            <p:nvPr userDrawn="1"/>
          </p:nvSpPr>
          <p:spPr bwMode="white">
            <a:xfrm flipV="1">
              <a:off x="-4" y="2387"/>
              <a:ext cx="5768" cy="91"/>
            </a:xfrm>
            <a:custGeom>
              <a:avLst/>
              <a:gdLst/>
              <a:ahLst/>
              <a:cxnLst>
                <a:cxn ang="0">
                  <a:pos x="4" y="365"/>
                </a:cxn>
                <a:cxn ang="0">
                  <a:pos x="0" y="246"/>
                </a:cxn>
                <a:cxn ang="0">
                  <a:pos x="1837" y="32"/>
                </a:cxn>
                <a:cxn ang="0">
                  <a:pos x="3970" y="52"/>
                </a:cxn>
                <a:cxn ang="0">
                  <a:pos x="5764" y="231"/>
                </a:cxn>
                <a:cxn ang="0">
                  <a:pos x="5768" y="366"/>
                </a:cxn>
                <a:cxn ang="0">
                  <a:pos x="4" y="365"/>
                </a:cxn>
              </a:cxnLst>
              <a:rect l="0" t="0" r="r" b="b"/>
              <a:pathLst>
                <a:path w="5768" h="366">
                  <a:moveTo>
                    <a:pt x="4" y="365"/>
                  </a:moveTo>
                  <a:lnTo>
                    <a:pt x="0" y="246"/>
                  </a:lnTo>
                  <a:cubicBezTo>
                    <a:pt x="304" y="192"/>
                    <a:pt x="1175" y="64"/>
                    <a:pt x="1837" y="32"/>
                  </a:cubicBezTo>
                  <a:cubicBezTo>
                    <a:pt x="2499" y="0"/>
                    <a:pt x="3316" y="19"/>
                    <a:pt x="3970" y="52"/>
                  </a:cubicBezTo>
                  <a:cubicBezTo>
                    <a:pt x="4624" y="85"/>
                    <a:pt x="5464" y="179"/>
                    <a:pt x="5764" y="231"/>
                  </a:cubicBezTo>
                  <a:lnTo>
                    <a:pt x="5768" y="366"/>
                  </a:lnTo>
                  <a:lnTo>
                    <a:pt x="4" y="36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3346" name="Freeform 34"/>
            <p:cNvSpPr>
              <a:spLocks/>
            </p:cNvSpPr>
            <p:nvPr userDrawn="1"/>
          </p:nvSpPr>
          <p:spPr bwMode="white">
            <a:xfrm>
              <a:off x="-8" y="1752"/>
              <a:ext cx="5768" cy="91"/>
            </a:xfrm>
            <a:custGeom>
              <a:avLst/>
              <a:gdLst/>
              <a:ahLst/>
              <a:cxnLst>
                <a:cxn ang="0">
                  <a:pos x="4" y="365"/>
                </a:cxn>
                <a:cxn ang="0">
                  <a:pos x="0" y="246"/>
                </a:cxn>
                <a:cxn ang="0">
                  <a:pos x="1837" y="32"/>
                </a:cxn>
                <a:cxn ang="0">
                  <a:pos x="3970" y="52"/>
                </a:cxn>
                <a:cxn ang="0">
                  <a:pos x="5764" y="231"/>
                </a:cxn>
                <a:cxn ang="0">
                  <a:pos x="5768" y="366"/>
                </a:cxn>
                <a:cxn ang="0">
                  <a:pos x="4" y="365"/>
                </a:cxn>
              </a:cxnLst>
              <a:rect l="0" t="0" r="r" b="b"/>
              <a:pathLst>
                <a:path w="5768" h="366">
                  <a:moveTo>
                    <a:pt x="4" y="365"/>
                  </a:moveTo>
                  <a:lnTo>
                    <a:pt x="0" y="246"/>
                  </a:lnTo>
                  <a:cubicBezTo>
                    <a:pt x="304" y="192"/>
                    <a:pt x="1175" y="64"/>
                    <a:pt x="1837" y="32"/>
                  </a:cubicBezTo>
                  <a:cubicBezTo>
                    <a:pt x="2499" y="0"/>
                    <a:pt x="3316" y="19"/>
                    <a:pt x="3970" y="52"/>
                  </a:cubicBezTo>
                  <a:cubicBezTo>
                    <a:pt x="4624" y="85"/>
                    <a:pt x="5464" y="179"/>
                    <a:pt x="5764" y="231"/>
                  </a:cubicBezTo>
                  <a:lnTo>
                    <a:pt x="5768" y="366"/>
                  </a:lnTo>
                  <a:lnTo>
                    <a:pt x="4" y="36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ko-KR" altLang="en-US"/>
            </a:p>
          </p:txBody>
        </p:sp>
      </p:grpSp>
      <p:grpSp>
        <p:nvGrpSpPr>
          <p:cNvPr id="3" name="Group 35"/>
          <p:cNvGrpSpPr>
            <a:grpSpLocks/>
          </p:cNvGrpSpPr>
          <p:nvPr/>
        </p:nvGrpSpPr>
        <p:grpSpPr bwMode="auto">
          <a:xfrm>
            <a:off x="-11113" y="0"/>
            <a:ext cx="9155113" cy="6867525"/>
            <a:chOff x="0" y="0"/>
            <a:chExt cx="5760" cy="4326"/>
          </a:xfrm>
        </p:grpSpPr>
        <p:sp>
          <p:nvSpPr>
            <p:cNvPr id="13348" name="AutoShape 36"/>
            <p:cNvSpPr>
              <a:spLocks noChangeArrowheads="1"/>
            </p:cNvSpPr>
            <p:nvPr/>
          </p:nvSpPr>
          <p:spPr bwMode="white">
            <a:xfrm>
              <a:off x="27" y="24"/>
              <a:ext cx="5709" cy="4272"/>
            </a:xfrm>
            <a:prstGeom prst="roundRect">
              <a:avLst>
                <a:gd name="adj" fmla="val 6227"/>
              </a:avLst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13349" name="Freeform 37"/>
            <p:cNvSpPr>
              <a:spLocks/>
            </p:cNvSpPr>
            <p:nvPr/>
          </p:nvSpPr>
          <p:spPr bwMode="white">
            <a:xfrm>
              <a:off x="3" y="0"/>
              <a:ext cx="288" cy="288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0" y="384"/>
                </a:cxn>
                <a:cxn ang="0">
                  <a:pos x="96" y="192"/>
                </a:cxn>
                <a:cxn ang="0">
                  <a:pos x="192" y="48"/>
                </a:cxn>
                <a:cxn ang="0">
                  <a:pos x="336" y="0"/>
                </a:cxn>
                <a:cxn ang="0">
                  <a:pos x="0" y="0"/>
                </a:cxn>
              </a:cxnLst>
              <a:rect l="0" t="0" r="r" b="b"/>
              <a:pathLst>
                <a:path w="336" h="384">
                  <a:moveTo>
                    <a:pt x="0" y="48"/>
                  </a:moveTo>
                  <a:lnTo>
                    <a:pt x="0" y="384"/>
                  </a:lnTo>
                  <a:lnTo>
                    <a:pt x="96" y="192"/>
                  </a:lnTo>
                  <a:lnTo>
                    <a:pt x="192" y="48"/>
                  </a:lnTo>
                  <a:lnTo>
                    <a:pt x="336" y="0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3350" name="Freeform 38"/>
            <p:cNvSpPr>
              <a:spLocks/>
            </p:cNvSpPr>
            <p:nvPr/>
          </p:nvSpPr>
          <p:spPr bwMode="white">
            <a:xfrm rot="-5408600">
              <a:off x="-47" y="4030"/>
              <a:ext cx="336" cy="242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0" y="384"/>
                </a:cxn>
                <a:cxn ang="0">
                  <a:pos x="96" y="192"/>
                </a:cxn>
                <a:cxn ang="0">
                  <a:pos x="192" y="48"/>
                </a:cxn>
                <a:cxn ang="0">
                  <a:pos x="336" y="0"/>
                </a:cxn>
                <a:cxn ang="0">
                  <a:pos x="0" y="0"/>
                </a:cxn>
              </a:cxnLst>
              <a:rect l="0" t="0" r="r" b="b"/>
              <a:pathLst>
                <a:path w="336" h="384">
                  <a:moveTo>
                    <a:pt x="0" y="48"/>
                  </a:moveTo>
                  <a:lnTo>
                    <a:pt x="0" y="384"/>
                  </a:lnTo>
                  <a:lnTo>
                    <a:pt x="96" y="192"/>
                  </a:lnTo>
                  <a:lnTo>
                    <a:pt x="192" y="48"/>
                  </a:lnTo>
                  <a:lnTo>
                    <a:pt x="336" y="0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3351" name="Freeform 39"/>
            <p:cNvSpPr>
              <a:spLocks/>
            </p:cNvSpPr>
            <p:nvPr/>
          </p:nvSpPr>
          <p:spPr bwMode="white">
            <a:xfrm>
              <a:off x="5520" y="3978"/>
              <a:ext cx="240" cy="348"/>
            </a:xfrm>
            <a:custGeom>
              <a:avLst/>
              <a:gdLst/>
              <a:ahLst/>
              <a:cxnLst>
                <a:cxn ang="0">
                  <a:pos x="246" y="0"/>
                </a:cxn>
                <a:cxn ang="0">
                  <a:pos x="164" y="196"/>
                </a:cxn>
                <a:cxn ang="0">
                  <a:pos x="84" y="282"/>
                </a:cxn>
                <a:cxn ang="0">
                  <a:pos x="0" y="342"/>
                </a:cxn>
                <a:cxn ang="0">
                  <a:pos x="246" y="348"/>
                </a:cxn>
              </a:cxnLst>
              <a:rect l="0" t="0" r="r" b="b"/>
              <a:pathLst>
                <a:path w="246" h="348">
                  <a:moveTo>
                    <a:pt x="246" y="0"/>
                  </a:moveTo>
                  <a:lnTo>
                    <a:pt x="164" y="196"/>
                  </a:lnTo>
                  <a:lnTo>
                    <a:pt x="84" y="282"/>
                  </a:lnTo>
                  <a:lnTo>
                    <a:pt x="0" y="342"/>
                  </a:lnTo>
                  <a:lnTo>
                    <a:pt x="246" y="348"/>
                  </a:lnTo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3352" name="Freeform 40"/>
            <p:cNvSpPr>
              <a:spLocks/>
            </p:cNvSpPr>
            <p:nvPr/>
          </p:nvSpPr>
          <p:spPr bwMode="white">
            <a:xfrm rot="5400000">
              <a:off x="5472" y="0"/>
              <a:ext cx="288" cy="288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0" y="384"/>
                </a:cxn>
                <a:cxn ang="0">
                  <a:pos x="96" y="192"/>
                </a:cxn>
                <a:cxn ang="0">
                  <a:pos x="192" y="48"/>
                </a:cxn>
                <a:cxn ang="0">
                  <a:pos x="336" y="0"/>
                </a:cxn>
                <a:cxn ang="0">
                  <a:pos x="0" y="0"/>
                </a:cxn>
              </a:cxnLst>
              <a:rect l="0" t="0" r="r" b="b"/>
              <a:pathLst>
                <a:path w="336" h="384">
                  <a:moveTo>
                    <a:pt x="0" y="48"/>
                  </a:moveTo>
                  <a:lnTo>
                    <a:pt x="0" y="384"/>
                  </a:lnTo>
                  <a:lnTo>
                    <a:pt x="96" y="192"/>
                  </a:lnTo>
                  <a:lnTo>
                    <a:pt x="192" y="48"/>
                  </a:lnTo>
                  <a:lnTo>
                    <a:pt x="336" y="0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ko-KR" altLang="en-US"/>
            </a:p>
          </p:txBody>
        </p:sp>
      </p:grpSp>
      <p:sp>
        <p:nvSpPr>
          <p:cNvPr id="13333" name="Rectangle 21"/>
          <p:cNvSpPr>
            <a:spLocks noGrp="1" noChangeArrowheads="1"/>
          </p:cNvSpPr>
          <p:nvPr>
            <p:ph type="ctrTitle" sz="quarter"/>
          </p:nvPr>
        </p:nvSpPr>
        <p:spPr bwMode="gray">
          <a:xfrm>
            <a:off x="80963" y="2913063"/>
            <a:ext cx="8986837" cy="846137"/>
          </a:xfrm>
          <a:gradFill rotWithShape="1">
            <a:gsLst>
              <a:gs pos="0">
                <a:schemeClr val="tx1"/>
              </a:gs>
              <a:gs pos="100000">
                <a:schemeClr val="accent1"/>
              </a:gs>
            </a:gsLst>
            <a:lin ang="0" scaled="1"/>
          </a:gradFill>
        </p:spPr>
        <p:txBody>
          <a:bodyPr/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altLang="ko-KR"/>
          </a:p>
        </p:txBody>
      </p:sp>
      <p:sp>
        <p:nvSpPr>
          <p:cNvPr id="13334" name="Rectangle 2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47800" y="5661025"/>
            <a:ext cx="6400800" cy="5334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1800" b="0">
                <a:solidFill>
                  <a:schemeClr val="tx1"/>
                </a:solidFill>
              </a:defRPr>
            </a:lvl1pPr>
          </a:lstStyle>
          <a:p>
            <a:r>
              <a:rPr lang="ko-KR" altLang="en-US" smtClean="0"/>
              <a:t>마스터 부제목 스타일 편집</a:t>
            </a:r>
            <a:endParaRPr lang="en-US" altLang="ko-KR"/>
          </a:p>
        </p:txBody>
      </p:sp>
      <p:sp>
        <p:nvSpPr>
          <p:cNvPr id="13341" name="Text Box 29"/>
          <p:cNvSpPr txBox="1">
            <a:spLocks noChangeArrowheads="1"/>
          </p:cNvSpPr>
          <p:nvPr/>
        </p:nvSpPr>
        <p:spPr bwMode="white">
          <a:xfrm>
            <a:off x="347663" y="295275"/>
            <a:ext cx="9842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 sz="2000" b="1">
                <a:solidFill>
                  <a:schemeClr val="bg1"/>
                </a:solidFill>
                <a:latin typeface="Verdana" pitchFamily="34" charset="0"/>
                <a:ea typeface="굴림" pitchFamily="50" charset="-127"/>
              </a:rPr>
              <a:t>LOGO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FAD342-3E42-4280-AA62-6ACB3C818AFE}" type="datetimeFigureOut">
              <a:rPr lang="ko-KR" altLang="en-US" smtClean="0"/>
              <a:pPr>
                <a:defRPr/>
              </a:pPr>
              <a:t>2014-09-30</a:t>
            </a:fld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0D4A7A-C363-421D-8B24-EC21FDD9EE94}" type="slidenum">
              <a:rPr lang="ko-KR" altLang="en-US" smtClean="0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15113" y="227013"/>
            <a:ext cx="2071687" cy="6097587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95288" y="227013"/>
            <a:ext cx="6067425" cy="6097587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FAD342-3E42-4280-AA62-6ACB3C818AFE}" type="datetimeFigureOut">
              <a:rPr lang="ko-KR" altLang="en-US" smtClean="0"/>
              <a:pPr>
                <a:defRPr/>
              </a:pPr>
              <a:t>2014-09-30</a:t>
            </a:fld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0D4A7A-C363-421D-8B24-EC21FDD9EE94}" type="slidenum">
              <a:rPr lang="ko-KR" altLang="en-US" smtClean="0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제목 및 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95288" y="227013"/>
            <a:ext cx="7848600" cy="60960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표 개체 틀 2"/>
          <p:cNvSpPr>
            <a:spLocks noGrp="1"/>
          </p:cNvSpPr>
          <p:nvPr>
            <p:ph type="tbl" idx="1"/>
          </p:nvPr>
        </p:nvSpPr>
        <p:spPr>
          <a:xfrm>
            <a:off x="457200" y="1371600"/>
            <a:ext cx="8229600" cy="4953000"/>
          </a:xfrm>
        </p:spPr>
        <p:txBody>
          <a:bodyPr/>
          <a:lstStyle/>
          <a:p>
            <a:r>
              <a:rPr lang="ko-KR" altLang="en-US" smtClean="0"/>
              <a:t>표를 추가하려면 아이콘을 클릭하십시오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327025" y="6508750"/>
            <a:ext cx="2514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AD342-3E42-4280-AA62-6ACB3C818AFE}" type="datetimeFigureOut">
              <a:rPr lang="ko-KR" altLang="en-US" smtClean="0"/>
              <a:pPr>
                <a:defRPr/>
              </a:pPr>
              <a:t>2014-09-30</a:t>
            </a:fld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5943600" y="6508750"/>
            <a:ext cx="2895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3276600" y="650875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0D4A7A-C363-421D-8B24-EC21FDD9EE94}" type="slidenum">
              <a:rPr lang="ko-KR" altLang="en-US" smtClean="0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제목 및 차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95288" y="227013"/>
            <a:ext cx="7848600" cy="60960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차트 개체 틀 2"/>
          <p:cNvSpPr>
            <a:spLocks noGrp="1"/>
          </p:cNvSpPr>
          <p:nvPr>
            <p:ph type="chart" idx="1"/>
          </p:nvPr>
        </p:nvSpPr>
        <p:spPr>
          <a:xfrm>
            <a:off x="457200" y="1371600"/>
            <a:ext cx="8229600" cy="4953000"/>
          </a:xfrm>
        </p:spPr>
        <p:txBody>
          <a:bodyPr/>
          <a:lstStyle/>
          <a:p>
            <a:r>
              <a:rPr lang="ko-KR" altLang="en-US" smtClean="0"/>
              <a:t>차트를 추가하려면 아이콘을 클릭하십시오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327025" y="6508750"/>
            <a:ext cx="2514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AD342-3E42-4280-AA62-6ACB3C818AFE}" type="datetimeFigureOut">
              <a:rPr lang="ko-KR" altLang="en-US" smtClean="0"/>
              <a:pPr>
                <a:defRPr/>
              </a:pPr>
              <a:t>2014-09-30</a:t>
            </a:fld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5943600" y="6508750"/>
            <a:ext cx="2895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3276600" y="650875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0D4A7A-C363-421D-8B24-EC21FDD9EE94}" type="slidenum">
              <a:rPr lang="ko-KR" altLang="en-US" smtClean="0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FAD342-3E42-4280-AA62-6ACB3C818AFE}" type="datetimeFigureOut">
              <a:rPr lang="ko-KR" altLang="en-US" smtClean="0"/>
              <a:pPr>
                <a:defRPr/>
              </a:pPr>
              <a:t>2014-09-30</a:t>
            </a:fld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0D4A7A-C363-421D-8B24-EC21FDD9EE94}" type="slidenum">
              <a:rPr lang="ko-KR" altLang="en-US" smtClean="0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FAD342-3E42-4280-AA62-6ACB3C818AFE}" type="datetimeFigureOut">
              <a:rPr lang="ko-KR" altLang="en-US" smtClean="0"/>
              <a:pPr>
                <a:defRPr/>
              </a:pPr>
              <a:t>2014-09-30</a:t>
            </a:fld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0D4A7A-C363-421D-8B24-EC21FDD9EE94}" type="slidenum">
              <a:rPr lang="ko-KR" altLang="en-US" smtClean="0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86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FAD342-3E42-4280-AA62-6ACB3C818AFE}" type="datetimeFigureOut">
              <a:rPr lang="ko-KR" altLang="en-US" smtClean="0"/>
              <a:pPr>
                <a:defRPr/>
              </a:pPr>
              <a:t>2014-09-30</a:t>
            </a:fld>
            <a:endParaRPr lang="en-US" altLang="ko-KR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0D4A7A-C363-421D-8B24-EC21FDD9EE94}" type="slidenum">
              <a:rPr lang="ko-KR" altLang="en-US" smtClean="0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FAD342-3E42-4280-AA62-6ACB3C818AFE}" type="datetimeFigureOut">
              <a:rPr lang="ko-KR" altLang="en-US" smtClean="0"/>
              <a:pPr>
                <a:defRPr/>
              </a:pPr>
              <a:t>2014-09-30</a:t>
            </a:fld>
            <a:endParaRPr lang="en-US" altLang="ko-KR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0D4A7A-C363-421D-8B24-EC21FDD9EE94}" type="slidenum">
              <a:rPr lang="ko-KR" altLang="en-US" smtClean="0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FAD342-3E42-4280-AA62-6ACB3C818AFE}" type="datetimeFigureOut">
              <a:rPr lang="ko-KR" altLang="en-US" smtClean="0"/>
              <a:pPr>
                <a:defRPr/>
              </a:pPr>
              <a:t>2014-09-30</a:t>
            </a:fld>
            <a:endParaRPr lang="en-US" altLang="ko-KR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0D4A7A-C363-421D-8B24-EC21FDD9EE94}" type="slidenum">
              <a:rPr lang="ko-KR" altLang="en-US" smtClean="0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FAD342-3E42-4280-AA62-6ACB3C818AFE}" type="datetimeFigureOut">
              <a:rPr lang="ko-KR" altLang="en-US" smtClean="0"/>
              <a:pPr>
                <a:defRPr/>
              </a:pPr>
              <a:t>2014-09-30</a:t>
            </a:fld>
            <a:endParaRPr lang="en-US" altLang="ko-KR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0D4A7A-C363-421D-8B24-EC21FDD9EE94}" type="slidenum">
              <a:rPr lang="ko-KR" altLang="en-US" smtClean="0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FAD342-3E42-4280-AA62-6ACB3C818AFE}" type="datetimeFigureOut">
              <a:rPr lang="ko-KR" altLang="en-US" smtClean="0"/>
              <a:pPr>
                <a:defRPr/>
              </a:pPr>
              <a:t>2014-09-30</a:t>
            </a:fld>
            <a:endParaRPr lang="en-US" altLang="ko-KR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0D4A7A-C363-421D-8B24-EC21FDD9EE94}" type="slidenum">
              <a:rPr lang="ko-KR" altLang="en-US" smtClean="0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FAD342-3E42-4280-AA62-6ACB3C818AFE}" type="datetimeFigureOut">
              <a:rPr lang="ko-KR" altLang="en-US" smtClean="0"/>
              <a:pPr>
                <a:defRPr/>
              </a:pPr>
              <a:t>2014-09-30</a:t>
            </a:fld>
            <a:endParaRPr lang="en-US" altLang="ko-KR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0D4A7A-C363-421D-8B24-EC21FDD9EE94}" type="slidenum">
              <a:rPr lang="ko-KR" altLang="en-US" smtClean="0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25" name="Picture 37" descr="m_10"/>
          <p:cNvPicPr>
            <a:picLocks noChangeAspect="1" noChangeArrowheads="1"/>
          </p:cNvPicPr>
          <p:nvPr/>
        </p:nvPicPr>
        <p:blipFill>
          <a:blip r:embed="rId15" cstate="print"/>
          <a:srcRect t="77292" b="8009"/>
          <a:stretch>
            <a:fillRect/>
          </a:stretch>
        </p:blipFill>
        <p:spPr bwMode="auto">
          <a:xfrm>
            <a:off x="0" y="0"/>
            <a:ext cx="9144000" cy="1008063"/>
          </a:xfrm>
          <a:prstGeom prst="rect">
            <a:avLst/>
          </a:prstGeom>
          <a:noFill/>
        </p:spPr>
      </p:pic>
      <p:sp>
        <p:nvSpPr>
          <p:cNvPr id="12326" name="Freeform 38"/>
          <p:cNvSpPr>
            <a:spLocks/>
          </p:cNvSpPr>
          <p:nvPr/>
        </p:nvSpPr>
        <p:spPr bwMode="white">
          <a:xfrm flipV="1">
            <a:off x="0" y="1030288"/>
            <a:ext cx="9156700" cy="144462"/>
          </a:xfrm>
          <a:custGeom>
            <a:avLst/>
            <a:gdLst/>
            <a:ahLst/>
            <a:cxnLst>
              <a:cxn ang="0">
                <a:pos x="4" y="365"/>
              </a:cxn>
              <a:cxn ang="0">
                <a:pos x="0" y="246"/>
              </a:cxn>
              <a:cxn ang="0">
                <a:pos x="1837" y="32"/>
              </a:cxn>
              <a:cxn ang="0">
                <a:pos x="3970" y="52"/>
              </a:cxn>
              <a:cxn ang="0">
                <a:pos x="5764" y="231"/>
              </a:cxn>
              <a:cxn ang="0">
                <a:pos x="5768" y="366"/>
              </a:cxn>
              <a:cxn ang="0">
                <a:pos x="4" y="365"/>
              </a:cxn>
            </a:cxnLst>
            <a:rect l="0" t="0" r="r" b="b"/>
            <a:pathLst>
              <a:path w="5768" h="366">
                <a:moveTo>
                  <a:pt x="4" y="365"/>
                </a:moveTo>
                <a:lnTo>
                  <a:pt x="0" y="246"/>
                </a:lnTo>
                <a:cubicBezTo>
                  <a:pt x="304" y="192"/>
                  <a:pt x="1175" y="64"/>
                  <a:pt x="1837" y="32"/>
                </a:cubicBezTo>
                <a:cubicBezTo>
                  <a:pt x="2499" y="0"/>
                  <a:pt x="3316" y="19"/>
                  <a:pt x="3970" y="52"/>
                </a:cubicBezTo>
                <a:cubicBezTo>
                  <a:pt x="4624" y="85"/>
                  <a:pt x="5464" y="179"/>
                  <a:pt x="5764" y="231"/>
                </a:cubicBezTo>
                <a:lnTo>
                  <a:pt x="5768" y="366"/>
                </a:lnTo>
                <a:lnTo>
                  <a:pt x="4" y="365"/>
                </a:lnTo>
                <a:close/>
              </a:path>
            </a:pathLst>
          </a:custGeom>
          <a:gradFill rotWithShape="1">
            <a:gsLst>
              <a:gs pos="0">
                <a:schemeClr val="bg2">
                  <a:gamma/>
                  <a:tint val="51373"/>
                  <a:invGamma/>
                </a:schemeClr>
              </a:gs>
              <a:gs pos="50000">
                <a:schemeClr val="bg2"/>
              </a:gs>
              <a:gs pos="100000">
                <a:schemeClr val="bg2">
                  <a:gamma/>
                  <a:tint val="51373"/>
                  <a:invGamma/>
                </a:schemeClr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ko-KR" altLang="en-US"/>
          </a:p>
        </p:txBody>
      </p:sp>
      <p:sp>
        <p:nvSpPr>
          <p:cNvPr id="12327" name="Line 39"/>
          <p:cNvSpPr>
            <a:spLocks noChangeShapeType="1"/>
          </p:cNvSpPr>
          <p:nvPr/>
        </p:nvSpPr>
        <p:spPr bwMode="auto">
          <a:xfrm>
            <a:off x="425450" y="6524625"/>
            <a:ext cx="8353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ko-KR" altLang="en-US"/>
          </a:p>
        </p:txBody>
      </p:sp>
      <p:sp>
        <p:nvSpPr>
          <p:cNvPr id="12309" name="Rectangle 21"/>
          <p:cNvSpPr>
            <a:spLocks noGrp="1" noChangeArrowheads="1"/>
          </p:cNvSpPr>
          <p:nvPr>
            <p:ph type="title"/>
          </p:nvPr>
        </p:nvSpPr>
        <p:spPr bwMode="black">
          <a:xfrm>
            <a:off x="395288" y="227013"/>
            <a:ext cx="7848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  <a:endParaRPr lang="en-US" altLang="ko-KR" smtClean="0"/>
          </a:p>
        </p:txBody>
      </p:sp>
      <p:sp>
        <p:nvSpPr>
          <p:cNvPr id="12310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71600"/>
            <a:ext cx="82296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altLang="ko-KR" smtClean="0"/>
          </a:p>
        </p:txBody>
      </p:sp>
      <p:sp>
        <p:nvSpPr>
          <p:cNvPr id="12311" name="Rectangle 2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27025" y="6508750"/>
            <a:ext cx="2514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b="1">
                <a:latin typeface="+mn-lt"/>
                <a:ea typeface="굴림" pitchFamily="50" charset="-127"/>
              </a:defRPr>
            </a:lvl1pPr>
          </a:lstStyle>
          <a:p>
            <a:pPr>
              <a:defRPr/>
            </a:pPr>
            <a:fld id="{E0FAD342-3E42-4280-AA62-6ACB3C818AFE}" type="datetimeFigureOut">
              <a:rPr lang="ko-KR" altLang="en-US" smtClean="0"/>
              <a:pPr>
                <a:defRPr/>
              </a:pPr>
              <a:t>2014-09-30</a:t>
            </a:fld>
            <a:endParaRPr lang="en-US" altLang="ko-KR"/>
          </a:p>
        </p:txBody>
      </p:sp>
      <p:sp>
        <p:nvSpPr>
          <p:cNvPr id="12312" name="Rectangle 2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943600" y="650875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1">
                <a:latin typeface="+mn-lt"/>
                <a:ea typeface="굴림" pitchFamily="50" charset="-127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12313" name="Rectangle 2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276600" y="6508750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 b="1">
                <a:latin typeface="+mn-lt"/>
                <a:ea typeface="굴림" pitchFamily="50" charset="-127"/>
              </a:defRPr>
            </a:lvl1pPr>
          </a:lstStyle>
          <a:p>
            <a:pPr>
              <a:defRPr/>
            </a:pPr>
            <a:fld id="{E10D4A7A-C363-421D-8B24-EC21FDD9EE94}" type="slidenum">
              <a:rPr lang="ko-KR" altLang="en-US" smtClean="0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  <p:sldLayoutId id="2147483711" r:id="rId13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latinLnBrk="1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latinLnBrk="1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34" charset="0"/>
        </a:defRPr>
      </a:lvl2pPr>
      <a:lvl3pPr algn="l" rtl="0" eaLnBrk="1" fontAlgn="base" latinLnBrk="1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34" charset="0"/>
        </a:defRPr>
      </a:lvl3pPr>
      <a:lvl4pPr algn="l" rtl="0" eaLnBrk="1" fontAlgn="base" latinLnBrk="1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34" charset="0"/>
        </a:defRPr>
      </a:lvl4pPr>
      <a:lvl5pPr algn="l" rtl="0" eaLnBrk="1" fontAlgn="base" latinLnBrk="1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34" charset="0"/>
        </a:defRPr>
      </a:lvl5pPr>
      <a:lvl6pPr marL="457200" algn="l" rtl="0" eaLnBrk="1" fontAlgn="base" latinLnBrk="1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34" charset="0"/>
        </a:defRPr>
      </a:lvl6pPr>
      <a:lvl7pPr marL="914400" algn="l" rtl="0" eaLnBrk="1" fontAlgn="base" latinLnBrk="1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34" charset="0"/>
        </a:defRPr>
      </a:lvl7pPr>
      <a:lvl8pPr marL="1371600" algn="l" rtl="0" eaLnBrk="1" fontAlgn="base" latinLnBrk="1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34" charset="0"/>
        </a:defRPr>
      </a:lvl8pPr>
      <a:lvl9pPr marL="1828800" algn="l" rtl="0" eaLnBrk="1" fontAlgn="base" latinLnBrk="1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34" charset="0"/>
        </a:defRPr>
      </a:lvl9pPr>
    </p:titleStyle>
    <p:bodyStyle>
      <a:lvl1pPr marL="342900" indent="-342900" algn="l" rtl="0" eaLnBrk="1" fontAlgn="base" latinLnBrk="1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v"/>
        <a:defRPr sz="2800" b="1">
          <a:solidFill>
            <a:schemeClr val="accent1"/>
          </a:solidFill>
          <a:latin typeface="+mn-lt"/>
          <a:ea typeface="+mn-ea"/>
          <a:cs typeface="+mn-cs"/>
        </a:defRPr>
      </a:lvl1pPr>
      <a:lvl2pPr marL="742950" indent="-285750" algn="l" rtl="0" eaLnBrk="1" fontAlgn="base" latinLnBrk="1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n"/>
        <a:defRPr sz="2400">
          <a:solidFill>
            <a:schemeClr val="tx2"/>
          </a:solidFill>
          <a:latin typeface="+mn-lt"/>
        </a:defRPr>
      </a:lvl2pPr>
      <a:lvl3pPr marL="1143000" indent="-228600" algn="l" rtl="0" eaLnBrk="1" fontAlgn="base" latinLnBrk="1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400">
          <a:solidFill>
            <a:schemeClr val="tx2"/>
          </a:solidFill>
          <a:latin typeface="+mn-lt"/>
        </a:defRPr>
      </a:lvl3pPr>
      <a:lvl4pPr marL="1600200" indent="-228600" algn="l" rtl="0" eaLnBrk="1" fontAlgn="base" latinLnBrk="1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4pPr>
      <a:lvl5pPr marL="2057400" indent="-228600" algn="l" rtl="0" eaLnBrk="1" fontAlgn="base" latinLnBrk="1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5pPr>
      <a:lvl6pPr marL="2514600" indent="-228600" algn="l" rtl="0" eaLnBrk="1" fontAlgn="base" latinLnBrk="1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6pPr>
      <a:lvl7pPr marL="2971800" indent="-228600" algn="l" rtl="0" eaLnBrk="1" fontAlgn="base" latinLnBrk="1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7pPr>
      <a:lvl8pPr marL="3429000" indent="-228600" algn="l" rtl="0" eaLnBrk="1" fontAlgn="base" latinLnBrk="1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8pPr>
      <a:lvl9pPr marL="3886200" indent="-228600" algn="l" rtl="0" eaLnBrk="1" fontAlgn="base" latinLnBrk="1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gmt.com/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gomt.com/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mailto:Jamessok_4@hotmail.com" TargetMode="Externa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igomt.com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그림 7" descr="코칭 배경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76200"/>
            <a:ext cx="9144000" cy="6813376"/>
          </a:xfrm>
          <a:prstGeom prst="rect">
            <a:avLst/>
          </a:prstGeom>
        </p:spPr>
      </p:pic>
      <p:sp>
        <p:nvSpPr>
          <p:cNvPr id="6" name="제목 5"/>
          <p:cNvSpPr>
            <a:spLocks noGrp="1"/>
          </p:cNvSpPr>
          <p:nvPr>
            <p:ph type="ctrTitle" sz="quarter"/>
          </p:nvPr>
        </p:nvSpPr>
        <p:spPr>
          <a:xfrm>
            <a:off x="395536" y="2143116"/>
            <a:ext cx="8352928" cy="917575"/>
          </a:xfrm>
        </p:spPr>
        <p:txBody>
          <a:bodyPr/>
          <a:lstStyle/>
          <a:p>
            <a:r>
              <a:rPr lang="en-US" altLang="ko-KR" sz="4000" dirty="0" smtClean="0">
                <a:latin typeface="HY견고딕" pitchFamily="18" charset="-127"/>
                <a:ea typeface="HY견고딕" pitchFamily="18" charset="-127"/>
              </a:rPr>
              <a:t>&lt;GO Thrive </a:t>
            </a:r>
            <a:r>
              <a:rPr lang="ko-KR" altLang="en-US" sz="4000" dirty="0" err="1" smtClean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코칭</a:t>
            </a:r>
            <a:r>
              <a:rPr lang="ko-KR" altLang="en-US" sz="4000" dirty="0" smtClean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en-US" altLang="ko-KR" sz="4000" dirty="0" smtClean="0">
                <a:latin typeface="HY견고딕" pitchFamily="18" charset="-127"/>
                <a:ea typeface="HY견고딕" pitchFamily="18" charset="-127"/>
              </a:rPr>
              <a:t>&gt;</a:t>
            </a:r>
            <a:r>
              <a:rPr lang="ko-KR" altLang="en-US" sz="4000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endParaRPr lang="ko-KR" altLang="en-US" sz="4000" dirty="0">
              <a:solidFill>
                <a:srgbClr val="FF0000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819400" y="3200400"/>
            <a:ext cx="5943600" cy="668339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rgbClr val="000066"/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endParaRPr lang="ko-KR" altLang="en-US" sz="2600">
              <a:solidFill>
                <a:srgbClr val="FFFFFF"/>
              </a:solidFill>
              <a:latin typeface="Arial" pitchFamily="34" charset="0"/>
              <a:ea typeface="휴먼옛체" pitchFamily="18" charset="-127"/>
              <a:cs typeface="Arial" charset="0"/>
            </a:endParaRP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3048000" y="3304903"/>
            <a:ext cx="5236397" cy="63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 eaLnBrk="0" hangingPunct="0"/>
            <a:r>
              <a:rPr lang="ko-KR" altLang="en-US" sz="2400" dirty="0" smtClean="0">
                <a:solidFill>
                  <a:srgbClr val="660033"/>
                </a:solidFill>
                <a:latin typeface="Times New Roman" pitchFamily="18" charset="0"/>
                <a:ea typeface="HY헤드라인M" pitchFamily="18" charset="-127"/>
              </a:rPr>
              <a:t>   </a:t>
            </a:r>
            <a:r>
              <a:rPr lang="en-US" altLang="ko-KR" sz="3600" dirty="0" smtClean="0">
                <a:solidFill>
                  <a:srgbClr val="660033"/>
                </a:solidFill>
                <a:latin typeface="HY견고딕" pitchFamily="18" charset="-127"/>
                <a:ea typeface="HY견고딕" pitchFamily="18" charset="-127"/>
              </a:rPr>
              <a:t>2014-15</a:t>
            </a:r>
            <a:r>
              <a:rPr lang="ko-KR" altLang="en-US" sz="3600" dirty="0" smtClean="0">
                <a:solidFill>
                  <a:srgbClr val="660033"/>
                </a:solidFill>
                <a:latin typeface="HY견고딕" pitchFamily="18" charset="-127"/>
                <a:ea typeface="HY견고딕" pitchFamily="18" charset="-127"/>
              </a:rPr>
              <a:t>년 세미나 안내 </a:t>
            </a:r>
            <a:endParaRPr lang="en-US" altLang="ko-KR" sz="2800" dirty="0">
              <a:solidFill>
                <a:srgbClr val="660033"/>
              </a:solidFill>
              <a:latin typeface="HY견고딕" pitchFamily="18" charset="-127"/>
              <a:ea typeface="HY견고딕" pitchFamily="18" charset="-127"/>
            </a:endParaRPr>
          </a:p>
          <a:p>
            <a:pPr algn="ctr" eaLnBrk="0" hangingPunct="0"/>
            <a:endParaRPr lang="ko-KR" altLang="en-US" sz="1600" dirty="0">
              <a:solidFill>
                <a:srgbClr val="00B050"/>
              </a:solidFill>
              <a:latin typeface="Times New Roman" pitchFamily="18" charset="0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21303322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7613" name="Group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8436672"/>
              </p:ext>
            </p:extLst>
          </p:nvPr>
        </p:nvGraphicFramePr>
        <p:xfrm>
          <a:off x="467544" y="1305732"/>
          <a:ext cx="8136904" cy="4732324"/>
        </p:xfrm>
        <a:graphic>
          <a:graphicData uri="http://schemas.openxmlformats.org/drawingml/2006/table">
            <a:tbl>
              <a:tblPr/>
              <a:tblGrid>
                <a:gridCol w="1673050"/>
                <a:gridCol w="2143374"/>
                <a:gridCol w="2171334"/>
                <a:gridCol w="2149146"/>
              </a:tblGrid>
              <a:tr h="4041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ko-KR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시간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ko-KR" alt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첫째날</a:t>
                      </a:r>
                      <a:endParaRPr kumimoji="0" lang="en-US" altLang="ko-K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두째날</a:t>
                      </a:r>
                      <a:endParaRPr kumimoji="0" lang="en-US" altLang="ko-K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세째날</a:t>
                      </a:r>
                      <a:endParaRPr kumimoji="0" lang="en-US" altLang="ko-K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3879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ko-K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오전 </a:t>
                      </a: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9:00 -10:30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(90</a:t>
                      </a:r>
                      <a:r>
                        <a:rPr kumimoji="0" lang="ko-K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분</a:t>
                      </a: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코칭</a:t>
                      </a:r>
                      <a:r>
                        <a:rPr kumimoji="0" lang="ko-KR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 실제</a:t>
                      </a:r>
                      <a:r>
                        <a:rPr kumimoji="0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(A)(B)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과정은 미래 평신도를 </a:t>
                      </a:r>
                      <a:r>
                        <a:rPr kumimoji="0" lang="ko-KR" alt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코칭하기</a:t>
                      </a:r>
                      <a:r>
                        <a:rPr kumimoji="0" lang="ko-KR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 위한 준비과정</a:t>
                      </a:r>
                      <a:endParaRPr kumimoji="0" lang="en-US" altLang="ko-K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입니다</a:t>
                      </a:r>
                      <a:r>
                        <a:rPr kumimoji="0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제</a:t>
                      </a:r>
                      <a:r>
                        <a:rPr kumimoji="0" lang="en-US" altLang="ko-KR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5</a:t>
                      </a:r>
                      <a:r>
                        <a:rPr kumimoji="0" lang="ko-KR" alt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강</a:t>
                      </a:r>
                      <a:endParaRPr kumimoji="0" lang="en-US" altLang="ko-KR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uLnTx/>
                        <a:uFillTx/>
                        <a:latin typeface="HY견고딕" pitchFamily="18" charset="-127"/>
                        <a:ea typeface="HY견고딕" pitchFamily="18" charset="-127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인격과 </a:t>
                      </a:r>
                      <a:endParaRPr kumimoji="0" lang="en-US" altLang="ko-KR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Y견고딕" pitchFamily="18" charset="-127"/>
                        <a:ea typeface="HY견고딕" pitchFamily="18" charset="-127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영성</a:t>
                      </a:r>
                      <a:r>
                        <a:rPr kumimoji="0" lang="en-US" altLang="ko-KR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(B)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제</a:t>
                      </a: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7</a:t>
                      </a:r>
                      <a:r>
                        <a:rPr kumimoji="0" lang="ko-K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강</a:t>
                      </a:r>
                      <a:endParaRPr kumimoji="0" lang="en-US" altLang="ko-K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지역사회이해 </a:t>
                      </a:r>
                      <a:endParaRPr kumimoji="0" lang="en-US" altLang="ko-K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인간관계</a:t>
                      </a: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(B)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</a:tr>
              <a:tr h="5351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10:50-12:20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(90</a:t>
                      </a:r>
                      <a:r>
                        <a:rPr kumimoji="0" lang="ko-K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분</a:t>
                      </a: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kumimoji="0" lang="en-US" altLang="ko-KR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HY견고딕" pitchFamily="18" charset="-127"/>
                        <a:ea typeface="HY견고딕" pitchFamily="18" charset="-127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ko-K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제</a:t>
                      </a: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6</a:t>
                      </a:r>
                      <a:r>
                        <a:rPr kumimoji="0" lang="ko-K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강</a:t>
                      </a:r>
                      <a:endParaRPr kumimoji="0" lang="en-US" altLang="ko-K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ko-K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역량과 </a:t>
                      </a:r>
                      <a:endParaRPr kumimoji="0" lang="en-US" altLang="ko-K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ko-K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지도력</a:t>
                      </a: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(A)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코칭의</a:t>
                      </a:r>
                      <a:endParaRPr kumimoji="0" lang="en-US" altLang="ko-K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종합</a:t>
                      </a: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 </a:t>
                      </a:r>
                      <a:r>
                        <a:rPr kumimoji="0" lang="ko-K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평가</a:t>
                      </a:r>
                      <a:endParaRPr kumimoji="0" lang="en-US" altLang="ko-K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</a:tr>
              <a:tr h="5351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ko-K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오후 </a:t>
                      </a: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1:30-3:00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(90</a:t>
                      </a:r>
                      <a:r>
                        <a:rPr kumimoji="0" lang="ko-K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분</a:t>
                      </a: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제</a:t>
                      </a:r>
                      <a:r>
                        <a:rPr kumimoji="0" lang="en-US" altLang="ko-KR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4</a:t>
                      </a:r>
                      <a:r>
                        <a:rPr kumimoji="0" lang="ko-KR" alt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강</a:t>
                      </a:r>
                      <a:endParaRPr kumimoji="0" lang="en-US" altLang="ko-KR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uLnTx/>
                        <a:uFillTx/>
                        <a:latin typeface="HY견고딕" pitchFamily="18" charset="-127"/>
                        <a:ea typeface="HY견고딕" pitchFamily="18" charset="-127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목표와 </a:t>
                      </a:r>
                      <a:endParaRPr kumimoji="0" lang="en-US" altLang="ko-KR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Y견고딕" pitchFamily="18" charset="-127"/>
                        <a:ea typeface="HY견고딕" pitchFamily="18" charset="-127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실행전략</a:t>
                      </a:r>
                      <a:r>
                        <a:rPr kumimoji="0" lang="en-US" altLang="ko-KR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(C)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제</a:t>
                      </a:r>
                      <a:r>
                        <a:rPr kumimoji="0" lang="en-US" altLang="ko-KR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6</a:t>
                      </a:r>
                      <a:r>
                        <a:rPr kumimoji="0" lang="ko-KR" alt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강</a:t>
                      </a:r>
                      <a:endParaRPr kumimoji="0" lang="en-US" altLang="ko-KR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uLnTx/>
                        <a:uFillTx/>
                        <a:latin typeface="HY견고딕" pitchFamily="18" charset="-127"/>
                        <a:ea typeface="HY견고딕" pitchFamily="18" charset="-127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역량과 </a:t>
                      </a:r>
                      <a:endParaRPr kumimoji="0" lang="en-US" altLang="ko-KR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Y견고딕" pitchFamily="18" charset="-127"/>
                        <a:ea typeface="HY견고딕" pitchFamily="18" charset="-127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지도력</a:t>
                      </a:r>
                      <a:r>
                        <a:rPr kumimoji="0" lang="en-US" altLang="ko-KR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(B)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86041A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코칭</a:t>
                      </a: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6041A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 실제 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6041A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(2A)(2B)</a:t>
                      </a: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6041A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는 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6041A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(1)“GO Thrive coaching Leader’s Book”, (2)“</a:t>
                      </a:r>
                      <a:r>
                        <a:rPr kumimoji="0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86041A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그린오션교회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6041A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”(</a:t>
                      </a: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6041A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석정문 지음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6041A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) </a:t>
                      </a:r>
                      <a:r>
                        <a:rPr kumimoji="0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86041A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주교재를</a:t>
                      </a: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6041A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 사용합니다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6041A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kumimoji="0" lang="en-US" altLang="ko-KR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A6E02"/>
                        </a:solidFill>
                        <a:effectLst/>
                        <a:uLnTx/>
                        <a:uFillTx/>
                        <a:latin typeface="HY견고딕" pitchFamily="18" charset="-127"/>
                        <a:ea typeface="HY견고딕" pitchFamily="18" charset="-127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99"/>
                    </a:solidFill>
                  </a:tcPr>
                </a:tc>
              </a:tr>
              <a:tr h="4224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3:30-5:00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(90</a:t>
                      </a:r>
                      <a:r>
                        <a:rPr kumimoji="0" lang="ko-K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분</a:t>
                      </a: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제</a:t>
                      </a: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5</a:t>
                      </a:r>
                      <a:r>
                        <a:rPr kumimoji="0" lang="ko-K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강</a:t>
                      </a:r>
                      <a:endParaRPr kumimoji="0" lang="en-US" altLang="ko-K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인격과 </a:t>
                      </a:r>
                      <a:endParaRPr kumimoji="0" lang="en-US" altLang="ko-K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영성</a:t>
                      </a: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(A)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제</a:t>
                      </a: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7</a:t>
                      </a:r>
                      <a:r>
                        <a:rPr kumimoji="0" lang="ko-K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강</a:t>
                      </a:r>
                      <a:endParaRPr kumimoji="0" lang="en-US" altLang="ko-K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지역사회이해</a:t>
                      </a:r>
                      <a:endParaRPr kumimoji="0" lang="en-US" altLang="ko-K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인간관계</a:t>
                      </a: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(A)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kumimoji="0" lang="en-US" altLang="ko-K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sp>
        <p:nvSpPr>
          <p:cNvPr id="5" name="Text Box 28"/>
          <p:cNvSpPr txBox="1">
            <a:spLocks noChangeArrowheads="1"/>
          </p:cNvSpPr>
          <p:nvPr/>
        </p:nvSpPr>
        <p:spPr bwMode="auto">
          <a:xfrm>
            <a:off x="1907704" y="332656"/>
            <a:ext cx="4896544" cy="523220"/>
          </a:xfrm>
          <a:prstGeom prst="rect">
            <a:avLst/>
          </a:prstGeom>
          <a:solidFill>
            <a:srgbClr val="66FFFF"/>
          </a:solidFill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 latinLnBrk="1">
              <a:spcBef>
                <a:spcPct val="50000"/>
              </a:spcBef>
              <a:defRPr/>
            </a:pPr>
            <a:r>
              <a:rPr kumimoji="1" lang="en-US" altLang="ko-KR" b="1" dirty="0">
                <a:solidFill>
                  <a:srgbClr val="0A6E0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굴림" pitchFamily="50" charset="-127"/>
              </a:rPr>
              <a:t> </a:t>
            </a:r>
            <a:r>
              <a:rPr kumimoji="1" lang="en-US" altLang="ko-KR" sz="2800" b="1" dirty="0" smtClean="0">
                <a:solidFill>
                  <a:srgbClr val="0A6E0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굴림" pitchFamily="50" charset="-127"/>
              </a:rPr>
              <a:t>GO Thrive </a:t>
            </a:r>
            <a:r>
              <a:rPr kumimoji="1" lang="ko-KR" altLang="en-US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굴림" pitchFamily="50" charset="-127"/>
              </a:rPr>
              <a:t>코칭의</a:t>
            </a:r>
            <a:r>
              <a:rPr kumimoji="1" lang="ko-KR" alt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굴림" pitchFamily="50" charset="-127"/>
              </a:rPr>
              <a:t> 실제</a:t>
            </a:r>
            <a:r>
              <a:rPr kumimoji="1" lang="en-US" altLang="ko-K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굴림" pitchFamily="50" charset="-127"/>
              </a:rPr>
              <a:t>(2B)</a:t>
            </a:r>
            <a:endParaRPr kumimoji="1" lang="en-US" altLang="ko-KR" sz="40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HY견고딕" pitchFamily="18" charset="-127"/>
              <a:ea typeface="HY견고딕" pitchFamily="18" charset="-127"/>
              <a:cs typeface="굴림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6483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5"/>
          <p:cNvSpPr>
            <a:spLocks noChangeArrowheads="1"/>
          </p:cNvSpPr>
          <p:nvPr/>
        </p:nvSpPr>
        <p:spPr bwMode="auto">
          <a:xfrm>
            <a:off x="1071563" y="4598988"/>
            <a:ext cx="12858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kumimoji="0" lang="en-US" altLang="ko-KR" sz="1800">
              <a:solidFill>
                <a:srgbClr val="002060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6148" name="내용 개체 틀 4"/>
          <p:cNvSpPr>
            <a:spLocks noGrp="1"/>
          </p:cNvSpPr>
          <p:nvPr>
            <p:ph idx="1"/>
          </p:nvPr>
        </p:nvSpPr>
        <p:spPr>
          <a:xfrm>
            <a:off x="179512" y="1052736"/>
            <a:ext cx="8712968" cy="5519536"/>
          </a:xfrm>
          <a:solidFill>
            <a:srgbClr val="FFFF00"/>
          </a:solidFill>
        </p:spPr>
        <p:txBody>
          <a:bodyPr/>
          <a:lstStyle/>
          <a:p>
            <a:pPr marL="0" indent="0" latinLnBrk="0">
              <a:buNone/>
            </a:pPr>
            <a:r>
              <a:rPr lang="en-US" altLang="ko-KR" sz="24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4</a:t>
            </a:r>
            <a:r>
              <a:rPr lang="ko-KR" altLang="en-US" sz="240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박 </a:t>
            </a:r>
            <a:r>
              <a:rPr lang="en-US" altLang="ko-KR" sz="240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5</a:t>
            </a:r>
            <a:r>
              <a:rPr lang="ko-KR" altLang="en-US" sz="240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일간 </a:t>
            </a:r>
            <a:r>
              <a:rPr lang="en-US" altLang="ko-KR" sz="240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(1) </a:t>
            </a:r>
            <a:r>
              <a:rPr lang="ko-KR" altLang="en-US" sz="2400" u="sng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“다윗의 </a:t>
            </a:r>
            <a:r>
              <a:rPr lang="en-US" altLang="ko-KR" sz="2400" u="sng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4C</a:t>
            </a:r>
            <a:r>
              <a:rPr lang="ko-KR" altLang="en-US" sz="2400" u="sng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모델”</a:t>
            </a:r>
            <a:r>
              <a:rPr lang="en-US" altLang="ko-KR" sz="2400" u="sng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(David’s 4 C model), </a:t>
            </a:r>
            <a:r>
              <a:rPr lang="en-US" altLang="ko-KR" sz="240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(2)</a:t>
            </a:r>
            <a:r>
              <a:rPr lang="ko-KR" altLang="en-US" sz="240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건강진단과 처방</a:t>
            </a:r>
            <a:r>
              <a:rPr lang="en-US" altLang="ko-KR" sz="240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(Healthy Diagnosis and treatment), (3)</a:t>
            </a:r>
            <a:r>
              <a:rPr lang="ko-KR" altLang="en-US" sz="240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하나님의 부르심</a:t>
            </a:r>
            <a:r>
              <a:rPr lang="en-US" altLang="ko-KR" sz="240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(Calling from God), (4) </a:t>
            </a:r>
            <a:r>
              <a:rPr lang="ko-KR" altLang="en-US" sz="240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지역사회이해 </a:t>
            </a:r>
            <a:r>
              <a:rPr lang="en-US" altLang="ko-KR" sz="240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(Understanding Community), (5) </a:t>
            </a:r>
            <a:r>
              <a:rPr lang="ko-KR" altLang="en-US" sz="240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성품의 개발</a:t>
            </a:r>
            <a:r>
              <a:rPr lang="en-US" altLang="ko-KR" sz="240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(Character development)</a:t>
            </a:r>
            <a:r>
              <a:rPr lang="ko-KR" altLang="en-US" sz="240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과 </a:t>
            </a:r>
            <a:r>
              <a:rPr lang="en-US" altLang="ko-KR" sz="240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(6) </a:t>
            </a:r>
            <a:r>
              <a:rPr lang="ko-KR" altLang="en-US" sz="240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능력의 개발</a:t>
            </a:r>
            <a:r>
              <a:rPr lang="en-US" altLang="ko-KR" sz="240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(Competency development)</a:t>
            </a:r>
            <a:r>
              <a:rPr lang="ko-KR" altLang="en-US" sz="240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을 </a:t>
            </a:r>
            <a:r>
              <a:rPr lang="ko-KR" altLang="en-US" sz="2400" dirty="0" err="1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코칭해서</a:t>
            </a:r>
            <a:r>
              <a:rPr lang="ko-KR" altLang="en-US" sz="240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 건강한 리더로서 역사의 주인공으로 살도록 돕는 과정입니다</a:t>
            </a:r>
            <a:r>
              <a:rPr lang="en-US" altLang="ko-KR" sz="240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.( D. Min. 4</a:t>
            </a:r>
            <a:r>
              <a:rPr lang="ko-KR" altLang="en-US" sz="240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학점</a:t>
            </a:r>
            <a:r>
              <a:rPr lang="en-US" altLang="ko-KR" sz="240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) </a:t>
            </a:r>
            <a:endParaRPr lang="ko-KR" altLang="en-US" sz="2400" dirty="0">
              <a:solidFill>
                <a:srgbClr val="0033CC"/>
              </a:solidFill>
              <a:latin typeface="HY견고딕" pitchFamily="18" charset="-127"/>
              <a:ea typeface="HY견고딕" pitchFamily="18" charset="-127"/>
            </a:endParaRPr>
          </a:p>
          <a:p>
            <a:pPr marL="0" indent="0" latinLnBrk="0">
              <a:buNone/>
            </a:pPr>
            <a:r>
              <a:rPr lang="ko-KR" altLang="en-US" sz="240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* 교재</a:t>
            </a:r>
            <a:r>
              <a:rPr lang="en-US" altLang="ko-KR" sz="240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(</a:t>
            </a:r>
            <a:r>
              <a:rPr lang="ko-KR" altLang="en-US" sz="240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필수</a:t>
            </a:r>
            <a:r>
              <a:rPr lang="en-US" altLang="ko-KR" sz="240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): total 1600-1800.pp</a:t>
            </a:r>
            <a:endParaRPr lang="ko-KR" altLang="en-US" sz="2400" dirty="0">
              <a:solidFill>
                <a:srgbClr val="000000"/>
              </a:solidFill>
              <a:latin typeface="HY견고딕" pitchFamily="18" charset="-127"/>
              <a:ea typeface="HY견고딕" pitchFamily="18" charset="-127"/>
            </a:endParaRPr>
          </a:p>
          <a:p>
            <a:pPr marL="0" indent="0" latinLnBrk="0">
              <a:buNone/>
            </a:pPr>
            <a:r>
              <a:rPr lang="en-US" altLang="ko-KR" sz="2400" u="sng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1) “GO Thrive coaching </a:t>
            </a:r>
            <a:r>
              <a:rPr lang="en-US" altLang="ko-KR" sz="2400" u="sng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Leader’s Book”(</a:t>
            </a:r>
            <a:r>
              <a:rPr lang="en-US" altLang="ko-KR" sz="2400" u="sng" dirty="0" err="1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Nexwave</a:t>
            </a:r>
            <a:r>
              <a:rPr lang="en-US" altLang="ko-KR" sz="2400" u="sng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, </a:t>
            </a:r>
            <a:r>
              <a:rPr lang="ko-KR" altLang="en-US" sz="2400" u="sng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석정문</a:t>
            </a:r>
            <a:r>
              <a:rPr lang="en-US" altLang="ko-KR" sz="2400" u="sng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, 2013, 190.pp, </a:t>
            </a:r>
            <a:r>
              <a:rPr lang="ko-KR" altLang="en-US" sz="2400" u="sng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부교재</a:t>
            </a:r>
            <a:r>
              <a:rPr lang="en-US" altLang="ko-KR" sz="2400" u="sng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)</a:t>
            </a:r>
            <a:endParaRPr lang="ko-KR" altLang="en-US" sz="2400" dirty="0">
              <a:solidFill>
                <a:srgbClr val="000000"/>
              </a:solidFill>
              <a:latin typeface="HY견고딕" pitchFamily="18" charset="-127"/>
              <a:ea typeface="HY견고딕" pitchFamily="18" charset="-127"/>
            </a:endParaRPr>
          </a:p>
          <a:p>
            <a:pPr marL="0" indent="0" latinLnBrk="0">
              <a:buNone/>
            </a:pPr>
            <a:r>
              <a:rPr lang="en-US" altLang="ko-KR" sz="2400" u="sng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2) “</a:t>
            </a:r>
            <a:r>
              <a:rPr lang="ko-KR" altLang="en-US" sz="2400" u="sng" dirty="0" err="1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그린오션교회</a:t>
            </a:r>
            <a:r>
              <a:rPr lang="ko-KR" altLang="en-US" sz="2400" u="sng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”</a:t>
            </a:r>
            <a:r>
              <a:rPr lang="en-US" altLang="ko-KR" sz="2400" u="sng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(</a:t>
            </a:r>
            <a:r>
              <a:rPr lang="en-US" altLang="ko-KR" sz="2400" u="sng" dirty="0" err="1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Nexwave</a:t>
            </a:r>
            <a:r>
              <a:rPr lang="en-US" altLang="ko-KR" sz="2400" u="sng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, </a:t>
            </a:r>
            <a:r>
              <a:rPr lang="ko-KR" altLang="en-US" sz="2400" u="sng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석정문</a:t>
            </a:r>
            <a:r>
              <a:rPr lang="en-US" altLang="ko-KR" sz="2400" u="sng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, 2013, 406.pp, </a:t>
            </a:r>
            <a:r>
              <a:rPr lang="ko-KR" altLang="en-US" sz="2400" u="sng" dirty="0" err="1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주교재</a:t>
            </a:r>
            <a:r>
              <a:rPr lang="en-US" altLang="ko-KR" sz="2400" u="sng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)</a:t>
            </a:r>
            <a:endParaRPr lang="ko-KR" altLang="en-US" sz="2400" dirty="0">
              <a:solidFill>
                <a:srgbClr val="000000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8806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kumimoji="0" lang="ko-KR" altLang="en-US" sz="18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209800" y="188640"/>
            <a:ext cx="4953000" cy="692696"/>
          </a:xfrm>
          <a:prstGeom prst="rect">
            <a:avLst/>
          </a:prstGeom>
          <a:solidFill>
            <a:srgbClr val="7030A0"/>
          </a:solidFill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ko-KR" altLang="en-US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 목회자 </a:t>
            </a:r>
            <a:r>
              <a:rPr lang="ko-KR" altLang="en-US" sz="3400" b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330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코칭의</a:t>
            </a:r>
            <a:r>
              <a:rPr lang="ko-KR" altLang="en-US" sz="34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330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 실제</a:t>
            </a:r>
            <a:r>
              <a:rPr lang="en-US" altLang="ko-KR" sz="34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330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(2A)</a:t>
            </a:r>
          </a:p>
        </p:txBody>
      </p:sp>
    </p:spTree>
    <p:extLst>
      <p:ext uri="{BB962C8B-B14F-4D97-AF65-F5344CB8AC3E}">
        <p14:creationId xmlns:p14="http://schemas.microsoft.com/office/powerpoint/2010/main" val="3736991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5"/>
          <p:cNvSpPr>
            <a:spLocks noChangeArrowheads="1"/>
          </p:cNvSpPr>
          <p:nvPr/>
        </p:nvSpPr>
        <p:spPr bwMode="auto">
          <a:xfrm>
            <a:off x="1071563" y="4598988"/>
            <a:ext cx="12858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kumimoji="0" lang="en-US" altLang="ko-KR" sz="1800">
              <a:solidFill>
                <a:srgbClr val="002060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6148" name="내용 개체 틀 4"/>
          <p:cNvSpPr>
            <a:spLocks noGrp="1"/>
          </p:cNvSpPr>
          <p:nvPr>
            <p:ph idx="1"/>
          </p:nvPr>
        </p:nvSpPr>
        <p:spPr>
          <a:xfrm>
            <a:off x="179512" y="971528"/>
            <a:ext cx="8712968" cy="5657872"/>
          </a:xfrm>
          <a:solidFill>
            <a:srgbClr val="FFFF00"/>
          </a:solidFill>
        </p:spPr>
        <p:txBody>
          <a:bodyPr/>
          <a:lstStyle/>
          <a:p>
            <a:pPr marL="0" indent="0" latinLnBrk="0">
              <a:buNone/>
            </a:pPr>
            <a:r>
              <a:rPr lang="en-US" altLang="ko-KR" sz="2400" u="sng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3</a:t>
            </a:r>
            <a:r>
              <a:rPr lang="en-US" altLang="ko-KR" sz="2400" u="sng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) “</a:t>
            </a:r>
            <a:r>
              <a:rPr lang="ko-KR" altLang="en-US" sz="2400" u="sng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영적 훈련과 성장”</a:t>
            </a:r>
            <a:r>
              <a:rPr lang="en-US" altLang="ko-KR" sz="2400" u="sng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(</a:t>
            </a:r>
            <a:r>
              <a:rPr lang="ko-KR" altLang="en-US" sz="2400" u="sng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생명의 </a:t>
            </a:r>
            <a:r>
              <a:rPr lang="ko-KR" altLang="en-US" sz="2400" u="sng" dirty="0" err="1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말씀사</a:t>
            </a:r>
            <a:r>
              <a:rPr lang="en-US" altLang="ko-KR" sz="2400" u="sng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, </a:t>
            </a:r>
            <a:r>
              <a:rPr lang="ko-KR" altLang="en-US" sz="2400" u="sng" dirty="0" err="1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리챠드</a:t>
            </a:r>
            <a:r>
              <a:rPr lang="ko-KR" altLang="en-US" sz="2400" u="sng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 포스트</a:t>
            </a:r>
            <a:r>
              <a:rPr lang="en-US" altLang="ko-KR" sz="2400" u="sng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,</a:t>
            </a:r>
            <a:r>
              <a:rPr lang="ko-KR" altLang="en-US" sz="2400" u="sng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en-US" altLang="ko-KR" sz="2400" u="sng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2010</a:t>
            </a:r>
            <a:r>
              <a:rPr lang="ko-KR" altLang="en-US" sz="2400" u="sng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년</a:t>
            </a:r>
            <a:r>
              <a:rPr lang="en-US" altLang="ko-KR" sz="2400" u="sng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, 309.pp)</a:t>
            </a:r>
            <a:endParaRPr lang="ko-KR" altLang="en-US" sz="2400" dirty="0">
              <a:solidFill>
                <a:srgbClr val="000000"/>
              </a:solidFill>
              <a:latin typeface="HY견고딕" pitchFamily="18" charset="-127"/>
              <a:ea typeface="HY견고딕" pitchFamily="18" charset="-127"/>
            </a:endParaRPr>
          </a:p>
          <a:p>
            <a:pPr marL="0" indent="0" latinLnBrk="0">
              <a:buNone/>
            </a:pPr>
            <a:r>
              <a:rPr lang="en-US" altLang="ko-KR" sz="2400" u="sng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4) “</a:t>
            </a:r>
            <a:r>
              <a:rPr lang="ko-KR" altLang="en-US" sz="2400" u="sng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실행이 답이다”</a:t>
            </a:r>
            <a:r>
              <a:rPr lang="en-US" altLang="ko-KR" sz="2400" u="sng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(</a:t>
            </a:r>
            <a:r>
              <a:rPr lang="ko-KR" altLang="en-US" sz="2400" u="sng" dirty="0" err="1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더난</a:t>
            </a:r>
            <a:r>
              <a:rPr lang="ko-KR" altLang="en-US" sz="2400" u="sng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 출판</a:t>
            </a:r>
            <a:r>
              <a:rPr lang="en-US" altLang="ko-KR" sz="2400" u="sng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, </a:t>
            </a:r>
            <a:r>
              <a:rPr lang="ko-KR" altLang="en-US" sz="2400" u="sng" dirty="0" err="1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이민규지음</a:t>
            </a:r>
            <a:r>
              <a:rPr lang="en-US" altLang="ko-KR" sz="2400" u="sng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,</a:t>
            </a:r>
            <a:r>
              <a:rPr lang="ko-KR" altLang="en-US" sz="2400" u="sng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en-US" altLang="ko-KR" sz="2400" u="sng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304.pp, 2011)</a:t>
            </a:r>
            <a:endParaRPr lang="ko-KR" altLang="en-US" sz="2400" dirty="0">
              <a:solidFill>
                <a:srgbClr val="000000"/>
              </a:solidFill>
              <a:latin typeface="HY견고딕" pitchFamily="18" charset="-127"/>
              <a:ea typeface="HY견고딕" pitchFamily="18" charset="-127"/>
            </a:endParaRPr>
          </a:p>
          <a:p>
            <a:pPr marL="0" indent="0" latinLnBrk="0">
              <a:buNone/>
            </a:pPr>
            <a:r>
              <a:rPr lang="en-US" altLang="ko-KR" sz="2400" u="sng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5) “Leadership Gold”(</a:t>
            </a:r>
            <a:r>
              <a:rPr lang="ko-KR" altLang="en-US" sz="2400" u="sng" dirty="0" err="1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다산북스</a:t>
            </a:r>
            <a:r>
              <a:rPr lang="en-US" altLang="ko-KR" sz="2400" u="sng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, John Maxwell, 422.pp)</a:t>
            </a:r>
            <a:endParaRPr lang="ko-KR" altLang="en-US" sz="2400" dirty="0">
              <a:solidFill>
                <a:srgbClr val="000000"/>
              </a:solidFill>
              <a:latin typeface="HY견고딕" pitchFamily="18" charset="-127"/>
              <a:ea typeface="HY견고딕" pitchFamily="18" charset="-127"/>
            </a:endParaRPr>
          </a:p>
          <a:p>
            <a:pPr latinLnBrk="0">
              <a:buFont typeface="Arial" charset="0"/>
              <a:buChar char="•"/>
            </a:pPr>
            <a:r>
              <a:rPr lang="ko-KR" altLang="en-US" sz="240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위의 </a:t>
            </a:r>
            <a:r>
              <a:rPr lang="ko-KR" altLang="en-US" sz="240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책 중에서 이미 읽은 것이 있으면 </a:t>
            </a:r>
            <a:endParaRPr lang="en-US" altLang="ko-KR" sz="2400" dirty="0" smtClean="0">
              <a:solidFill>
                <a:srgbClr val="000000"/>
              </a:solidFill>
              <a:latin typeface="HY견고딕" pitchFamily="18" charset="-127"/>
              <a:ea typeface="HY견고딕" pitchFamily="18" charset="-127"/>
            </a:endParaRPr>
          </a:p>
          <a:p>
            <a:pPr marL="0" indent="0" latinLnBrk="0">
              <a:buNone/>
            </a:pPr>
            <a:r>
              <a:rPr lang="en-US" altLang="ko-KR" sz="240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6</a:t>
            </a:r>
            <a:r>
              <a:rPr lang="en-US" altLang="ko-KR" sz="240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) “</a:t>
            </a:r>
            <a:r>
              <a:rPr lang="ko-KR" altLang="en-US" sz="240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끌리는 사람의 </a:t>
            </a:r>
            <a:r>
              <a:rPr lang="ko-KR" altLang="en-US" sz="2400" dirty="0" err="1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백만불짜리</a:t>
            </a:r>
            <a:r>
              <a:rPr lang="ko-KR" altLang="en-US" sz="240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 매력”</a:t>
            </a:r>
            <a:r>
              <a:rPr lang="en-US" altLang="ko-KR" sz="240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(</a:t>
            </a:r>
            <a:r>
              <a:rPr lang="ko-KR" altLang="en-US" sz="2400" dirty="0" err="1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브라이언</a:t>
            </a:r>
            <a:r>
              <a:rPr lang="ko-KR" altLang="en-US" sz="240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sz="2400" dirty="0" err="1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트레이시</a:t>
            </a:r>
            <a:r>
              <a:rPr lang="ko-KR" altLang="en-US" sz="240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, 2008, 266.pp) </a:t>
            </a:r>
            <a:endParaRPr lang="en-US" altLang="ko-KR" sz="2400" dirty="0" smtClean="0">
              <a:solidFill>
                <a:srgbClr val="000000"/>
              </a:solidFill>
              <a:latin typeface="HY견고딕" pitchFamily="18" charset="-127"/>
              <a:ea typeface="HY견고딕" pitchFamily="18" charset="-127"/>
            </a:endParaRPr>
          </a:p>
          <a:p>
            <a:pPr marL="0" indent="0" latinLnBrk="0">
              <a:buNone/>
            </a:pPr>
            <a:r>
              <a:rPr lang="en-US" altLang="ko-KR" sz="240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7</a:t>
            </a:r>
            <a:r>
              <a:rPr lang="en-US" altLang="ko-KR" sz="240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) “</a:t>
            </a:r>
            <a:r>
              <a:rPr lang="ko-KR" altLang="en-US" sz="240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어떻게 인생 목표를 이룰 것인가</a:t>
            </a:r>
            <a:r>
              <a:rPr lang="en-US" altLang="ko-KR" sz="240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?”(</a:t>
            </a:r>
            <a:r>
              <a:rPr lang="ko-KR" altLang="en-US" sz="2400" dirty="0" err="1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물푸레</a:t>
            </a:r>
            <a:r>
              <a:rPr lang="en-US" altLang="ko-KR" sz="240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,</a:t>
            </a:r>
            <a:r>
              <a:rPr lang="ko-KR" altLang="en-US" sz="2400" dirty="0" err="1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캐롤라인</a:t>
            </a:r>
            <a:r>
              <a:rPr lang="ko-KR" altLang="en-US" sz="240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sz="2400" dirty="0" err="1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애덤스</a:t>
            </a:r>
            <a:r>
              <a:rPr lang="ko-KR" altLang="en-US" sz="240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sz="2400" dirty="0" err="1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밀러외</a:t>
            </a:r>
            <a:r>
              <a:rPr lang="en-US" altLang="ko-KR" sz="240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, 2012. 412.pp), </a:t>
            </a:r>
            <a:endParaRPr lang="en-US" altLang="ko-KR" sz="2400" dirty="0" smtClean="0">
              <a:solidFill>
                <a:srgbClr val="000000"/>
              </a:solidFill>
              <a:latin typeface="HY견고딕" pitchFamily="18" charset="-127"/>
              <a:ea typeface="HY견고딕" pitchFamily="18" charset="-127"/>
            </a:endParaRPr>
          </a:p>
          <a:p>
            <a:pPr marL="0" indent="0" latinLnBrk="0">
              <a:buNone/>
            </a:pPr>
            <a:r>
              <a:rPr lang="en-US" altLang="ko-KR" sz="240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8</a:t>
            </a:r>
            <a:r>
              <a:rPr lang="en-US" altLang="ko-KR" sz="240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) “</a:t>
            </a:r>
            <a:r>
              <a:rPr lang="ko-KR" altLang="en-US" sz="240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교회 마케팅 </a:t>
            </a:r>
            <a:r>
              <a:rPr lang="en-US" altLang="ko-KR" sz="240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101”(</a:t>
            </a:r>
            <a:r>
              <a:rPr lang="ko-KR" altLang="en-US" sz="2400" dirty="0" err="1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올리스북스</a:t>
            </a:r>
            <a:r>
              <a:rPr lang="en-US" altLang="ko-KR" sz="240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. </a:t>
            </a:r>
            <a:r>
              <a:rPr lang="ko-KR" altLang="en-US" sz="2400" dirty="0" err="1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리차드</a:t>
            </a:r>
            <a:r>
              <a:rPr lang="ko-KR" altLang="en-US" sz="240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sz="2400" dirty="0" err="1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라이징</a:t>
            </a:r>
            <a:r>
              <a:rPr lang="ko-KR" altLang="en-US" sz="240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 지음</a:t>
            </a:r>
            <a:r>
              <a:rPr lang="en-US" altLang="ko-KR" sz="240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. 2007, 304.pp</a:t>
            </a:r>
            <a:r>
              <a:rPr lang="en-US" altLang="ko-KR" sz="240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)</a:t>
            </a:r>
          </a:p>
          <a:p>
            <a:pPr marL="0" indent="0" latinLnBrk="0">
              <a:buNone/>
            </a:pPr>
            <a:r>
              <a:rPr lang="en-US" altLang="ko-KR" sz="240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9) “</a:t>
            </a:r>
            <a:r>
              <a:rPr lang="ko-KR" altLang="en-US" sz="2400" dirty="0" err="1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빅</a:t>
            </a:r>
            <a:r>
              <a:rPr lang="ko-KR" altLang="en-US" sz="240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sz="2400" dirty="0" err="1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픽처를</a:t>
            </a:r>
            <a:r>
              <a:rPr lang="ko-KR" altLang="en-US" sz="240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 그려라</a:t>
            </a:r>
            <a:r>
              <a:rPr lang="en-US" altLang="ko-KR" sz="240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”(</a:t>
            </a:r>
            <a:r>
              <a:rPr lang="ko-KR" altLang="en-US" sz="2400" dirty="0" err="1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비즈니스북스</a:t>
            </a:r>
            <a:r>
              <a:rPr lang="en-US" altLang="ko-KR" sz="240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, </a:t>
            </a:r>
            <a:r>
              <a:rPr lang="ko-KR" altLang="en-US" sz="2400" dirty="0" err="1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전옥표</a:t>
            </a:r>
            <a:r>
              <a:rPr lang="ko-KR" altLang="en-US" sz="240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 지음</a:t>
            </a:r>
            <a:r>
              <a:rPr lang="en-US" altLang="ko-KR" sz="240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, 2013, 295.pp)</a:t>
            </a:r>
            <a:r>
              <a:rPr lang="ko-KR" altLang="en-US" sz="240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sz="2400" dirty="0" err="1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으로</a:t>
            </a:r>
            <a:r>
              <a:rPr lang="ko-KR" altLang="en-US" sz="240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 대체 할 수 있습니다</a:t>
            </a:r>
            <a:r>
              <a:rPr lang="en-US" altLang="ko-KR" sz="240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.</a:t>
            </a:r>
            <a:endParaRPr lang="ko-KR" altLang="en-US" sz="2400" dirty="0">
              <a:solidFill>
                <a:srgbClr val="000000"/>
              </a:solidFill>
              <a:latin typeface="HY견고딕" pitchFamily="18" charset="-127"/>
              <a:ea typeface="HY견고딕" pitchFamily="18" charset="-127"/>
            </a:endParaRPr>
          </a:p>
          <a:p>
            <a:pPr marL="0" indent="0" latinLnBrk="0">
              <a:buNone/>
            </a:pPr>
            <a:endParaRPr lang="ko-KR" altLang="en-US" sz="2400" dirty="0">
              <a:solidFill>
                <a:srgbClr val="000000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8806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kumimoji="0" lang="ko-KR" altLang="en-US" sz="18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209800" y="188640"/>
            <a:ext cx="4953000" cy="692696"/>
          </a:xfrm>
          <a:prstGeom prst="rect">
            <a:avLst/>
          </a:prstGeom>
          <a:solidFill>
            <a:srgbClr val="7030A0"/>
          </a:solidFill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ko-KR" altLang="en-US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 목회자 </a:t>
            </a:r>
            <a:r>
              <a:rPr lang="ko-KR" altLang="en-US" sz="3400" b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330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코칭의</a:t>
            </a:r>
            <a:r>
              <a:rPr lang="ko-KR" altLang="en-US" sz="34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330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 실제</a:t>
            </a:r>
            <a:r>
              <a:rPr lang="en-US" altLang="ko-KR" sz="34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330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(2B)</a:t>
            </a:r>
          </a:p>
        </p:txBody>
      </p:sp>
    </p:spTree>
    <p:extLst>
      <p:ext uri="{BB962C8B-B14F-4D97-AF65-F5344CB8AC3E}">
        <p14:creationId xmlns:p14="http://schemas.microsoft.com/office/powerpoint/2010/main" val="1177296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8"/>
          <p:cNvSpPr txBox="1">
            <a:spLocks noChangeArrowheads="1"/>
          </p:cNvSpPr>
          <p:nvPr/>
        </p:nvSpPr>
        <p:spPr bwMode="auto">
          <a:xfrm>
            <a:off x="1763688" y="385500"/>
            <a:ext cx="5184576" cy="523220"/>
          </a:xfrm>
          <a:prstGeom prst="rect">
            <a:avLst/>
          </a:prstGeom>
          <a:solidFill>
            <a:srgbClr val="66FFFF"/>
          </a:solidFill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kumimoji="1" lang="en-US" altLang="ko-KR" dirty="0">
                <a:solidFill>
                  <a:srgbClr val="0A6E0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굴림" pitchFamily="50" charset="-127"/>
              </a:rPr>
              <a:t> </a:t>
            </a:r>
            <a:r>
              <a:rPr kumimoji="1" lang="en-US" altLang="ko-KR" sz="2800" dirty="0" smtClean="0">
                <a:solidFill>
                  <a:srgbClr val="0A6E0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굴림" pitchFamily="50" charset="-127"/>
              </a:rPr>
              <a:t>GO Thrive </a:t>
            </a:r>
            <a:r>
              <a:rPr kumimoji="1" lang="ko-KR" altLang="en-US" sz="2800" dirty="0" err="1" smtClean="0">
                <a:solidFill>
                  <a:srgbClr val="0A6E0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굴림" pitchFamily="50" charset="-127"/>
              </a:rPr>
              <a:t>코칭의</a:t>
            </a:r>
            <a:r>
              <a:rPr kumimoji="1" lang="ko-KR" altLang="en-US" sz="2800" dirty="0" smtClean="0">
                <a:solidFill>
                  <a:srgbClr val="0A6E0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굴림" pitchFamily="50" charset="-127"/>
              </a:rPr>
              <a:t> </a:t>
            </a:r>
            <a:r>
              <a:rPr kumimoji="1" lang="en-US" altLang="ko-KR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굴림" pitchFamily="50" charset="-127"/>
              </a:rPr>
              <a:t> </a:t>
            </a:r>
            <a:r>
              <a:rPr kumimoji="1" lang="ko-KR" alt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굴림" pitchFamily="50" charset="-127"/>
              </a:rPr>
              <a:t>전략</a:t>
            </a:r>
            <a:r>
              <a:rPr kumimoji="1" lang="en-US" altLang="ko-KR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굴림" pitchFamily="50" charset="-127"/>
              </a:rPr>
              <a:t>(3A)</a:t>
            </a:r>
            <a:endParaRPr kumimoji="1" lang="en-US" altLang="ko-KR" sz="40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HY견고딕" pitchFamily="18" charset="-127"/>
              <a:ea typeface="HY견고딕" pitchFamily="18" charset="-127"/>
              <a:cs typeface="굴림" pitchFamily="50" charset="-127"/>
            </a:endParaRPr>
          </a:p>
        </p:txBody>
      </p:sp>
      <p:graphicFrame>
        <p:nvGraphicFramePr>
          <p:cNvPr id="67613" name="Group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2286161"/>
              </p:ext>
            </p:extLst>
          </p:nvPr>
        </p:nvGraphicFramePr>
        <p:xfrm>
          <a:off x="467544" y="1305732"/>
          <a:ext cx="8136904" cy="4701844"/>
        </p:xfrm>
        <a:graphic>
          <a:graphicData uri="http://schemas.openxmlformats.org/drawingml/2006/table">
            <a:tbl>
              <a:tblPr/>
              <a:tblGrid>
                <a:gridCol w="1673050"/>
                <a:gridCol w="2143374"/>
                <a:gridCol w="2171334"/>
                <a:gridCol w="2149146"/>
              </a:tblGrid>
              <a:tr h="4041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ko-KR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시간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ko-KR" alt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첫째날</a:t>
                      </a:r>
                      <a:endParaRPr kumimoji="0" lang="en-US" altLang="ko-K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두째날</a:t>
                      </a:r>
                      <a:endParaRPr kumimoji="0" lang="en-US" altLang="ko-K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세째날</a:t>
                      </a:r>
                      <a:endParaRPr kumimoji="0" lang="en-US" altLang="ko-K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3879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ko-K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오전 </a:t>
                      </a: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9:00 -10:30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(90</a:t>
                      </a:r>
                      <a:r>
                        <a:rPr kumimoji="0" lang="ko-K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분</a:t>
                      </a: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altLang="ko-K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제</a:t>
                      </a:r>
                      <a:r>
                        <a:rPr kumimoji="0" lang="en-US" altLang="ko-KR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3</a:t>
                      </a:r>
                      <a:r>
                        <a:rPr kumimoji="0" lang="ko-KR" alt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강</a:t>
                      </a:r>
                      <a:endParaRPr kumimoji="0" lang="en-US" altLang="ko-KR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Y견고딕" pitchFamily="18" charset="-127"/>
                        <a:ea typeface="HY견고딕" pitchFamily="18" charset="-127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목회자 </a:t>
                      </a:r>
                      <a:r>
                        <a:rPr kumimoji="0" lang="ko-KR" altLang="en-US" sz="20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코칭</a:t>
                      </a:r>
                      <a:endParaRPr kumimoji="0" lang="en-US" altLang="ko-KR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Y견고딕" pitchFamily="18" charset="-127"/>
                        <a:ea typeface="HY견고딕" pitchFamily="18" charset="-127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목표</a:t>
                      </a:r>
                      <a:endParaRPr kumimoji="0" lang="en-US" altLang="ko-KR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HY견고딕" pitchFamily="18" charset="-127"/>
                        <a:ea typeface="HY견고딕" pitchFamily="18" charset="-127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제</a:t>
                      </a: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7</a:t>
                      </a:r>
                      <a:r>
                        <a:rPr kumimoji="0" lang="ko-K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강</a:t>
                      </a:r>
                      <a:endParaRPr kumimoji="0" lang="en-US" altLang="ko-K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ko-K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목회자 </a:t>
                      </a:r>
                      <a:r>
                        <a:rPr kumimoji="0" lang="ko-KR" alt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코칭</a:t>
                      </a:r>
                      <a:endParaRPr kumimoji="0" lang="en-US" altLang="ko-K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ko-K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 종합</a:t>
                      </a: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/</a:t>
                      </a:r>
                      <a:r>
                        <a:rPr kumimoji="0" lang="ko-K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발표</a:t>
                      </a: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(A)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</a:tr>
              <a:tr h="5351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10:50-12:20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(90</a:t>
                      </a:r>
                      <a:r>
                        <a:rPr kumimoji="0" lang="ko-K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분</a:t>
                      </a: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altLang="ko-K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제</a:t>
                      </a: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4</a:t>
                      </a:r>
                      <a:r>
                        <a:rPr kumimoji="0" lang="ko-K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강</a:t>
                      </a:r>
                      <a:endParaRPr kumimoji="0" lang="en-US" altLang="ko-K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목회자 </a:t>
                      </a:r>
                      <a:r>
                        <a:rPr kumimoji="0" lang="ko-KR" alt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코칭</a:t>
                      </a:r>
                      <a:endParaRPr kumimoji="0" lang="en-US" altLang="ko-K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실행전략</a:t>
                      </a:r>
                      <a:endParaRPr kumimoji="0" lang="en-US" altLang="ko-K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제</a:t>
                      </a:r>
                      <a:r>
                        <a:rPr kumimoji="0" lang="en-US" altLang="ko-KR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8</a:t>
                      </a:r>
                      <a:r>
                        <a:rPr kumimoji="0" lang="ko-KR" alt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강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목회자 </a:t>
                      </a:r>
                      <a:r>
                        <a:rPr kumimoji="0" lang="ko-KR" altLang="en-US" sz="20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코칭</a:t>
                      </a:r>
                      <a:endParaRPr kumimoji="0" lang="ko-KR" altLang="en-US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Y견고딕" pitchFamily="18" charset="-127"/>
                        <a:ea typeface="HY견고딕" pitchFamily="18" charset="-127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종합</a:t>
                      </a:r>
                      <a:r>
                        <a:rPr kumimoji="0" lang="en-US" altLang="ko-KR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/</a:t>
                      </a:r>
                      <a:r>
                        <a:rPr kumimoji="0" lang="ko-KR" alt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발표</a:t>
                      </a:r>
                      <a:r>
                        <a:rPr kumimoji="0" lang="en-US" altLang="ko-KR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(B)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</a:tr>
              <a:tr h="5351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ko-K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오후 </a:t>
                      </a: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1:30-3:00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(90</a:t>
                      </a:r>
                      <a:r>
                        <a:rPr kumimoji="0" lang="ko-K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분</a:t>
                      </a: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제</a:t>
                      </a:r>
                      <a:r>
                        <a:rPr kumimoji="0" lang="en-US" altLang="ko-KR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1</a:t>
                      </a:r>
                      <a:r>
                        <a:rPr kumimoji="0" lang="ko-KR" alt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강</a:t>
                      </a:r>
                      <a:endParaRPr kumimoji="0" lang="en-US" altLang="ko-KR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Y견고딕" pitchFamily="18" charset="-127"/>
                        <a:ea typeface="HY견고딕" pitchFamily="18" charset="-127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목회자</a:t>
                      </a:r>
                      <a:r>
                        <a:rPr kumimoji="0" lang="en-US" altLang="ko-KR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 </a:t>
                      </a:r>
                      <a:r>
                        <a:rPr kumimoji="0" lang="ko-KR" altLang="en-US" sz="20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코칭</a:t>
                      </a:r>
                      <a:r>
                        <a:rPr kumimoji="0" lang="ko-KR" alt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 </a:t>
                      </a:r>
                      <a:endParaRPr kumimoji="0" lang="en-US" altLang="ko-KR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Y견고딕" pitchFamily="18" charset="-127"/>
                        <a:ea typeface="HY견고딕" pitchFamily="18" charset="-127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진단요인</a:t>
                      </a:r>
                      <a:r>
                        <a:rPr kumimoji="0" lang="en-US" altLang="ko-KR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/</a:t>
                      </a:r>
                      <a:r>
                        <a:rPr kumimoji="0" lang="ko-KR" alt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설명</a:t>
                      </a:r>
                      <a:endParaRPr kumimoji="0" lang="en-US" altLang="ko-KR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uLnTx/>
                        <a:uFillTx/>
                        <a:latin typeface="HY견고딕" pitchFamily="18" charset="-127"/>
                        <a:ea typeface="HY견고딕" pitchFamily="18" charset="-127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ko-K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제</a:t>
                      </a: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5</a:t>
                      </a:r>
                      <a:r>
                        <a:rPr kumimoji="0" lang="ko-K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강</a:t>
                      </a:r>
                      <a:endParaRPr kumimoji="0" lang="en-US" altLang="ko-K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ko-K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목회자 </a:t>
                      </a:r>
                      <a:r>
                        <a:rPr kumimoji="0" lang="ko-KR" alt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코칭</a:t>
                      </a:r>
                      <a:endParaRPr kumimoji="0" lang="en-US" altLang="ko-K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ko-K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워크 </a:t>
                      </a:r>
                      <a:r>
                        <a:rPr kumimoji="0" lang="ko-KR" alt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숍</a:t>
                      </a: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(A)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코칭</a:t>
                      </a: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 전략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(3A)(3B)</a:t>
                      </a: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는 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(1)“</a:t>
                      </a: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당신의 교회를 </a:t>
                      </a:r>
                      <a:r>
                        <a:rPr kumimoji="0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그린오션으로</a:t>
                      </a: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 가게 하라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”, (2)“</a:t>
                      </a: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당신의 목회를 </a:t>
                      </a:r>
                      <a:r>
                        <a:rPr kumimoji="0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그린오션으로</a:t>
                      </a: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 </a:t>
                      </a:r>
                      <a:r>
                        <a:rPr kumimoji="0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가게하라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”(</a:t>
                      </a: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석정문 지음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) </a:t>
                      </a:r>
                      <a:r>
                        <a:rPr kumimoji="0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주교재로</a:t>
                      </a: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 사용합니다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.</a:t>
                      </a:r>
                      <a:endParaRPr kumimoji="0" lang="en-US" altLang="ko-KR" sz="2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Y견고딕" pitchFamily="18" charset="-127"/>
                        <a:ea typeface="HY견고딕" pitchFamily="18" charset="-127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4224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3:30-5:00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(90</a:t>
                      </a:r>
                      <a:r>
                        <a:rPr kumimoji="0" lang="ko-K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분</a:t>
                      </a: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제</a:t>
                      </a:r>
                      <a:r>
                        <a:rPr kumimoji="0" lang="en-US" altLang="ko-KR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2</a:t>
                      </a:r>
                      <a:r>
                        <a:rPr kumimoji="0" lang="ko-KR" alt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강</a:t>
                      </a:r>
                      <a:endParaRPr kumimoji="0" lang="en-US" altLang="ko-KR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Y견고딕" pitchFamily="18" charset="-127"/>
                        <a:ea typeface="HY견고딕" pitchFamily="18" charset="-127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목회자 </a:t>
                      </a:r>
                      <a:r>
                        <a:rPr kumimoji="0" lang="ko-KR" altLang="en-US" sz="20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코칭</a:t>
                      </a:r>
                      <a:endParaRPr kumimoji="0" lang="en-US" altLang="ko-KR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Y견고딕" pitchFamily="18" charset="-127"/>
                        <a:ea typeface="HY견고딕" pitchFamily="18" charset="-127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처방전략</a:t>
                      </a:r>
                      <a:endParaRPr kumimoji="0" lang="en-US" altLang="ko-KR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uLnTx/>
                        <a:uFillTx/>
                        <a:latin typeface="HY견고딕" pitchFamily="18" charset="-127"/>
                        <a:ea typeface="HY견고딕" pitchFamily="18" charset="-127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제</a:t>
                      </a:r>
                      <a:r>
                        <a:rPr kumimoji="0" lang="en-US" altLang="ko-KR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6</a:t>
                      </a:r>
                      <a:r>
                        <a:rPr kumimoji="0" lang="ko-KR" alt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강</a:t>
                      </a:r>
                      <a:endParaRPr kumimoji="0" lang="en-US" altLang="ko-KR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Y견고딕" pitchFamily="18" charset="-127"/>
                        <a:ea typeface="HY견고딕" pitchFamily="18" charset="-127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목회자 </a:t>
                      </a:r>
                      <a:r>
                        <a:rPr kumimoji="0" lang="ko-KR" altLang="en-US" sz="20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코칭</a:t>
                      </a:r>
                      <a:endParaRPr kumimoji="0" lang="en-US" altLang="ko-KR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Y견고딕" pitchFamily="18" charset="-127"/>
                        <a:ea typeface="HY견고딕" pitchFamily="18" charset="-127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워크 </a:t>
                      </a:r>
                      <a:r>
                        <a:rPr kumimoji="0" lang="ko-KR" altLang="en-US" sz="20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숍</a:t>
                      </a:r>
                      <a:r>
                        <a:rPr kumimoji="0" lang="en-US" altLang="ko-KR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(B)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kumimoji="0" lang="en-US" altLang="ko-K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0919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8"/>
          <p:cNvSpPr txBox="1">
            <a:spLocks noChangeArrowheads="1"/>
          </p:cNvSpPr>
          <p:nvPr/>
        </p:nvSpPr>
        <p:spPr bwMode="auto">
          <a:xfrm>
            <a:off x="2267744" y="332656"/>
            <a:ext cx="4968552" cy="523220"/>
          </a:xfrm>
          <a:prstGeom prst="rect">
            <a:avLst/>
          </a:prstGeom>
          <a:solidFill>
            <a:srgbClr val="66FFFF"/>
          </a:solidFill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kumimoji="1" lang="en-US" altLang="ko-KR" dirty="0">
                <a:solidFill>
                  <a:srgbClr val="0A6E0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굴림" pitchFamily="50" charset="-127"/>
              </a:rPr>
              <a:t> </a:t>
            </a:r>
            <a:r>
              <a:rPr kumimoji="1" lang="en-US" altLang="ko-KR" sz="2800" dirty="0" smtClean="0">
                <a:solidFill>
                  <a:srgbClr val="0A6E0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굴림" pitchFamily="50" charset="-127"/>
              </a:rPr>
              <a:t>GO Thrive </a:t>
            </a:r>
            <a:r>
              <a:rPr kumimoji="1" lang="ko-KR" altLang="en-US" sz="2800" dirty="0" err="1" smtClean="0">
                <a:solidFill>
                  <a:srgbClr val="0A6E0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굴림" pitchFamily="50" charset="-127"/>
              </a:rPr>
              <a:t>코칭의</a:t>
            </a:r>
            <a:r>
              <a:rPr kumimoji="1" lang="ko-KR" altLang="en-US" sz="2800" dirty="0" smtClean="0">
                <a:solidFill>
                  <a:srgbClr val="0A6E0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굴림" pitchFamily="50" charset="-127"/>
              </a:rPr>
              <a:t> </a:t>
            </a:r>
            <a:r>
              <a:rPr kumimoji="1" lang="ko-KR" alt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굴림" pitchFamily="50" charset="-127"/>
              </a:rPr>
              <a:t>전략</a:t>
            </a:r>
            <a:r>
              <a:rPr kumimoji="1" lang="en-US" altLang="ko-KR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굴림" pitchFamily="50" charset="-127"/>
              </a:rPr>
              <a:t>(3B)</a:t>
            </a:r>
            <a:endParaRPr kumimoji="1" lang="en-US" altLang="ko-KR" sz="40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HY견고딕" pitchFamily="18" charset="-127"/>
              <a:ea typeface="HY견고딕" pitchFamily="18" charset="-127"/>
              <a:cs typeface="굴림" pitchFamily="50" charset="-127"/>
            </a:endParaRPr>
          </a:p>
        </p:txBody>
      </p:sp>
      <p:graphicFrame>
        <p:nvGraphicFramePr>
          <p:cNvPr id="67613" name="Group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8035332"/>
              </p:ext>
            </p:extLst>
          </p:nvPr>
        </p:nvGraphicFramePr>
        <p:xfrm>
          <a:off x="467544" y="1305732"/>
          <a:ext cx="8136904" cy="4701844"/>
        </p:xfrm>
        <a:graphic>
          <a:graphicData uri="http://schemas.openxmlformats.org/drawingml/2006/table">
            <a:tbl>
              <a:tblPr/>
              <a:tblGrid>
                <a:gridCol w="1673050"/>
                <a:gridCol w="2143374"/>
                <a:gridCol w="2171334"/>
                <a:gridCol w="2149146"/>
              </a:tblGrid>
              <a:tr h="4041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ko-KR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시간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ko-KR" alt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첫째날</a:t>
                      </a:r>
                      <a:endParaRPr kumimoji="0" lang="en-US" altLang="ko-K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두째날</a:t>
                      </a:r>
                      <a:endParaRPr kumimoji="0" lang="en-US" altLang="ko-K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세째날</a:t>
                      </a:r>
                      <a:endParaRPr kumimoji="0" lang="en-US" altLang="ko-K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3879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ko-K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오전 </a:t>
                      </a: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9:00 -10:30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(90</a:t>
                      </a:r>
                      <a:r>
                        <a:rPr kumimoji="0" lang="ko-K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분</a:t>
                      </a: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altLang="ko-K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제</a:t>
                      </a:r>
                      <a:r>
                        <a:rPr kumimoji="0" lang="en-US" altLang="ko-KR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3</a:t>
                      </a:r>
                      <a:r>
                        <a:rPr kumimoji="0" lang="ko-KR" alt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강</a:t>
                      </a:r>
                      <a:endParaRPr kumimoji="0" lang="en-US" altLang="ko-KR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Y견고딕" pitchFamily="18" charset="-127"/>
                        <a:ea typeface="HY견고딕" pitchFamily="18" charset="-127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평신도 </a:t>
                      </a:r>
                      <a:r>
                        <a:rPr kumimoji="0" lang="ko-KR" altLang="en-US" sz="20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코칭</a:t>
                      </a:r>
                      <a:endParaRPr kumimoji="0" lang="en-US" altLang="ko-KR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Y견고딕" pitchFamily="18" charset="-127"/>
                        <a:ea typeface="HY견고딕" pitchFamily="18" charset="-127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목표개발</a:t>
                      </a:r>
                      <a:endParaRPr kumimoji="0" lang="en-US" altLang="ko-KR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HY견고딕" pitchFamily="18" charset="-127"/>
                        <a:ea typeface="HY견고딕" pitchFamily="18" charset="-127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제</a:t>
                      </a: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7</a:t>
                      </a:r>
                      <a:r>
                        <a:rPr kumimoji="0" lang="ko-K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강</a:t>
                      </a:r>
                      <a:endParaRPr kumimoji="0" lang="en-US" altLang="ko-K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ko-K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평신도 </a:t>
                      </a:r>
                      <a:r>
                        <a:rPr kumimoji="0" lang="ko-KR" alt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코칭</a:t>
                      </a:r>
                      <a:endParaRPr kumimoji="0" lang="en-US" altLang="ko-K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ko-K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 종합</a:t>
                      </a: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/</a:t>
                      </a:r>
                      <a:r>
                        <a:rPr kumimoji="0" lang="ko-K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발표</a:t>
                      </a: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(A)</a:t>
                      </a:r>
                      <a:r>
                        <a:rPr kumimoji="0" lang="ko-K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 </a:t>
                      </a:r>
                      <a:endParaRPr kumimoji="0" lang="en-US" altLang="ko-K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</a:tr>
              <a:tr h="5351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10:50-12:20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(90</a:t>
                      </a:r>
                      <a:r>
                        <a:rPr kumimoji="0" lang="ko-K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분</a:t>
                      </a: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altLang="ko-K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제</a:t>
                      </a: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4</a:t>
                      </a:r>
                      <a:r>
                        <a:rPr kumimoji="0" lang="ko-K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강</a:t>
                      </a:r>
                      <a:endParaRPr kumimoji="0" lang="en-US" altLang="ko-K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평신도 </a:t>
                      </a:r>
                      <a:r>
                        <a:rPr kumimoji="0" lang="ko-KR" alt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코칭</a:t>
                      </a:r>
                      <a:endParaRPr kumimoji="0" lang="en-US" altLang="ko-K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실행전략</a:t>
                      </a:r>
                      <a:endParaRPr kumimoji="0" lang="en-US" altLang="ko-K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제</a:t>
                      </a:r>
                      <a:r>
                        <a:rPr kumimoji="0" lang="en-US" altLang="ko-KR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8</a:t>
                      </a:r>
                      <a:r>
                        <a:rPr kumimoji="0" lang="ko-KR" alt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강</a:t>
                      </a:r>
                      <a:endParaRPr kumimoji="0" lang="en-US" altLang="ko-KR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Y견고딕" pitchFamily="18" charset="-127"/>
                        <a:ea typeface="HY견고딕" pitchFamily="18" charset="-127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평신도 </a:t>
                      </a:r>
                      <a:r>
                        <a:rPr kumimoji="0" lang="ko-KR" altLang="en-US" sz="20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코칭</a:t>
                      </a:r>
                      <a:endParaRPr kumimoji="0" lang="en-US" altLang="ko-KR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Y견고딕" pitchFamily="18" charset="-127"/>
                        <a:ea typeface="HY견고딕" pitchFamily="18" charset="-127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종합</a:t>
                      </a:r>
                      <a:r>
                        <a:rPr kumimoji="0" lang="en-US" altLang="ko-KR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/</a:t>
                      </a:r>
                      <a:r>
                        <a:rPr kumimoji="0" lang="ko-KR" alt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발표</a:t>
                      </a:r>
                      <a:r>
                        <a:rPr kumimoji="0" lang="en-US" altLang="ko-KR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(B)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</a:tr>
              <a:tr h="5351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ko-K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오후 </a:t>
                      </a: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1:30-3:00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(90</a:t>
                      </a:r>
                      <a:r>
                        <a:rPr kumimoji="0" lang="ko-K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분</a:t>
                      </a: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제</a:t>
                      </a:r>
                      <a:r>
                        <a:rPr kumimoji="0" lang="en-US" altLang="ko-KR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1</a:t>
                      </a:r>
                      <a:r>
                        <a:rPr kumimoji="0" lang="ko-KR" alt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강</a:t>
                      </a:r>
                      <a:endParaRPr kumimoji="0" lang="en-US" altLang="ko-KR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Y견고딕" pitchFamily="18" charset="-127"/>
                        <a:ea typeface="HY견고딕" pitchFamily="18" charset="-127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평신도</a:t>
                      </a:r>
                      <a:r>
                        <a:rPr kumimoji="0" lang="en-US" altLang="ko-KR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 </a:t>
                      </a:r>
                      <a:r>
                        <a:rPr kumimoji="0" lang="ko-KR" altLang="en-US" sz="20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코칭</a:t>
                      </a:r>
                      <a:r>
                        <a:rPr kumimoji="0" lang="ko-KR" alt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 </a:t>
                      </a:r>
                      <a:endParaRPr kumimoji="0" lang="en-US" altLang="ko-KR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Y견고딕" pitchFamily="18" charset="-127"/>
                        <a:ea typeface="HY견고딕" pitchFamily="18" charset="-127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진단요인</a:t>
                      </a:r>
                      <a:r>
                        <a:rPr kumimoji="0" lang="en-US" altLang="ko-KR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/</a:t>
                      </a:r>
                      <a:r>
                        <a:rPr kumimoji="0" lang="ko-KR" alt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설명</a:t>
                      </a:r>
                      <a:endParaRPr kumimoji="0" lang="en-US" altLang="ko-KR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uLnTx/>
                        <a:uFillTx/>
                        <a:latin typeface="HY견고딕" pitchFamily="18" charset="-127"/>
                        <a:ea typeface="HY견고딕" pitchFamily="18" charset="-127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ko-K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제</a:t>
                      </a: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5</a:t>
                      </a:r>
                      <a:r>
                        <a:rPr kumimoji="0" lang="ko-K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강</a:t>
                      </a:r>
                      <a:endParaRPr kumimoji="0" lang="en-US" altLang="ko-K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ko-K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평신도 </a:t>
                      </a:r>
                      <a:r>
                        <a:rPr kumimoji="0" lang="ko-KR" alt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코칭</a:t>
                      </a:r>
                      <a:endParaRPr kumimoji="0" lang="en-US" altLang="ko-K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ko-K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워크 </a:t>
                      </a:r>
                      <a:r>
                        <a:rPr kumimoji="0" lang="ko-KR" alt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숍</a:t>
                      </a: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(A)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코칭</a:t>
                      </a: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 전략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(3A)(3B)</a:t>
                      </a: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는 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(1)“</a:t>
                      </a: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당신의 교회를 </a:t>
                      </a:r>
                      <a:r>
                        <a:rPr kumimoji="0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그린오션으로</a:t>
                      </a: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 가게 하라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”, (2)“</a:t>
                      </a: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당신의 목회를 </a:t>
                      </a:r>
                      <a:r>
                        <a:rPr kumimoji="0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그린오션으로</a:t>
                      </a: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 </a:t>
                      </a:r>
                      <a:r>
                        <a:rPr kumimoji="0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가게하라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”(</a:t>
                      </a: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석정문 지음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) </a:t>
                      </a:r>
                      <a:r>
                        <a:rPr kumimoji="0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주교재를</a:t>
                      </a: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 사용합니다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.</a:t>
                      </a:r>
                      <a:endParaRPr kumimoji="0" lang="en-US" altLang="ko-KR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Y견고딕" pitchFamily="18" charset="-127"/>
                        <a:ea typeface="HY견고딕" pitchFamily="18" charset="-127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4224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3:30-5:00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(90</a:t>
                      </a:r>
                      <a:r>
                        <a:rPr kumimoji="0" lang="ko-K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분</a:t>
                      </a: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제</a:t>
                      </a:r>
                      <a:r>
                        <a:rPr kumimoji="0" lang="en-US" altLang="ko-KR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2</a:t>
                      </a:r>
                      <a:r>
                        <a:rPr kumimoji="0" lang="ko-KR" alt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강</a:t>
                      </a:r>
                      <a:endParaRPr kumimoji="0" lang="en-US" altLang="ko-KR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Y견고딕" pitchFamily="18" charset="-127"/>
                        <a:ea typeface="HY견고딕" pitchFamily="18" charset="-127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평신도 </a:t>
                      </a:r>
                      <a:r>
                        <a:rPr kumimoji="0" lang="ko-KR" altLang="en-US" sz="20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코칭</a:t>
                      </a:r>
                      <a:endParaRPr kumimoji="0" lang="en-US" altLang="ko-KR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Y견고딕" pitchFamily="18" charset="-127"/>
                        <a:ea typeface="HY견고딕" pitchFamily="18" charset="-127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처방전략</a:t>
                      </a:r>
                      <a:endParaRPr kumimoji="0" lang="en-US" altLang="ko-KR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uLnTx/>
                        <a:uFillTx/>
                        <a:latin typeface="HY견고딕" pitchFamily="18" charset="-127"/>
                        <a:ea typeface="HY견고딕" pitchFamily="18" charset="-127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제</a:t>
                      </a:r>
                      <a:r>
                        <a:rPr kumimoji="0" lang="en-US" altLang="ko-KR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6</a:t>
                      </a:r>
                      <a:r>
                        <a:rPr kumimoji="0" lang="ko-KR" alt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강</a:t>
                      </a:r>
                      <a:endParaRPr kumimoji="0" lang="en-US" altLang="ko-KR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Y견고딕" pitchFamily="18" charset="-127"/>
                        <a:ea typeface="HY견고딕" pitchFamily="18" charset="-127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평신도 </a:t>
                      </a:r>
                      <a:r>
                        <a:rPr kumimoji="0" lang="ko-KR" altLang="en-US" sz="20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코칭</a:t>
                      </a:r>
                      <a:endParaRPr kumimoji="0" lang="en-US" altLang="ko-KR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Y견고딕" pitchFamily="18" charset="-127"/>
                        <a:ea typeface="HY견고딕" pitchFamily="18" charset="-127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워크 </a:t>
                      </a:r>
                      <a:r>
                        <a:rPr kumimoji="0" lang="ko-KR" altLang="en-US" sz="20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숍</a:t>
                      </a:r>
                      <a:r>
                        <a:rPr kumimoji="0" lang="en-US" altLang="ko-KR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(B)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kumimoji="0" lang="en-US" altLang="ko-K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4276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5"/>
          <p:cNvSpPr>
            <a:spLocks noChangeArrowheads="1"/>
          </p:cNvSpPr>
          <p:nvPr/>
        </p:nvSpPr>
        <p:spPr bwMode="auto">
          <a:xfrm>
            <a:off x="1071563" y="4598988"/>
            <a:ext cx="12858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kumimoji="0" lang="en-US" altLang="ko-KR" sz="1800">
              <a:solidFill>
                <a:srgbClr val="002060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6148" name="내용 개체 틀 4"/>
          <p:cNvSpPr>
            <a:spLocks noGrp="1"/>
          </p:cNvSpPr>
          <p:nvPr>
            <p:ph idx="1"/>
          </p:nvPr>
        </p:nvSpPr>
        <p:spPr>
          <a:xfrm>
            <a:off x="179512" y="1052736"/>
            <a:ext cx="8712968" cy="5519536"/>
          </a:xfrm>
          <a:solidFill>
            <a:srgbClr val="FFFF00"/>
          </a:solidFill>
        </p:spPr>
        <p:txBody>
          <a:bodyPr/>
          <a:lstStyle/>
          <a:p>
            <a:pPr marL="0" indent="0" latinLnBrk="0">
              <a:buNone/>
            </a:pPr>
            <a:r>
              <a:rPr lang="en-US" altLang="ko-KR" sz="24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4</a:t>
            </a:r>
            <a:r>
              <a:rPr lang="ko-KR" altLang="en-US" sz="240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박</a:t>
            </a:r>
            <a:r>
              <a:rPr lang="en-US" altLang="ko-KR" sz="240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5</a:t>
            </a:r>
            <a:r>
              <a:rPr lang="ko-KR" altLang="en-US" sz="240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일간</a:t>
            </a:r>
            <a:r>
              <a:rPr lang="en-US" altLang="ko-KR" sz="240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(3</a:t>
            </a:r>
            <a:r>
              <a:rPr lang="ko-KR" altLang="en-US" sz="240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개월의 실습도 포함</a:t>
            </a:r>
            <a:r>
              <a:rPr lang="en-US" altLang="ko-KR" sz="240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) </a:t>
            </a:r>
            <a:r>
              <a:rPr lang="ko-KR" altLang="en-US" sz="240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목회자와 교회의 </a:t>
            </a:r>
            <a:r>
              <a:rPr lang="en-US" altLang="ko-KR" sz="240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(1) </a:t>
            </a:r>
            <a:r>
              <a:rPr lang="ko-KR" altLang="en-US" sz="240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건강진단 요인과 설명</a:t>
            </a:r>
            <a:r>
              <a:rPr lang="en-US" altLang="ko-KR" sz="240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, (2)</a:t>
            </a:r>
            <a:r>
              <a:rPr lang="ko-KR" altLang="en-US" sz="240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건강진단 처방전략</a:t>
            </a:r>
            <a:r>
              <a:rPr lang="en-US" altLang="ko-KR" sz="240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, (3) </a:t>
            </a:r>
            <a:r>
              <a:rPr lang="ko-KR" altLang="en-US" sz="240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목표와 실행전략 작성</a:t>
            </a:r>
            <a:r>
              <a:rPr lang="en-US" altLang="ko-KR" sz="240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, (4) </a:t>
            </a:r>
            <a:r>
              <a:rPr lang="ko-KR" altLang="en-US" sz="2400" dirty="0" err="1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코칭의</a:t>
            </a:r>
            <a:r>
              <a:rPr lang="ko-KR" altLang="en-US" sz="240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 성과</a:t>
            </a:r>
            <a:r>
              <a:rPr lang="en-US" altLang="ko-KR" sz="240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(</a:t>
            </a:r>
            <a:r>
              <a:rPr lang="ko-KR" altLang="en-US" sz="240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양적</a:t>
            </a:r>
            <a:r>
              <a:rPr lang="en-US" altLang="ko-KR" sz="240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/</a:t>
            </a:r>
            <a:r>
              <a:rPr lang="ko-KR" altLang="en-US" sz="240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질적</a:t>
            </a:r>
            <a:r>
              <a:rPr lang="en-US" altLang="ko-KR" sz="240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)</a:t>
            </a:r>
            <a:r>
              <a:rPr lang="ko-KR" altLang="en-US" sz="240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측정 및 </a:t>
            </a:r>
            <a:r>
              <a:rPr lang="en-US" altLang="ko-KR" sz="240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(5)</a:t>
            </a:r>
            <a:r>
              <a:rPr lang="ko-KR" altLang="en-US" sz="2400" dirty="0" err="1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코칭의</a:t>
            </a:r>
            <a:r>
              <a:rPr lang="ko-KR" altLang="en-US" sz="240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 평가 등을 </a:t>
            </a:r>
            <a:r>
              <a:rPr lang="ko-KR" altLang="en-US" sz="24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컨설턴트를 훈련하는 과정입니다</a:t>
            </a:r>
            <a:r>
              <a:rPr lang="en-US" altLang="ko-KR" sz="240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.(D. Min. 4</a:t>
            </a:r>
            <a:r>
              <a:rPr lang="ko-KR" altLang="en-US" sz="240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학점</a:t>
            </a:r>
            <a:r>
              <a:rPr lang="en-US" altLang="ko-KR" sz="24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)</a:t>
            </a:r>
            <a:r>
              <a:rPr lang="ko-KR" altLang="en-US" sz="240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	</a:t>
            </a:r>
          </a:p>
          <a:p>
            <a:pPr marL="0" indent="0" latinLnBrk="0">
              <a:buNone/>
            </a:pPr>
            <a:r>
              <a:rPr lang="ko-KR" altLang="en-US" sz="240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* 교재</a:t>
            </a:r>
            <a:r>
              <a:rPr lang="en-US" altLang="ko-KR" sz="240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(</a:t>
            </a:r>
            <a:r>
              <a:rPr lang="ko-KR" altLang="en-US" sz="240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필수</a:t>
            </a:r>
            <a:r>
              <a:rPr lang="en-US" altLang="ko-KR" sz="240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): total 1600-2000 pp. </a:t>
            </a:r>
            <a:endParaRPr lang="en-US" altLang="ko-KR" sz="2400" dirty="0" smtClean="0">
              <a:solidFill>
                <a:srgbClr val="0033CC"/>
              </a:solidFill>
              <a:latin typeface="HY견고딕" pitchFamily="18" charset="-127"/>
              <a:ea typeface="HY견고딕" pitchFamily="18" charset="-127"/>
            </a:endParaRPr>
          </a:p>
          <a:p>
            <a:pPr marL="0" indent="0" latinLnBrk="0">
              <a:buNone/>
            </a:pPr>
            <a:endParaRPr lang="ko-KR" altLang="en-US" sz="2400" dirty="0">
              <a:solidFill>
                <a:srgbClr val="000000"/>
              </a:solidFill>
              <a:latin typeface="HY견고딕" pitchFamily="18" charset="-127"/>
              <a:ea typeface="HY견고딕" pitchFamily="18" charset="-127"/>
            </a:endParaRPr>
          </a:p>
          <a:p>
            <a:pPr marL="0" indent="0" latinLnBrk="0">
              <a:buNone/>
            </a:pPr>
            <a:r>
              <a:rPr lang="en-US" altLang="ko-KR" sz="2400" u="sng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1) “</a:t>
            </a:r>
            <a:r>
              <a:rPr lang="ko-KR" altLang="en-US" sz="2400" u="sng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당신의 교회를 </a:t>
            </a:r>
            <a:r>
              <a:rPr lang="ko-KR" altLang="en-US" sz="2400" u="sng" dirty="0" err="1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그린오션으로</a:t>
            </a:r>
            <a:r>
              <a:rPr lang="ko-KR" altLang="en-US" sz="2400" u="sng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 가게 하라” </a:t>
            </a:r>
            <a:r>
              <a:rPr lang="en-US" altLang="ko-KR" sz="2400" u="sng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(</a:t>
            </a:r>
            <a:r>
              <a:rPr lang="ko-KR" altLang="en-US" sz="2400" u="sng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석정문 저</a:t>
            </a:r>
            <a:r>
              <a:rPr lang="en-US" altLang="ko-KR" sz="2400" u="sng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, NCD</a:t>
            </a:r>
            <a:r>
              <a:rPr lang="ko-KR" altLang="en-US" sz="2400" u="sng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출판</a:t>
            </a:r>
            <a:r>
              <a:rPr lang="en-US" altLang="ko-KR" sz="2400" u="sng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, 2006,272.pp) </a:t>
            </a:r>
            <a:endParaRPr lang="ko-KR" altLang="en-US" sz="2400" dirty="0">
              <a:solidFill>
                <a:srgbClr val="000000"/>
              </a:solidFill>
              <a:latin typeface="HY견고딕" pitchFamily="18" charset="-127"/>
              <a:ea typeface="HY견고딕" pitchFamily="18" charset="-127"/>
            </a:endParaRPr>
          </a:p>
          <a:p>
            <a:pPr marL="0" indent="0" latinLnBrk="0">
              <a:buNone/>
            </a:pPr>
            <a:r>
              <a:rPr lang="en-US" altLang="ko-KR" sz="2400" u="sng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2) “</a:t>
            </a:r>
            <a:r>
              <a:rPr lang="ko-KR" altLang="en-US" sz="2400" u="sng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당신의 목회를 </a:t>
            </a:r>
            <a:r>
              <a:rPr lang="ko-KR" altLang="en-US" sz="2400" u="sng" dirty="0" err="1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그린오션으로</a:t>
            </a:r>
            <a:r>
              <a:rPr lang="ko-KR" altLang="en-US" sz="2400" u="sng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 가게 하라”</a:t>
            </a:r>
            <a:r>
              <a:rPr lang="en-US" altLang="ko-KR" sz="2400" u="sng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(</a:t>
            </a:r>
            <a:r>
              <a:rPr lang="ko-KR" altLang="en-US" sz="2400" u="sng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석정문 저</a:t>
            </a:r>
            <a:r>
              <a:rPr lang="en-US" altLang="ko-KR" sz="2400" u="sng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, </a:t>
            </a:r>
            <a:r>
              <a:rPr lang="ko-KR" altLang="en-US" sz="2400" u="sng" dirty="0" err="1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요단출판</a:t>
            </a:r>
            <a:r>
              <a:rPr lang="en-US" altLang="ko-KR" sz="2400" u="sng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, 2008, 258.pp)</a:t>
            </a:r>
            <a:endParaRPr lang="ko-KR" altLang="en-US" sz="2400" dirty="0">
              <a:solidFill>
                <a:srgbClr val="000000"/>
              </a:solidFill>
              <a:latin typeface="HY견고딕" pitchFamily="18" charset="-127"/>
              <a:ea typeface="HY견고딕" pitchFamily="18" charset="-127"/>
            </a:endParaRPr>
          </a:p>
          <a:p>
            <a:pPr marL="0" indent="0" latinLnBrk="0">
              <a:buNone/>
            </a:pPr>
            <a:r>
              <a:rPr lang="en-US" altLang="ko-KR" sz="2400" u="sng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3) “</a:t>
            </a:r>
            <a:r>
              <a:rPr lang="ko-KR" altLang="en-US" sz="2400" u="sng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부흥한 </a:t>
            </a:r>
            <a:r>
              <a:rPr lang="en-US" altLang="ko-KR" sz="2400" u="sng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324</a:t>
            </a:r>
            <a:r>
              <a:rPr lang="ko-KR" altLang="en-US" sz="2400" u="sng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교회 성장 리포트</a:t>
            </a:r>
            <a:r>
              <a:rPr lang="en-US" altLang="ko-KR" sz="2400" u="sng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(Comeback Church)” (</a:t>
            </a:r>
            <a:r>
              <a:rPr lang="ko-KR" altLang="en-US" sz="2400" u="sng" dirty="0" err="1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요단</a:t>
            </a:r>
            <a:r>
              <a:rPr lang="en-US" altLang="ko-KR" sz="2400" u="sng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, </a:t>
            </a:r>
            <a:r>
              <a:rPr lang="ko-KR" altLang="en-US" sz="2400" u="sng" dirty="0" err="1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에드</a:t>
            </a:r>
            <a:r>
              <a:rPr lang="ko-KR" altLang="en-US" sz="2400" u="sng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sz="2400" u="sng" dirty="0" err="1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스태저</a:t>
            </a:r>
            <a:r>
              <a:rPr lang="ko-KR" altLang="en-US" sz="2400" u="sng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 외</a:t>
            </a:r>
            <a:r>
              <a:rPr lang="en-US" altLang="ko-KR" sz="2400" u="sng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, 2010, 274.pp</a:t>
            </a:r>
            <a:r>
              <a:rPr lang="en-US" altLang="ko-KR" sz="2400" u="sng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)</a:t>
            </a:r>
            <a:endParaRPr lang="ko-KR" altLang="en-US" sz="2400" dirty="0">
              <a:solidFill>
                <a:srgbClr val="000000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8806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kumimoji="0" lang="ko-KR" altLang="en-US" sz="18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209800" y="188640"/>
            <a:ext cx="4953000" cy="692696"/>
          </a:xfrm>
          <a:prstGeom prst="rect">
            <a:avLst/>
          </a:prstGeom>
          <a:solidFill>
            <a:srgbClr val="7030A0"/>
          </a:solidFill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ko-KR" altLang="en-US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 목회자 </a:t>
            </a:r>
            <a:r>
              <a:rPr lang="ko-KR" altLang="en-US" sz="3400" b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330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코칭의</a:t>
            </a:r>
            <a:r>
              <a:rPr lang="ko-KR" altLang="en-US" sz="34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330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 전략</a:t>
            </a:r>
            <a:r>
              <a:rPr lang="en-US" altLang="ko-KR" sz="34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330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 (3A)</a:t>
            </a:r>
          </a:p>
        </p:txBody>
      </p:sp>
    </p:spTree>
    <p:extLst>
      <p:ext uri="{BB962C8B-B14F-4D97-AF65-F5344CB8AC3E}">
        <p14:creationId xmlns:p14="http://schemas.microsoft.com/office/powerpoint/2010/main" val="365665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5"/>
          <p:cNvSpPr>
            <a:spLocks noChangeArrowheads="1"/>
          </p:cNvSpPr>
          <p:nvPr/>
        </p:nvSpPr>
        <p:spPr bwMode="auto">
          <a:xfrm>
            <a:off x="1071563" y="4598988"/>
            <a:ext cx="12858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kumimoji="0" lang="en-US" altLang="ko-KR" sz="1800">
              <a:solidFill>
                <a:srgbClr val="002060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6148" name="내용 개체 틀 4"/>
          <p:cNvSpPr>
            <a:spLocks noGrp="1"/>
          </p:cNvSpPr>
          <p:nvPr>
            <p:ph idx="1"/>
          </p:nvPr>
        </p:nvSpPr>
        <p:spPr>
          <a:xfrm>
            <a:off x="179512" y="1052736"/>
            <a:ext cx="8712968" cy="5519536"/>
          </a:xfrm>
          <a:solidFill>
            <a:srgbClr val="FFFF00"/>
          </a:solidFill>
        </p:spPr>
        <p:txBody>
          <a:bodyPr/>
          <a:lstStyle/>
          <a:p>
            <a:pPr marL="0" indent="0" latinLnBrk="0">
              <a:buNone/>
            </a:pPr>
            <a:r>
              <a:rPr lang="en-US" altLang="ko-KR" sz="2400" u="sng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4</a:t>
            </a:r>
            <a:r>
              <a:rPr lang="en-US" altLang="ko-KR" sz="2400" u="sng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) “</a:t>
            </a:r>
            <a:r>
              <a:rPr lang="ko-KR" altLang="en-US" sz="2400" u="sng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사람을 이끄는 힘” </a:t>
            </a:r>
            <a:r>
              <a:rPr lang="en-US" altLang="ko-KR" sz="2400" u="sng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(</a:t>
            </a:r>
            <a:r>
              <a:rPr lang="ko-KR" altLang="en-US" sz="2400" u="sng" dirty="0" err="1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교보</a:t>
            </a:r>
            <a:r>
              <a:rPr lang="en-US" altLang="ko-KR" sz="2400" u="sng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, </a:t>
            </a:r>
            <a:r>
              <a:rPr lang="ko-KR" altLang="en-US" sz="2400" u="sng" dirty="0" err="1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로버트</a:t>
            </a:r>
            <a:r>
              <a:rPr lang="ko-KR" altLang="en-US" sz="2400" u="sng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sz="2400" u="sng" dirty="0" err="1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캐플런지음</a:t>
            </a:r>
            <a:r>
              <a:rPr lang="en-US" altLang="ko-KR" sz="2400" u="sng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, 2012, 269.pp) </a:t>
            </a:r>
            <a:endParaRPr lang="ko-KR" altLang="en-US" sz="2400" dirty="0">
              <a:solidFill>
                <a:srgbClr val="000000"/>
              </a:solidFill>
              <a:latin typeface="HY견고딕" pitchFamily="18" charset="-127"/>
              <a:ea typeface="HY견고딕" pitchFamily="18" charset="-127"/>
            </a:endParaRPr>
          </a:p>
          <a:p>
            <a:pPr marL="0" indent="0" latinLnBrk="0">
              <a:buNone/>
            </a:pPr>
            <a:r>
              <a:rPr lang="en-US" altLang="ko-KR" sz="2400" u="sng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5) “</a:t>
            </a:r>
            <a:r>
              <a:rPr lang="ko-KR" altLang="en-US" sz="2400" u="sng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당신은 전략가입니까” </a:t>
            </a:r>
            <a:r>
              <a:rPr lang="en-US" altLang="ko-KR" sz="2400" u="sng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(</a:t>
            </a:r>
            <a:r>
              <a:rPr lang="ko-KR" altLang="en-US" sz="2400" u="sng" dirty="0" err="1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리더스북</a:t>
            </a:r>
            <a:r>
              <a:rPr lang="en-US" altLang="ko-KR" sz="2400" u="sng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, </a:t>
            </a:r>
            <a:r>
              <a:rPr lang="ko-KR" altLang="en-US" sz="2400" u="sng" dirty="0" err="1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신시아</a:t>
            </a:r>
            <a:r>
              <a:rPr lang="ko-KR" altLang="en-US" sz="2400" u="sng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sz="2400" u="sng" dirty="0" err="1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고메리</a:t>
            </a:r>
            <a:r>
              <a:rPr lang="en-US" altLang="ko-KR" sz="2400" u="sng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, 2013, 304.pp) </a:t>
            </a:r>
            <a:endParaRPr lang="ko-KR" altLang="en-US" sz="2400" dirty="0">
              <a:solidFill>
                <a:srgbClr val="000000"/>
              </a:solidFill>
              <a:latin typeface="HY견고딕" pitchFamily="18" charset="-127"/>
              <a:ea typeface="HY견고딕" pitchFamily="18" charset="-127"/>
            </a:endParaRPr>
          </a:p>
          <a:p>
            <a:pPr marL="0" indent="0" latinLnBrk="0">
              <a:buNone/>
            </a:pPr>
            <a:r>
              <a:rPr lang="en-US" altLang="ko-KR" sz="2400" u="sng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6) “</a:t>
            </a:r>
            <a:r>
              <a:rPr lang="ko-KR" altLang="en-US" sz="2400" u="sng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성과를 원하는가</a:t>
            </a:r>
            <a:r>
              <a:rPr lang="en-US" altLang="ko-KR" sz="2400" u="sng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? </a:t>
            </a:r>
            <a:r>
              <a:rPr lang="ko-KR" altLang="en-US" sz="2400" u="sng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제대로 시켜라”</a:t>
            </a:r>
            <a:r>
              <a:rPr lang="en-US" altLang="ko-KR" sz="2400" u="sng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(</a:t>
            </a:r>
            <a:r>
              <a:rPr lang="ko-KR" altLang="en-US" sz="2400" u="sng" dirty="0" err="1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류도량</a:t>
            </a:r>
            <a:r>
              <a:rPr lang="ko-KR" altLang="en-US" sz="2400" u="sng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 지음</a:t>
            </a:r>
            <a:r>
              <a:rPr lang="en-US" altLang="ko-KR" sz="2400" u="sng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, 2011, 332.pp)</a:t>
            </a:r>
            <a:endParaRPr lang="ko-KR" altLang="en-US" sz="2400" dirty="0">
              <a:solidFill>
                <a:srgbClr val="000000"/>
              </a:solidFill>
              <a:latin typeface="HY견고딕" pitchFamily="18" charset="-127"/>
              <a:ea typeface="HY견고딕" pitchFamily="18" charset="-127"/>
            </a:endParaRPr>
          </a:p>
          <a:p>
            <a:pPr latinLnBrk="0">
              <a:buFont typeface="Arial" charset="0"/>
              <a:buChar char="•"/>
            </a:pPr>
            <a:r>
              <a:rPr lang="ko-KR" altLang="en-US" sz="240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위의 </a:t>
            </a:r>
            <a:r>
              <a:rPr lang="ko-KR" altLang="en-US" sz="240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책 중에서 이미 읽은 것이 있으면 </a:t>
            </a:r>
            <a:endParaRPr lang="en-US" altLang="ko-KR" sz="2400" dirty="0" smtClean="0">
              <a:solidFill>
                <a:srgbClr val="000000"/>
              </a:solidFill>
              <a:latin typeface="HY견고딕" pitchFamily="18" charset="-127"/>
              <a:ea typeface="HY견고딕" pitchFamily="18" charset="-127"/>
            </a:endParaRPr>
          </a:p>
          <a:p>
            <a:pPr marL="0" indent="0" latinLnBrk="0">
              <a:buNone/>
            </a:pPr>
            <a:r>
              <a:rPr lang="en-US" altLang="ko-KR" sz="240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7</a:t>
            </a:r>
            <a:r>
              <a:rPr lang="en-US" altLang="ko-KR" sz="240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) “</a:t>
            </a:r>
            <a:r>
              <a:rPr lang="ko-KR" altLang="en-US" sz="240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단순한 교회”</a:t>
            </a:r>
            <a:r>
              <a:rPr lang="en-US" altLang="ko-KR" sz="240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(</a:t>
            </a:r>
            <a:r>
              <a:rPr lang="ko-KR" altLang="en-US" sz="240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생명의 </a:t>
            </a:r>
            <a:r>
              <a:rPr lang="ko-KR" altLang="en-US" sz="2400" dirty="0" err="1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말씀사</a:t>
            </a:r>
            <a:r>
              <a:rPr lang="en-US" altLang="ko-KR" sz="240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, </a:t>
            </a:r>
            <a:r>
              <a:rPr lang="ko-KR" altLang="en-US" sz="240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탐 </a:t>
            </a:r>
            <a:r>
              <a:rPr lang="ko-KR" altLang="en-US" sz="2400" dirty="0" err="1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레이너와</a:t>
            </a:r>
            <a:r>
              <a:rPr lang="ko-KR" altLang="en-US" sz="240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sz="2400" dirty="0" err="1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에릭</a:t>
            </a:r>
            <a:r>
              <a:rPr lang="ko-KR" altLang="en-US" sz="240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sz="2400" dirty="0" err="1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게이거</a:t>
            </a:r>
            <a:r>
              <a:rPr lang="ko-KR" altLang="en-US" sz="240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2009, 331.pp) </a:t>
            </a:r>
          </a:p>
          <a:p>
            <a:pPr marL="0" indent="0" latinLnBrk="0">
              <a:buNone/>
            </a:pPr>
            <a:r>
              <a:rPr lang="en-US" altLang="ko-KR" sz="240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8</a:t>
            </a:r>
            <a:r>
              <a:rPr lang="en-US" altLang="ko-KR" sz="240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)“</a:t>
            </a:r>
            <a:r>
              <a:rPr lang="ko-KR" altLang="en-US" sz="240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적응 리더십” </a:t>
            </a:r>
            <a:r>
              <a:rPr lang="en-US" altLang="ko-KR" sz="240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(</a:t>
            </a:r>
            <a:r>
              <a:rPr lang="ko-KR" altLang="en-US" sz="2400" dirty="0" err="1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더난</a:t>
            </a:r>
            <a:r>
              <a:rPr lang="ko-KR" altLang="en-US" sz="240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 출판</a:t>
            </a:r>
            <a:r>
              <a:rPr lang="en-US" altLang="ko-KR" sz="240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, 2012, 390.pp), </a:t>
            </a:r>
          </a:p>
          <a:p>
            <a:pPr marL="0" indent="0" latinLnBrk="0">
              <a:buNone/>
            </a:pPr>
            <a:r>
              <a:rPr lang="en-US" altLang="ko-KR" sz="240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9</a:t>
            </a:r>
            <a:r>
              <a:rPr lang="en-US" altLang="ko-KR" sz="240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) </a:t>
            </a:r>
            <a:r>
              <a:rPr lang="ko-KR" altLang="en-US" sz="240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한 가지에 집중하라” </a:t>
            </a:r>
            <a:r>
              <a:rPr lang="en-US" altLang="ko-KR" sz="240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(</a:t>
            </a:r>
            <a:r>
              <a:rPr lang="ko-KR" altLang="en-US" sz="2400" dirty="0" err="1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비즈니스북스</a:t>
            </a:r>
            <a:r>
              <a:rPr lang="en-US" altLang="ko-KR" sz="240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, </a:t>
            </a:r>
            <a:r>
              <a:rPr lang="ko-KR" altLang="en-US" sz="2400" dirty="0" err="1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게리</a:t>
            </a:r>
            <a:r>
              <a:rPr lang="ko-KR" altLang="en-US" sz="240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sz="2400" dirty="0" err="1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켈러외</a:t>
            </a:r>
            <a:r>
              <a:rPr lang="en-US" altLang="ko-KR" sz="240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, 2013, 279.pp) </a:t>
            </a:r>
            <a:r>
              <a:rPr lang="ko-KR" altLang="en-US" sz="240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대체 할 수 있습니다</a:t>
            </a:r>
            <a:r>
              <a:rPr lang="en-US" altLang="ko-KR" sz="240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.</a:t>
            </a:r>
            <a:endParaRPr lang="ko-KR" altLang="en-US" sz="2400" dirty="0">
              <a:solidFill>
                <a:srgbClr val="000000"/>
              </a:solidFill>
              <a:latin typeface="HY견고딕" pitchFamily="18" charset="-127"/>
              <a:ea typeface="HY견고딕" pitchFamily="18" charset="-127"/>
            </a:endParaRPr>
          </a:p>
          <a:p>
            <a:pPr marL="0" indent="0" latinLnBrk="0">
              <a:buNone/>
            </a:pPr>
            <a:endParaRPr lang="ko-KR" altLang="en-US" sz="2400" dirty="0">
              <a:solidFill>
                <a:srgbClr val="000000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8806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kumimoji="0" lang="ko-KR" altLang="en-US" sz="18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209800" y="188640"/>
            <a:ext cx="4953000" cy="692696"/>
          </a:xfrm>
          <a:prstGeom prst="rect">
            <a:avLst/>
          </a:prstGeom>
          <a:solidFill>
            <a:srgbClr val="7030A0"/>
          </a:solidFill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ko-KR" altLang="en-US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 목회자 </a:t>
            </a:r>
            <a:r>
              <a:rPr lang="ko-KR" altLang="en-US" sz="3400" b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330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코칭의</a:t>
            </a:r>
            <a:r>
              <a:rPr lang="ko-KR" altLang="en-US" sz="34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330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 전략</a:t>
            </a:r>
            <a:r>
              <a:rPr lang="en-US" altLang="ko-KR" sz="34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330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 (3B)</a:t>
            </a:r>
          </a:p>
        </p:txBody>
      </p:sp>
    </p:spTree>
    <p:extLst>
      <p:ext uri="{BB962C8B-B14F-4D97-AF65-F5344CB8AC3E}">
        <p14:creationId xmlns:p14="http://schemas.microsoft.com/office/powerpoint/2010/main" val="2592124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0604748"/>
              </p:ext>
            </p:extLst>
          </p:nvPr>
        </p:nvGraphicFramePr>
        <p:xfrm>
          <a:off x="755576" y="1412776"/>
          <a:ext cx="7776864" cy="4950453"/>
        </p:xfrm>
        <a:graphic>
          <a:graphicData uri="http://schemas.openxmlformats.org/drawingml/2006/table">
            <a:tbl>
              <a:tblPr/>
              <a:tblGrid>
                <a:gridCol w="1041544"/>
                <a:gridCol w="2777451"/>
                <a:gridCol w="1110981"/>
                <a:gridCol w="2846888"/>
              </a:tblGrid>
              <a:tr h="6811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ko-KR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시간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ko-KR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금요일</a:t>
                      </a:r>
                      <a:endParaRPr kumimoji="0" lang="en-US" altLang="ko-K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ko-K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(</a:t>
                      </a:r>
                      <a:r>
                        <a:rPr kumimoji="0" lang="ko-KR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혹은 토요일</a:t>
                      </a:r>
                      <a:r>
                        <a:rPr kumimoji="0" lang="en-US" altLang="ko-K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시간</a:t>
                      </a:r>
                      <a:endParaRPr kumimoji="0" lang="en-US" altLang="ko-K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     </a:t>
                      </a:r>
                      <a:r>
                        <a:rPr kumimoji="0" lang="ko-KR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토요일</a:t>
                      </a:r>
                      <a:endParaRPr kumimoji="0" lang="en-US" altLang="ko-K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(</a:t>
                      </a:r>
                      <a:r>
                        <a:rPr kumimoji="0" lang="ko-KR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혹은 주일</a:t>
                      </a:r>
                      <a:r>
                        <a:rPr kumimoji="0" lang="en-US" altLang="ko-K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</a:tr>
              <a:tr h="127343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오후 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7:00-8:20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(80</a:t>
                      </a: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분간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제</a:t>
                      </a:r>
                      <a:r>
                        <a:rPr kumimoji="0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1</a:t>
                      </a:r>
                      <a:r>
                        <a:rPr kumimoji="0" lang="ko-KR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강</a:t>
                      </a:r>
                      <a:endParaRPr kumimoji="0" lang="en-US" altLang="ko-K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교회 건강 진단 결과 </a:t>
                      </a:r>
                      <a:endParaRPr kumimoji="0" lang="en-US" altLang="ko-K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이해</a:t>
                      </a:r>
                      <a:r>
                        <a:rPr kumimoji="0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/</a:t>
                      </a:r>
                      <a:r>
                        <a:rPr kumimoji="0" lang="ko-KR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설명</a:t>
                      </a:r>
                      <a:r>
                        <a:rPr kumimoji="0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/</a:t>
                      </a:r>
                      <a:r>
                        <a:rPr kumimoji="0" lang="ko-KR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평가 </a:t>
                      </a:r>
                      <a:endParaRPr kumimoji="0" lang="en-US" altLang="ko-K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오후</a:t>
                      </a:r>
                      <a:endParaRPr kumimoji="0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6:00-7:20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(80</a:t>
                      </a: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분간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제</a:t>
                      </a:r>
                      <a:r>
                        <a:rPr kumimoji="0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3</a:t>
                      </a:r>
                      <a:r>
                        <a:rPr kumimoji="0" lang="ko-KR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강</a:t>
                      </a:r>
                      <a:endParaRPr kumimoji="0" lang="en-US" altLang="ko-K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교회 건강</a:t>
                      </a:r>
                      <a:r>
                        <a:rPr kumimoji="0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 </a:t>
                      </a:r>
                      <a:r>
                        <a:rPr kumimoji="0" lang="ko-KR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목표</a:t>
                      </a:r>
                      <a:r>
                        <a:rPr kumimoji="0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/</a:t>
                      </a:r>
                      <a:r>
                        <a:rPr kumimoji="0" lang="ko-KR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실행전략  </a:t>
                      </a:r>
                      <a:endParaRPr kumimoji="0" lang="en-US" altLang="ko-K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목표 </a:t>
                      </a:r>
                      <a:r>
                        <a:rPr kumimoji="0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/</a:t>
                      </a:r>
                      <a:r>
                        <a:rPr kumimoji="0" lang="ko-KR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실행전략 작성</a:t>
                      </a:r>
                      <a:endParaRPr kumimoji="0" lang="en-US" altLang="ko-K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142150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오후 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8:40-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10:00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(80</a:t>
                      </a: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분간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제</a:t>
                      </a:r>
                      <a:r>
                        <a:rPr kumimoji="0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2</a:t>
                      </a:r>
                      <a:r>
                        <a:rPr kumimoji="0" lang="ko-KR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강</a:t>
                      </a:r>
                      <a:endParaRPr kumimoji="0" lang="en-US" altLang="ko-K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교회 건강 상태 파악</a:t>
                      </a:r>
                      <a:endParaRPr kumimoji="0" lang="en-US" altLang="ko-K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강점</a:t>
                      </a:r>
                      <a:r>
                        <a:rPr kumimoji="0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/</a:t>
                      </a:r>
                      <a:r>
                        <a:rPr kumimoji="0" lang="ko-KR" alt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개발점</a:t>
                      </a:r>
                      <a:r>
                        <a:rPr kumimoji="0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/</a:t>
                      </a:r>
                      <a:r>
                        <a:rPr kumimoji="0" lang="ko-KR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처방</a:t>
                      </a:r>
                      <a:endParaRPr kumimoji="0" lang="en-US" altLang="ko-K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kumimoji="0" lang="en-US" altLang="ko-K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오후 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7:40-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9:00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(80</a:t>
                      </a: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분간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제</a:t>
                      </a:r>
                      <a:r>
                        <a:rPr kumimoji="0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4</a:t>
                      </a:r>
                      <a:r>
                        <a:rPr kumimoji="0" lang="ko-KR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강</a:t>
                      </a:r>
                      <a:endParaRPr kumimoji="0" lang="en-US" altLang="ko-K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교회 건강 목표</a:t>
                      </a:r>
                      <a:r>
                        <a:rPr kumimoji="0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/</a:t>
                      </a:r>
                      <a:r>
                        <a:rPr kumimoji="0" lang="ko-KR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실행전략 </a:t>
                      </a:r>
                      <a:endParaRPr kumimoji="0" lang="en-US" altLang="ko-K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종합</a:t>
                      </a:r>
                      <a:r>
                        <a:rPr kumimoji="0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/</a:t>
                      </a:r>
                      <a:r>
                        <a:rPr kumimoji="0" lang="ko-KR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발표</a:t>
                      </a:r>
                      <a:r>
                        <a:rPr kumimoji="0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/ </a:t>
                      </a:r>
                      <a:r>
                        <a:rPr kumimoji="0" lang="ko-KR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정리</a:t>
                      </a:r>
                      <a:r>
                        <a:rPr kumimoji="0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/</a:t>
                      </a:r>
                      <a:r>
                        <a:rPr kumimoji="0" lang="ko-KR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평가</a:t>
                      </a:r>
                      <a:endParaRPr kumimoji="0" lang="en-US" altLang="ko-K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1421503">
                <a:tc gridSpan="4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AutoNum type="arabicPeriod"/>
                        <a:tabLst/>
                      </a:pP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목표와 실행전략 세미나는 제직들이나 중진 그룹이 참여하며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, 3-5</a:t>
                      </a: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명씩 짝을 지어서 팀을 만들고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, </a:t>
                      </a: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각 팀마다 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(1)</a:t>
                      </a: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팀장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, (2)</a:t>
                      </a: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서기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(</a:t>
                      </a: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기록할 사람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)</a:t>
                      </a: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  한 명씩 세웁니다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.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AutoNum type="arabicPeriod"/>
                        <a:tabLst/>
                      </a:pP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세미나 하기 전 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1-2</a:t>
                      </a: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주 전에 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&lt;</a:t>
                      </a: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교회 건강진단 평가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/</a:t>
                      </a: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처방보고서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&gt;</a:t>
                      </a: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를 프린트해서 사전에 각 팀장에게 나누어 주어 기도로 팀을 </a:t>
                      </a:r>
                      <a:r>
                        <a:rPr kumimoji="0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리더할</a:t>
                      </a: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 준비를 합니다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.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AutoNum type="arabicPeriod"/>
                        <a:tabLst/>
                      </a:pP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세미나 끝난 후에 각 팀장들 중에서 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&lt;</a:t>
                      </a:r>
                      <a:r>
                        <a:rPr kumimoji="0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실행전략팀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&gt;(8</a:t>
                      </a:r>
                      <a:r>
                        <a:rPr kumimoji="0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명정도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)</a:t>
                      </a: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을 구성합니다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.</a:t>
                      </a: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    </a:t>
                      </a:r>
                      <a:endParaRPr kumimoji="0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kumimoji="0" lang="en-US" altLang="ko-K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kumimoji="0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kumimoji="0" lang="en-US" altLang="ko-K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FF"/>
                    </a:solidFill>
                  </a:tcPr>
                </a:tc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838200" y="221704"/>
            <a:ext cx="7696200" cy="692696"/>
          </a:xfrm>
          <a:prstGeom prst="rect">
            <a:avLst/>
          </a:prstGeom>
          <a:solidFill>
            <a:srgbClr val="7030A0"/>
          </a:solidFill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  <a:defRPr/>
            </a:pPr>
            <a:r>
              <a:rPr lang="ko-KR" altLang="en-US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 </a:t>
            </a:r>
            <a:r>
              <a:rPr lang="en-US" altLang="ko-KR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1. </a:t>
            </a:r>
            <a:r>
              <a:rPr lang="ko-KR" altLang="en-US" sz="28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초청 교회 </a:t>
            </a:r>
            <a:r>
              <a:rPr lang="en-US" altLang="ko-KR" sz="28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330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&lt;</a:t>
            </a:r>
            <a:r>
              <a:rPr lang="ko-KR" altLang="en-US" sz="28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330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목표</a:t>
            </a:r>
            <a:r>
              <a:rPr lang="en-US" altLang="ko-KR" sz="28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330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/</a:t>
            </a:r>
            <a:r>
              <a:rPr lang="ko-KR" altLang="en-US" sz="28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330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실행전략</a:t>
            </a:r>
            <a:r>
              <a:rPr lang="en-US" altLang="ko-KR" sz="28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330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&gt;</a:t>
            </a:r>
            <a:r>
              <a:rPr lang="ko-KR" altLang="en-US" sz="28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330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 세미나</a:t>
            </a:r>
            <a:r>
              <a:rPr lang="en-US" altLang="ko-KR" sz="28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330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 </a:t>
            </a:r>
            <a:r>
              <a:rPr lang="ko-KR" altLang="en-US" sz="28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330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스케줄</a:t>
            </a:r>
            <a:endParaRPr lang="en-US" altLang="ko-KR" sz="3200" b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3300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HY견고딕" pitchFamily="18" charset="-127"/>
              <a:ea typeface="HY견고딕" pitchFamily="18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7385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0604748"/>
              </p:ext>
            </p:extLst>
          </p:nvPr>
        </p:nvGraphicFramePr>
        <p:xfrm>
          <a:off x="755576" y="1412776"/>
          <a:ext cx="7626424" cy="4656927"/>
        </p:xfrm>
        <a:graphic>
          <a:graphicData uri="http://schemas.openxmlformats.org/drawingml/2006/table">
            <a:tbl>
              <a:tblPr/>
              <a:tblGrid>
                <a:gridCol w="1210932"/>
                <a:gridCol w="2529292"/>
                <a:gridCol w="1447800"/>
                <a:gridCol w="2438400"/>
              </a:tblGrid>
              <a:tr h="6811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ko-KR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시간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ko-KR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금요일</a:t>
                      </a:r>
                      <a:endParaRPr kumimoji="0" lang="en-US" altLang="ko-K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ko-K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(</a:t>
                      </a:r>
                      <a:r>
                        <a:rPr kumimoji="0" lang="ko-KR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혹은 토요일</a:t>
                      </a:r>
                      <a:r>
                        <a:rPr kumimoji="0" lang="en-US" altLang="ko-K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시간</a:t>
                      </a:r>
                      <a:endParaRPr kumimoji="0" lang="en-US" altLang="ko-K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     </a:t>
                      </a:r>
                      <a:r>
                        <a:rPr kumimoji="0" lang="ko-KR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토요일</a:t>
                      </a:r>
                      <a:endParaRPr kumimoji="0" lang="en-US" altLang="ko-K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(</a:t>
                      </a:r>
                      <a:r>
                        <a:rPr kumimoji="0" lang="ko-KR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혹은 주일</a:t>
                      </a:r>
                      <a:r>
                        <a:rPr kumimoji="0" lang="en-US" altLang="ko-K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127343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오후 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7:00-8:20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(80</a:t>
                      </a: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분간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제</a:t>
                      </a:r>
                      <a:r>
                        <a:rPr kumimoji="0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1</a:t>
                      </a:r>
                      <a:r>
                        <a:rPr kumimoji="0" lang="ko-KR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강</a:t>
                      </a:r>
                      <a:endParaRPr kumimoji="0" lang="en-US" altLang="ko-K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교회 비전과 핵심가치 </a:t>
                      </a:r>
                      <a:endParaRPr kumimoji="0" lang="en-US" altLang="ko-K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강의</a:t>
                      </a:r>
                      <a:r>
                        <a:rPr kumimoji="0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/</a:t>
                      </a:r>
                      <a:r>
                        <a:rPr kumimoji="0" lang="ko-KR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워크숍 </a:t>
                      </a:r>
                      <a:endParaRPr kumimoji="0" lang="en-US" altLang="ko-K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오후</a:t>
                      </a:r>
                      <a:endParaRPr kumimoji="0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6:00-7:20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(80</a:t>
                      </a: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분간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제</a:t>
                      </a:r>
                      <a:r>
                        <a:rPr kumimoji="0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3</a:t>
                      </a:r>
                      <a:r>
                        <a:rPr kumimoji="0" lang="ko-KR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강</a:t>
                      </a:r>
                      <a:endParaRPr kumimoji="0" lang="en-US" altLang="ko-K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교회 목표</a:t>
                      </a:r>
                      <a:r>
                        <a:rPr kumimoji="0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/</a:t>
                      </a:r>
                      <a:r>
                        <a:rPr kumimoji="0" lang="ko-KR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실행전략  </a:t>
                      </a:r>
                      <a:endParaRPr kumimoji="0" lang="en-US" altLang="ko-K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목표 </a:t>
                      </a:r>
                      <a:r>
                        <a:rPr kumimoji="0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/</a:t>
                      </a:r>
                      <a:r>
                        <a:rPr kumimoji="0" lang="ko-KR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실행전략</a:t>
                      </a:r>
                      <a:endParaRPr kumimoji="0" lang="en-US" altLang="ko-K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기획안</a:t>
                      </a:r>
                      <a:r>
                        <a:rPr kumimoji="0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 </a:t>
                      </a:r>
                      <a:r>
                        <a:rPr kumimoji="0" lang="ko-KR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작성</a:t>
                      </a:r>
                      <a:endParaRPr kumimoji="0" lang="en-US" altLang="ko-K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</a:tr>
              <a:tr h="12609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오후 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8:40-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10:00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(80</a:t>
                      </a: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분간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제</a:t>
                      </a:r>
                      <a:r>
                        <a:rPr kumimoji="0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2</a:t>
                      </a:r>
                      <a:r>
                        <a:rPr kumimoji="0" lang="ko-KR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강</a:t>
                      </a:r>
                      <a:endParaRPr kumimoji="0" lang="en-US" altLang="ko-K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교회의 비전과 핵심가치</a:t>
                      </a:r>
                      <a:endParaRPr kumimoji="0" lang="en-US" altLang="ko-K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재정립</a:t>
                      </a:r>
                      <a:r>
                        <a:rPr kumimoji="0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/ </a:t>
                      </a:r>
                      <a:r>
                        <a:rPr kumimoji="0" lang="ko-KR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발표</a:t>
                      </a:r>
                      <a:endParaRPr kumimoji="0" lang="en-US" altLang="ko-K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오후 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7:40-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9:00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(80</a:t>
                      </a: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분간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제</a:t>
                      </a:r>
                      <a:r>
                        <a:rPr kumimoji="0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4</a:t>
                      </a:r>
                      <a:r>
                        <a:rPr kumimoji="0" lang="ko-KR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강</a:t>
                      </a:r>
                      <a:endParaRPr kumimoji="0" lang="en-US" altLang="ko-K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교회 건강 목표</a:t>
                      </a:r>
                      <a:r>
                        <a:rPr kumimoji="0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/</a:t>
                      </a:r>
                      <a:r>
                        <a:rPr kumimoji="0" lang="ko-KR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실행전략 </a:t>
                      </a:r>
                      <a:endParaRPr kumimoji="0" lang="en-US" altLang="ko-K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발표</a:t>
                      </a:r>
                      <a:r>
                        <a:rPr kumimoji="0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/</a:t>
                      </a:r>
                      <a:r>
                        <a:rPr kumimoji="0" lang="ko-KR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정리</a:t>
                      </a:r>
                      <a:r>
                        <a:rPr kumimoji="0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/</a:t>
                      </a:r>
                      <a:r>
                        <a:rPr kumimoji="0" lang="ko-KR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평가</a:t>
                      </a:r>
                      <a:endParaRPr kumimoji="0" lang="en-US" altLang="ko-K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</a:tr>
              <a:tr h="1421503">
                <a:tc gridSpan="4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AutoNum type="arabicPeriod"/>
                        <a:tabLst/>
                      </a:pP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세미나 하기 전 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1-2</a:t>
                      </a: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주 전에 제직들이 모여 만든 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&lt;</a:t>
                      </a: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교회의 목표와 실행전략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&gt;</a:t>
                      </a: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을 재 정리해서 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&lt;</a:t>
                      </a: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실행 </a:t>
                      </a:r>
                      <a:r>
                        <a:rPr kumimoji="0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전략팀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&gt;</a:t>
                      </a: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원들에게 나누어 주어 기도로 준비를 합니다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.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AutoNum type="arabicPeriod"/>
                        <a:tabLst/>
                      </a:pP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세미나 끝난 후에 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&lt;</a:t>
                      </a: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실행 </a:t>
                      </a:r>
                      <a:r>
                        <a:rPr kumimoji="0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전략팀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&gt;</a:t>
                      </a: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의 팀장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(</a:t>
                      </a: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및 </a:t>
                      </a:r>
                      <a:r>
                        <a:rPr kumimoji="0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부팀장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)</a:t>
                      </a: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과 서기를 선출하고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, </a:t>
                      </a: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앞으로 일년간 매월 모일 임의 날짜를 정합니다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. 1</a:t>
                      </a: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년에 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8</a:t>
                      </a: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차례 모임과 전문 코치와의 만남의 날짜도 준비합니다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.</a:t>
                      </a: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    </a:t>
                      </a:r>
                      <a:endParaRPr kumimoji="0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kumimoji="0" lang="en-US" altLang="ko-K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kumimoji="0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kumimoji="0" lang="en-US" altLang="ko-K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FF"/>
                    </a:solidFill>
                  </a:tcPr>
                </a:tc>
              </a:tr>
            </a:tbl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>
          <a:xfrm>
            <a:off x="990600" y="221704"/>
            <a:ext cx="7391400" cy="692696"/>
          </a:xfrm>
          <a:prstGeom prst="rect">
            <a:avLst/>
          </a:prstGeom>
          <a:solidFill>
            <a:srgbClr val="7030A0"/>
          </a:solidFill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  <a:defRPr/>
            </a:pPr>
            <a:r>
              <a:rPr lang="ko-KR" altLang="en-US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 </a:t>
            </a:r>
            <a:r>
              <a:rPr lang="en-US" altLang="ko-KR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2. </a:t>
            </a:r>
            <a:r>
              <a:rPr lang="ko-KR" altLang="en-US" sz="28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초청 교회 </a:t>
            </a:r>
            <a:r>
              <a:rPr lang="en-US" altLang="ko-KR" sz="28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330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&lt;</a:t>
            </a:r>
            <a:r>
              <a:rPr lang="ko-KR" altLang="en-US" sz="28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330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실행 </a:t>
            </a:r>
            <a:r>
              <a:rPr lang="ko-KR" altLang="en-US" sz="2800" b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330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전략팀</a:t>
            </a:r>
            <a:r>
              <a:rPr lang="en-US" altLang="ko-KR" sz="28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330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&gt;</a:t>
            </a:r>
            <a:r>
              <a:rPr lang="ko-KR" altLang="en-US" sz="28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330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 세미나</a:t>
            </a:r>
            <a:r>
              <a:rPr lang="en-US" altLang="ko-KR" sz="28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330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 </a:t>
            </a:r>
            <a:r>
              <a:rPr lang="ko-KR" altLang="en-US" sz="28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330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스케줄</a:t>
            </a:r>
            <a:endParaRPr lang="en-US" altLang="ko-KR" sz="3200" b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3300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HY견고딕" pitchFamily="18" charset="-127"/>
              <a:ea typeface="HY견고딕" pitchFamily="18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7385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5"/>
          <p:cNvSpPr>
            <a:spLocks noChangeArrowheads="1"/>
          </p:cNvSpPr>
          <p:nvPr/>
        </p:nvSpPr>
        <p:spPr bwMode="auto">
          <a:xfrm>
            <a:off x="1071563" y="4598988"/>
            <a:ext cx="12858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kumimoji="0" lang="en-US" altLang="ko-KR" sz="1800">
              <a:solidFill>
                <a:srgbClr val="002060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6148" name="내용 개체 틀 4"/>
          <p:cNvSpPr>
            <a:spLocks noGrp="1"/>
          </p:cNvSpPr>
          <p:nvPr>
            <p:ph idx="1"/>
          </p:nvPr>
        </p:nvSpPr>
        <p:spPr>
          <a:xfrm>
            <a:off x="323850" y="1071546"/>
            <a:ext cx="8640763" cy="5591544"/>
          </a:xfrm>
          <a:solidFill>
            <a:srgbClr val="FFFF00"/>
          </a:solidFill>
        </p:spPr>
        <p:txBody>
          <a:bodyPr/>
          <a:lstStyle/>
          <a:p>
            <a:pPr marL="0" indent="0">
              <a:buNone/>
            </a:pPr>
            <a:r>
              <a:rPr lang="en-US" altLang="ko-KR" dirty="0" smtClean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1. </a:t>
            </a:r>
            <a:r>
              <a:rPr lang="ko-KR" altLang="en-US" dirty="0" err="1" smtClean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코칭</a:t>
            </a:r>
            <a:r>
              <a:rPr lang="ko-KR" altLang="en-US" dirty="0" smtClean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 세미나 과정</a:t>
            </a:r>
            <a:r>
              <a:rPr lang="en-US" altLang="ko-KR" dirty="0" smtClean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(A)</a:t>
            </a:r>
          </a:p>
          <a:p>
            <a:pPr marL="0" indent="0">
              <a:buNone/>
            </a:pPr>
            <a:endParaRPr lang="en-US" altLang="ko-KR" sz="2400" dirty="0" smtClean="0">
              <a:solidFill>
                <a:srgbClr val="FF3300"/>
              </a:solidFill>
              <a:latin typeface="HY견고딕" pitchFamily="18" charset="-127"/>
              <a:ea typeface="HY견고딕" pitchFamily="18" charset="-127"/>
            </a:endParaRPr>
          </a:p>
          <a:p>
            <a:pPr marL="457200" indent="-457200">
              <a:buAutoNum type="arabicParenR"/>
            </a:pPr>
            <a:r>
              <a:rPr lang="ko-KR" altLang="en-US" sz="2400" dirty="0" err="1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코칭</a:t>
            </a:r>
            <a:r>
              <a:rPr lang="ko-KR" altLang="en-US" sz="24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 세미나 과정은 </a:t>
            </a:r>
            <a:r>
              <a:rPr lang="en-US" altLang="ko-KR" sz="24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3</a:t>
            </a:r>
            <a:r>
              <a:rPr lang="ko-KR" altLang="en-US" sz="24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 스텝으로 나누며</a:t>
            </a:r>
            <a:r>
              <a:rPr lang="en-US" altLang="ko-KR" sz="24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sz="24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첫 스텝은</a:t>
            </a:r>
            <a:r>
              <a:rPr lang="en-US" altLang="ko-KR" sz="24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“</a:t>
            </a:r>
            <a:r>
              <a:rPr lang="ko-KR" altLang="en-US" sz="2400" dirty="0" err="1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코칭의</a:t>
            </a:r>
            <a:r>
              <a:rPr lang="ko-KR" altLang="en-US" sz="24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 이론</a:t>
            </a:r>
            <a:r>
              <a:rPr lang="en-US" altLang="ko-KR" sz="24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”,  </a:t>
            </a:r>
            <a:r>
              <a:rPr lang="ko-KR" altLang="en-US" sz="24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둘째는</a:t>
            </a:r>
            <a:r>
              <a:rPr lang="en-US" altLang="ko-KR" sz="24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“</a:t>
            </a:r>
            <a:r>
              <a:rPr lang="ko-KR" altLang="en-US" sz="2400" dirty="0" err="1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코칭의</a:t>
            </a:r>
            <a:r>
              <a:rPr lang="ko-KR" altLang="en-US" sz="24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 실제</a:t>
            </a:r>
            <a:r>
              <a:rPr lang="en-US" altLang="ko-KR" sz="24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”, </a:t>
            </a:r>
            <a:r>
              <a:rPr lang="ko-KR" altLang="en-US" sz="24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그리고 </a:t>
            </a:r>
            <a:r>
              <a:rPr lang="ko-KR" altLang="en-US" sz="2400" dirty="0" err="1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세째는</a:t>
            </a:r>
            <a:r>
              <a:rPr lang="en-US" altLang="ko-KR" sz="24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“</a:t>
            </a:r>
            <a:r>
              <a:rPr lang="ko-KR" altLang="en-US" sz="2400" dirty="0" err="1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코칭의</a:t>
            </a:r>
            <a:r>
              <a:rPr lang="ko-KR" altLang="en-US" sz="24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 전략</a:t>
            </a:r>
            <a:r>
              <a:rPr lang="en-US" altLang="ko-KR" sz="24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”</a:t>
            </a:r>
            <a:r>
              <a:rPr lang="ko-KR" altLang="en-US" sz="240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입</a:t>
            </a:r>
            <a:r>
              <a:rPr lang="ko-KR" altLang="en-US" sz="24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니다</a:t>
            </a:r>
            <a:r>
              <a:rPr lang="en-US" altLang="ko-KR" sz="24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.</a:t>
            </a:r>
            <a:r>
              <a:rPr lang="ko-KR" altLang="en-US" sz="24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en-US" altLang="ko-KR" sz="24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 </a:t>
            </a:r>
          </a:p>
          <a:p>
            <a:pPr marL="457200" indent="-457200">
              <a:buAutoNum type="arabicParenR" startAt="2"/>
            </a:pPr>
            <a:r>
              <a:rPr lang="ko-KR" altLang="en-US" sz="2400" dirty="0" err="1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코칭</a:t>
            </a:r>
            <a:r>
              <a:rPr lang="ko-KR" altLang="en-US" sz="24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 세미나는 </a:t>
            </a:r>
            <a:r>
              <a:rPr lang="en-US" altLang="ko-KR" sz="24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(1)2</a:t>
            </a:r>
            <a:r>
              <a:rPr lang="ko-KR" altLang="en-US" sz="24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박</a:t>
            </a:r>
            <a:r>
              <a:rPr lang="en-US" altLang="ko-KR" sz="24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3</a:t>
            </a:r>
            <a:r>
              <a:rPr lang="ko-KR" altLang="en-US" sz="24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일씩 </a:t>
            </a:r>
            <a:r>
              <a:rPr lang="en-US" altLang="ko-KR" sz="24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2 </a:t>
            </a:r>
            <a:r>
              <a:rPr lang="ko-KR" altLang="en-US" sz="24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차례</a:t>
            </a:r>
            <a:r>
              <a:rPr lang="en-US" altLang="ko-KR" sz="24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/ </a:t>
            </a:r>
            <a:r>
              <a:rPr lang="ko-KR" altLang="en-US" sz="24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혹은 </a:t>
            </a:r>
            <a:r>
              <a:rPr lang="en-US" altLang="ko-KR" sz="24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(2) 3</a:t>
            </a:r>
            <a:r>
              <a:rPr lang="ko-KR" altLang="en-US" sz="24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박</a:t>
            </a:r>
            <a:r>
              <a:rPr lang="en-US" altLang="ko-KR" sz="24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4</a:t>
            </a:r>
            <a:r>
              <a:rPr lang="ko-KR" altLang="en-US" sz="24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일로 축소하여 한 차례 </a:t>
            </a:r>
            <a:r>
              <a:rPr lang="ko-KR" altLang="en-US" sz="2400" dirty="0" err="1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할수</a:t>
            </a:r>
            <a:r>
              <a:rPr lang="ko-KR" altLang="en-US" sz="24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 있으며</a:t>
            </a:r>
            <a:r>
              <a:rPr lang="en-US" altLang="ko-KR" sz="24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/ </a:t>
            </a:r>
            <a:r>
              <a:rPr lang="ko-KR" altLang="en-US" sz="24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혹은 </a:t>
            </a:r>
            <a:r>
              <a:rPr lang="en-US" altLang="ko-KR" sz="24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(3) 4</a:t>
            </a:r>
            <a:r>
              <a:rPr lang="ko-KR" altLang="en-US" sz="24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박</a:t>
            </a:r>
            <a:r>
              <a:rPr lang="en-US" altLang="ko-KR" sz="24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5</a:t>
            </a:r>
            <a:r>
              <a:rPr lang="ko-KR" altLang="en-US" sz="24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일 한차례 과정으로 끝낼수 있습니다</a:t>
            </a:r>
            <a:r>
              <a:rPr lang="en-US" altLang="ko-KR" sz="24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. </a:t>
            </a:r>
          </a:p>
          <a:p>
            <a:pPr marL="457200" indent="-457200">
              <a:buAutoNum type="arabicParenR" startAt="2"/>
            </a:pPr>
            <a:r>
              <a:rPr lang="ko-KR" altLang="en-US" sz="2400" dirty="0" err="1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코칭</a:t>
            </a:r>
            <a:r>
              <a:rPr lang="ko-KR" altLang="en-US" sz="24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 세미나는 </a:t>
            </a:r>
            <a:r>
              <a:rPr lang="ko-KR" altLang="en-US" sz="240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당일 오후 </a:t>
            </a:r>
            <a:r>
              <a:rPr lang="en-US" altLang="ko-KR" sz="240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1:30</a:t>
            </a:r>
            <a:r>
              <a:rPr lang="ko-KR" altLang="en-US" sz="240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시작하고</a:t>
            </a:r>
            <a:r>
              <a:rPr lang="en-US" altLang="ko-KR" sz="240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, </a:t>
            </a:r>
            <a:r>
              <a:rPr lang="ko-KR" altLang="en-US" sz="240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끝날 오후 </a:t>
            </a:r>
            <a:r>
              <a:rPr lang="en-US" altLang="ko-KR" sz="240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1:00</a:t>
            </a:r>
            <a:r>
              <a:rPr lang="ko-KR" altLang="en-US" sz="240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에 </a:t>
            </a:r>
            <a:r>
              <a:rPr lang="ko-KR" altLang="en-US" sz="24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마칩니다</a:t>
            </a:r>
            <a:r>
              <a:rPr lang="en-US" altLang="ko-KR" sz="24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.(</a:t>
            </a:r>
            <a:r>
              <a:rPr lang="ko-KR" altLang="en-US" sz="24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지역의 요청에 따라 달라질 수 있음</a:t>
            </a:r>
            <a:r>
              <a:rPr lang="en-US" altLang="ko-KR" sz="24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)</a:t>
            </a:r>
          </a:p>
          <a:p>
            <a:pPr marL="457200" indent="-457200">
              <a:buAutoNum type="arabicParenR" startAt="2"/>
            </a:pPr>
            <a:r>
              <a:rPr lang="ko-KR" altLang="en-US" sz="2400" dirty="0" err="1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코칭</a:t>
            </a:r>
            <a:r>
              <a:rPr lang="ko-KR" altLang="en-US" sz="24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 세미나 혹은 개 교회 </a:t>
            </a:r>
            <a:r>
              <a:rPr lang="ko-KR" altLang="en-US" sz="2400" dirty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초청하는 </a:t>
            </a:r>
            <a:r>
              <a:rPr lang="ko-KR" altLang="en-US" sz="24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세미나 등록은 효과적이고 생산적인 결과를 얻기 위해 </a:t>
            </a:r>
            <a:r>
              <a:rPr lang="en-US" altLang="ko-KR" sz="24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(1)</a:t>
            </a:r>
            <a:r>
              <a:rPr lang="ko-KR" altLang="en-US" sz="24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건강진단 설문은 </a:t>
            </a:r>
            <a:r>
              <a:rPr lang="en-US" altLang="ko-KR" sz="24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45</a:t>
            </a:r>
            <a:r>
              <a:rPr lang="ko-KR" altLang="en-US" sz="24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일 전</a:t>
            </a:r>
            <a:r>
              <a:rPr lang="en-US" altLang="ko-KR" sz="24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, (2)</a:t>
            </a:r>
            <a:r>
              <a:rPr lang="ko-KR" altLang="en-US" sz="24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등록원서와 비용은 </a:t>
            </a:r>
            <a:r>
              <a:rPr lang="en-US" altLang="ko-KR" sz="24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30</a:t>
            </a:r>
            <a:r>
              <a:rPr lang="ko-KR" altLang="en-US" sz="24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일전에 마치는 것이 효과적입니다</a:t>
            </a:r>
            <a:r>
              <a:rPr lang="en-US" altLang="ko-KR" sz="24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.</a:t>
            </a:r>
            <a:endParaRPr lang="en-US" altLang="ko-KR" sz="2400" b="1" dirty="0" smtClean="0">
              <a:solidFill>
                <a:srgbClr val="86041A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8806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kumimoji="0" lang="ko-KR" altLang="en-US" sz="18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763688" y="188640"/>
            <a:ext cx="4941912" cy="692696"/>
          </a:xfrm>
          <a:prstGeom prst="rect">
            <a:avLst/>
          </a:prstGeom>
          <a:solidFill>
            <a:srgbClr val="7030A0"/>
          </a:solidFill>
        </p:spPr>
        <p:txBody>
          <a:bodyPr anchor="ctr">
            <a:normAutofit fontScale="77500" lnSpcReduction="20000"/>
          </a:bodyPr>
          <a:lstStyle/>
          <a:p>
            <a:pPr>
              <a:lnSpc>
                <a:spcPct val="90000"/>
              </a:lnSpc>
              <a:defRPr/>
            </a:pPr>
            <a:r>
              <a:rPr lang="ko-KR" altLang="en-US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 </a:t>
            </a:r>
            <a:r>
              <a:rPr lang="en-US" altLang="ko-KR" sz="34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2014-15</a:t>
            </a:r>
            <a:r>
              <a:rPr lang="ko-KR" altLang="en-US" sz="34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년 </a:t>
            </a:r>
            <a:r>
              <a:rPr lang="ko-KR" altLang="en-US" sz="3400" b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코칭</a:t>
            </a:r>
            <a:r>
              <a:rPr lang="ko-KR" altLang="en-US" sz="34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 세미나 </a:t>
            </a:r>
            <a:r>
              <a:rPr lang="ko-KR" altLang="en-US" sz="34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330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과정</a:t>
            </a:r>
            <a:endParaRPr lang="en-US" altLang="ko-KR" sz="3400" b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3300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HY견고딕" pitchFamily="18" charset="-127"/>
              <a:ea typeface="HY견고딕" pitchFamily="18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8195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3" name="Rectangle 7"/>
          <p:cNvSpPr>
            <a:spLocks noChangeArrowheads="1"/>
          </p:cNvSpPr>
          <p:nvPr/>
        </p:nvSpPr>
        <p:spPr bwMode="auto">
          <a:xfrm>
            <a:off x="3524250" y="1052736"/>
            <a:ext cx="2190750" cy="7239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rgbClr val="000066"/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endParaRPr lang="ko-KR" altLang="en-US" sz="2600">
              <a:solidFill>
                <a:srgbClr val="FFFFFF"/>
              </a:solidFill>
              <a:latin typeface="Arial" pitchFamily="34" charset="0"/>
              <a:ea typeface="휴먼옛체" pitchFamily="18" charset="-127"/>
              <a:cs typeface="Arial" charset="0"/>
            </a:endParaRPr>
          </a:p>
        </p:txBody>
      </p:sp>
      <p:sp>
        <p:nvSpPr>
          <p:cNvPr id="13316" name="Rectangle 8"/>
          <p:cNvSpPr>
            <a:spLocks noChangeArrowheads="1"/>
          </p:cNvSpPr>
          <p:nvPr/>
        </p:nvSpPr>
        <p:spPr bwMode="auto">
          <a:xfrm>
            <a:off x="3616325" y="1098774"/>
            <a:ext cx="2006600" cy="63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 eaLnBrk="0" hangingPunct="0"/>
            <a:r>
              <a:rPr lang="ko-KR" altLang="en-US" sz="2400" dirty="0" err="1">
                <a:solidFill>
                  <a:srgbClr val="660033"/>
                </a:solidFill>
                <a:latin typeface="Times New Roman" pitchFamily="18" charset="0"/>
                <a:ea typeface="HY헤드라인M" pitchFamily="18" charset="-127"/>
              </a:rPr>
              <a:t>코칭</a:t>
            </a:r>
            <a:r>
              <a:rPr lang="ko-KR" altLang="en-US" sz="2400" dirty="0">
                <a:solidFill>
                  <a:srgbClr val="660033"/>
                </a:solidFill>
                <a:latin typeface="Times New Roman" pitchFamily="18" charset="0"/>
                <a:ea typeface="HY헤드라인M" pitchFamily="18" charset="-127"/>
              </a:rPr>
              <a:t> 설명회</a:t>
            </a:r>
            <a:endParaRPr lang="en-US" altLang="ko-KR" sz="2400" dirty="0">
              <a:solidFill>
                <a:srgbClr val="660033"/>
              </a:solidFill>
              <a:latin typeface="Times New Roman" pitchFamily="18" charset="0"/>
              <a:ea typeface="HY헤드라인M" pitchFamily="18" charset="-127"/>
            </a:endParaRPr>
          </a:p>
          <a:p>
            <a:pPr algn="ctr" eaLnBrk="0" hangingPunct="0"/>
            <a:r>
              <a:rPr lang="en-US" altLang="ko-KR" sz="1600" dirty="0" smtClean="0">
                <a:solidFill>
                  <a:srgbClr val="0A6E02"/>
                </a:solidFill>
                <a:latin typeface="Times New Roman" pitchFamily="18" charset="0"/>
                <a:ea typeface="HY헤드라인M" pitchFamily="18" charset="-127"/>
              </a:rPr>
              <a:t>(</a:t>
            </a:r>
            <a:r>
              <a:rPr lang="ko-KR" altLang="en-US" sz="1600" dirty="0" smtClean="0">
                <a:solidFill>
                  <a:srgbClr val="0A6E02"/>
                </a:solidFill>
                <a:latin typeface="Times New Roman" pitchFamily="18" charset="0"/>
                <a:ea typeface="HY헤드라인M" pitchFamily="18" charset="-127"/>
              </a:rPr>
              <a:t>등록 준비</a:t>
            </a:r>
            <a:r>
              <a:rPr lang="en-US" altLang="ko-KR" sz="1600" dirty="0" smtClean="0">
                <a:solidFill>
                  <a:srgbClr val="0A6E02"/>
                </a:solidFill>
                <a:latin typeface="Times New Roman" pitchFamily="18" charset="0"/>
                <a:ea typeface="HY헤드라인M" pitchFamily="18" charset="-127"/>
              </a:rPr>
              <a:t>)</a:t>
            </a:r>
            <a:endParaRPr lang="ko-KR" altLang="en-US" sz="1600" dirty="0">
              <a:solidFill>
                <a:srgbClr val="0A6E02"/>
              </a:solidFill>
              <a:latin typeface="Times New Roman" pitchFamily="18" charset="0"/>
              <a:ea typeface="HY헤드라인M" pitchFamily="18" charset="-127"/>
            </a:endParaRPr>
          </a:p>
        </p:txBody>
      </p:sp>
      <p:sp>
        <p:nvSpPr>
          <p:cNvPr id="34825" name="Rectangle 9"/>
          <p:cNvSpPr>
            <a:spLocks noChangeArrowheads="1"/>
          </p:cNvSpPr>
          <p:nvPr/>
        </p:nvSpPr>
        <p:spPr bwMode="auto">
          <a:xfrm>
            <a:off x="5886450" y="2424336"/>
            <a:ext cx="2171700" cy="7239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rgbClr val="000066"/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endParaRPr lang="ko-KR" altLang="en-US" sz="2600">
              <a:solidFill>
                <a:srgbClr val="FFFFFF"/>
              </a:solidFill>
              <a:latin typeface="Arial" pitchFamily="34" charset="0"/>
              <a:ea typeface="휴먼옛체" pitchFamily="18" charset="-127"/>
              <a:cs typeface="Arial" charset="0"/>
            </a:endParaRPr>
          </a:p>
        </p:txBody>
      </p:sp>
      <p:sp>
        <p:nvSpPr>
          <p:cNvPr id="13318" name="Rectangle 10"/>
          <p:cNvSpPr>
            <a:spLocks noChangeArrowheads="1"/>
          </p:cNvSpPr>
          <p:nvPr/>
        </p:nvSpPr>
        <p:spPr bwMode="auto">
          <a:xfrm>
            <a:off x="5978525" y="2470374"/>
            <a:ext cx="1987550" cy="63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 eaLnBrk="0" hangingPunct="0"/>
            <a:r>
              <a:rPr lang="ko-KR" altLang="en-US" sz="2400" dirty="0" smtClean="0">
                <a:solidFill>
                  <a:srgbClr val="660033"/>
                </a:solidFill>
                <a:latin typeface="Times New Roman" pitchFamily="18" charset="0"/>
                <a:ea typeface="HY헤드라인M" pitchFamily="18" charset="-127"/>
              </a:rPr>
              <a:t>진단과 등록</a:t>
            </a:r>
            <a:endParaRPr lang="en-US" altLang="ko-KR" sz="2400" dirty="0">
              <a:solidFill>
                <a:srgbClr val="660033"/>
              </a:solidFill>
              <a:latin typeface="Times New Roman" pitchFamily="18" charset="0"/>
              <a:ea typeface="HY헤드라인M" pitchFamily="18" charset="-127"/>
            </a:endParaRPr>
          </a:p>
          <a:p>
            <a:pPr algn="ctr" eaLnBrk="0" hangingPunct="0"/>
            <a:r>
              <a:rPr lang="en-US" altLang="ko-KR" sz="1600" dirty="0" smtClean="0">
                <a:solidFill>
                  <a:srgbClr val="0A6E02"/>
                </a:solidFill>
                <a:latin typeface="Times New Roman" pitchFamily="18" charset="0"/>
                <a:ea typeface="HY헤드라인M" pitchFamily="18" charset="-127"/>
              </a:rPr>
              <a:t>(</a:t>
            </a:r>
            <a:r>
              <a:rPr lang="ko-KR" altLang="en-US" sz="1600" dirty="0" smtClean="0">
                <a:solidFill>
                  <a:srgbClr val="0A6E02"/>
                </a:solidFill>
                <a:latin typeface="Times New Roman" pitchFamily="18" charset="0"/>
                <a:ea typeface="HY헤드라인M" pitchFamily="18" charset="-127"/>
              </a:rPr>
              <a:t>세미나</a:t>
            </a:r>
            <a:r>
              <a:rPr lang="en-US" altLang="ko-KR" sz="1600" dirty="0" smtClean="0">
                <a:solidFill>
                  <a:srgbClr val="0A6E02"/>
                </a:solidFill>
                <a:latin typeface="Times New Roman" pitchFamily="18" charset="0"/>
                <a:ea typeface="HY헤드라인M" pitchFamily="18" charset="-127"/>
              </a:rPr>
              <a:t> </a:t>
            </a:r>
            <a:r>
              <a:rPr lang="ko-KR" altLang="en-US" sz="1600" dirty="0" smtClean="0">
                <a:solidFill>
                  <a:srgbClr val="0A6E02"/>
                </a:solidFill>
                <a:latin typeface="Times New Roman" pitchFamily="18" charset="0"/>
                <a:ea typeface="HY헤드라인M" pitchFamily="18" charset="-127"/>
              </a:rPr>
              <a:t>시작 </a:t>
            </a:r>
            <a:r>
              <a:rPr lang="en-US" altLang="ko-KR" sz="1600" dirty="0" smtClean="0">
                <a:solidFill>
                  <a:srgbClr val="0A6E02"/>
                </a:solidFill>
                <a:latin typeface="Times New Roman" pitchFamily="18" charset="0"/>
                <a:ea typeface="HY헤드라인M" pitchFamily="18" charset="-127"/>
              </a:rPr>
              <a:t>45-30</a:t>
            </a:r>
            <a:r>
              <a:rPr lang="ko-KR" altLang="en-US" sz="1600" dirty="0" smtClean="0">
                <a:solidFill>
                  <a:srgbClr val="0A6E02"/>
                </a:solidFill>
                <a:latin typeface="Times New Roman" pitchFamily="18" charset="0"/>
                <a:ea typeface="HY헤드라인M" pitchFamily="18" charset="-127"/>
              </a:rPr>
              <a:t>일 전</a:t>
            </a:r>
            <a:r>
              <a:rPr lang="en-US" altLang="ko-KR" sz="1600" dirty="0" smtClean="0">
                <a:solidFill>
                  <a:srgbClr val="0A6E02"/>
                </a:solidFill>
                <a:latin typeface="Times New Roman" pitchFamily="18" charset="0"/>
                <a:ea typeface="HY헤드라인M" pitchFamily="18" charset="-127"/>
              </a:rPr>
              <a:t>)</a:t>
            </a:r>
            <a:endParaRPr lang="ko-KR" altLang="en-US" sz="1600" dirty="0">
              <a:solidFill>
                <a:srgbClr val="0A6E02"/>
              </a:solidFill>
              <a:latin typeface="Times New Roman" pitchFamily="18" charset="0"/>
              <a:ea typeface="HY헤드라인M" pitchFamily="18" charset="-127"/>
            </a:endParaRPr>
          </a:p>
        </p:txBody>
      </p:sp>
      <p:sp>
        <p:nvSpPr>
          <p:cNvPr id="34827" name="Rectangle 11"/>
          <p:cNvSpPr>
            <a:spLocks noChangeArrowheads="1"/>
          </p:cNvSpPr>
          <p:nvPr/>
        </p:nvSpPr>
        <p:spPr bwMode="auto">
          <a:xfrm>
            <a:off x="5848350" y="4386486"/>
            <a:ext cx="2190750" cy="7239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rgbClr val="000066"/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endParaRPr lang="ko-KR" altLang="en-US" sz="2600">
              <a:solidFill>
                <a:srgbClr val="FFFFFF"/>
              </a:solidFill>
              <a:latin typeface="Arial" pitchFamily="34" charset="0"/>
              <a:ea typeface="휴먼옛체" pitchFamily="18" charset="-127"/>
              <a:cs typeface="Arial" charset="0"/>
            </a:endParaRPr>
          </a:p>
        </p:txBody>
      </p:sp>
      <p:sp>
        <p:nvSpPr>
          <p:cNvPr id="13320" name="Rectangle 12"/>
          <p:cNvSpPr>
            <a:spLocks noChangeArrowheads="1"/>
          </p:cNvSpPr>
          <p:nvPr/>
        </p:nvSpPr>
        <p:spPr bwMode="auto">
          <a:xfrm>
            <a:off x="5940425" y="4432524"/>
            <a:ext cx="2006600" cy="63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 eaLnBrk="0" hangingPunct="0"/>
            <a:r>
              <a:rPr lang="ko-KR" altLang="en-US" sz="2400" dirty="0" err="1" smtClean="0">
                <a:solidFill>
                  <a:srgbClr val="660033"/>
                </a:solidFill>
                <a:latin typeface="Times New Roman" pitchFamily="18" charset="0"/>
                <a:ea typeface="HY헤드라인M" pitchFamily="18" charset="-127"/>
              </a:rPr>
              <a:t>코칭</a:t>
            </a:r>
            <a:r>
              <a:rPr lang="ko-KR" altLang="en-US" sz="2400" dirty="0" smtClean="0">
                <a:solidFill>
                  <a:srgbClr val="660033"/>
                </a:solidFill>
                <a:latin typeface="Times New Roman" pitchFamily="18" charset="0"/>
                <a:ea typeface="HY헤드라인M" pitchFamily="18" charset="-127"/>
              </a:rPr>
              <a:t> 세미나 </a:t>
            </a:r>
            <a:endParaRPr lang="en-US" altLang="ko-KR" sz="2400" dirty="0">
              <a:solidFill>
                <a:srgbClr val="660033"/>
              </a:solidFill>
              <a:latin typeface="Times New Roman" pitchFamily="18" charset="0"/>
              <a:ea typeface="HY헤드라인M" pitchFamily="18" charset="-127"/>
            </a:endParaRPr>
          </a:p>
          <a:p>
            <a:pPr algn="ctr" eaLnBrk="0" hangingPunct="0"/>
            <a:r>
              <a:rPr lang="en-US" altLang="ko-KR" sz="1600" dirty="0" smtClean="0">
                <a:solidFill>
                  <a:srgbClr val="00B050"/>
                </a:solidFill>
                <a:latin typeface="Times New Roman" pitchFamily="18" charset="0"/>
                <a:ea typeface="HY헤드라인M" pitchFamily="18" charset="-127"/>
              </a:rPr>
              <a:t>(</a:t>
            </a:r>
            <a:r>
              <a:rPr lang="ko-KR" altLang="en-US" sz="1600" dirty="0" smtClean="0">
                <a:solidFill>
                  <a:srgbClr val="0A6E02"/>
                </a:solidFill>
                <a:latin typeface="Times New Roman" pitchFamily="18" charset="0"/>
                <a:ea typeface="HY헤드라인M" pitchFamily="18" charset="-127"/>
              </a:rPr>
              <a:t>기본</a:t>
            </a:r>
            <a:r>
              <a:rPr lang="en-US" altLang="ko-KR" sz="1600" dirty="0" smtClean="0">
                <a:solidFill>
                  <a:srgbClr val="0A6E02"/>
                </a:solidFill>
                <a:latin typeface="Times New Roman" pitchFamily="18" charset="0"/>
                <a:ea typeface="HY헤드라인M" pitchFamily="18" charset="-127"/>
              </a:rPr>
              <a:t>:2</a:t>
            </a:r>
            <a:r>
              <a:rPr lang="ko-KR" altLang="en-US" sz="1600" dirty="0" smtClean="0">
                <a:solidFill>
                  <a:srgbClr val="0A6E02"/>
                </a:solidFill>
                <a:latin typeface="Times New Roman" pitchFamily="18" charset="0"/>
                <a:ea typeface="HY헤드라인M" pitchFamily="18" charset="-127"/>
              </a:rPr>
              <a:t>박</a:t>
            </a:r>
            <a:r>
              <a:rPr lang="en-US" altLang="ko-KR" sz="1600" dirty="0" smtClean="0">
                <a:solidFill>
                  <a:srgbClr val="0A6E02"/>
                </a:solidFill>
                <a:latin typeface="Times New Roman" pitchFamily="18" charset="0"/>
                <a:ea typeface="HY헤드라인M" pitchFamily="18" charset="-127"/>
              </a:rPr>
              <a:t>3</a:t>
            </a:r>
            <a:r>
              <a:rPr lang="ko-KR" altLang="en-US" sz="1600" dirty="0" smtClean="0">
                <a:solidFill>
                  <a:srgbClr val="0A6E02"/>
                </a:solidFill>
                <a:latin typeface="Times New Roman" pitchFamily="18" charset="0"/>
                <a:ea typeface="HY헤드라인M" pitchFamily="18" charset="-127"/>
              </a:rPr>
              <a:t>일씩</a:t>
            </a:r>
            <a:r>
              <a:rPr lang="en-US" altLang="ko-KR" sz="1600" dirty="0" smtClean="0">
                <a:solidFill>
                  <a:srgbClr val="0A6E02"/>
                </a:solidFill>
                <a:latin typeface="Times New Roman" pitchFamily="18" charset="0"/>
                <a:ea typeface="HY헤드라인M" pitchFamily="18" charset="-127"/>
              </a:rPr>
              <a:t>/2</a:t>
            </a:r>
            <a:r>
              <a:rPr lang="ko-KR" altLang="en-US" sz="1600" dirty="0" smtClean="0">
                <a:solidFill>
                  <a:srgbClr val="0A6E02"/>
                </a:solidFill>
                <a:latin typeface="Times New Roman" pitchFamily="18" charset="0"/>
                <a:ea typeface="HY헤드라인M" pitchFamily="18" charset="-127"/>
              </a:rPr>
              <a:t>차례</a:t>
            </a:r>
            <a:r>
              <a:rPr lang="en-US" altLang="ko-KR" sz="1600" dirty="0" smtClean="0">
                <a:solidFill>
                  <a:srgbClr val="0A6E02"/>
                </a:solidFill>
                <a:latin typeface="Times New Roman" pitchFamily="18" charset="0"/>
                <a:ea typeface="HY헤드라인M" pitchFamily="18" charset="-127"/>
              </a:rPr>
              <a:t>)</a:t>
            </a:r>
            <a:endParaRPr lang="ko-KR" altLang="en-US" sz="1600" dirty="0">
              <a:solidFill>
                <a:srgbClr val="0A6E02"/>
              </a:solidFill>
              <a:latin typeface="Times New Roman" pitchFamily="18" charset="0"/>
              <a:ea typeface="HY헤드라인M" pitchFamily="18" charset="-127"/>
            </a:endParaRPr>
          </a:p>
        </p:txBody>
      </p:sp>
      <p:sp>
        <p:nvSpPr>
          <p:cNvPr id="34829" name="Rectangle 13"/>
          <p:cNvSpPr>
            <a:spLocks noChangeArrowheads="1"/>
          </p:cNvSpPr>
          <p:nvPr/>
        </p:nvSpPr>
        <p:spPr bwMode="auto">
          <a:xfrm>
            <a:off x="3486150" y="5681886"/>
            <a:ext cx="2171700" cy="7239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rgbClr val="000066"/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endParaRPr lang="ko-KR" altLang="en-US" sz="2600">
              <a:solidFill>
                <a:srgbClr val="FFFFFF"/>
              </a:solidFill>
              <a:latin typeface="Arial" pitchFamily="34" charset="0"/>
              <a:ea typeface="휴먼옛체" pitchFamily="18" charset="-127"/>
              <a:cs typeface="Arial" charset="0"/>
            </a:endParaRPr>
          </a:p>
        </p:txBody>
      </p:sp>
      <p:sp>
        <p:nvSpPr>
          <p:cNvPr id="13322" name="Rectangle 14"/>
          <p:cNvSpPr>
            <a:spLocks noChangeArrowheads="1"/>
          </p:cNvSpPr>
          <p:nvPr/>
        </p:nvSpPr>
        <p:spPr bwMode="auto">
          <a:xfrm>
            <a:off x="3578225" y="5727924"/>
            <a:ext cx="1987550" cy="63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 eaLnBrk="0" hangingPunct="0"/>
            <a:r>
              <a:rPr lang="ko-KR" altLang="en-US" sz="2400" dirty="0" smtClean="0">
                <a:solidFill>
                  <a:srgbClr val="660033"/>
                </a:solidFill>
                <a:latin typeface="Times New Roman" pitchFamily="18" charset="0"/>
                <a:ea typeface="HY헤드라인M" pitchFamily="18" charset="-127"/>
              </a:rPr>
              <a:t>실행과정</a:t>
            </a:r>
            <a:endParaRPr lang="ko-KR" altLang="en-US" sz="2400" dirty="0">
              <a:solidFill>
                <a:srgbClr val="660033"/>
              </a:solidFill>
              <a:latin typeface="Times New Roman" pitchFamily="18" charset="0"/>
              <a:ea typeface="HY헤드라인M" pitchFamily="18" charset="-127"/>
            </a:endParaRPr>
          </a:p>
          <a:p>
            <a:pPr algn="ctr" eaLnBrk="0" hangingPunct="0"/>
            <a:r>
              <a:rPr lang="en-US" altLang="ko-KR" sz="1600" dirty="0" smtClean="0">
                <a:solidFill>
                  <a:srgbClr val="0A6E02"/>
                </a:solidFill>
                <a:latin typeface="Times New Roman" pitchFamily="18" charset="0"/>
                <a:ea typeface="HY헤드라인M" pitchFamily="18" charset="-127"/>
              </a:rPr>
              <a:t>(</a:t>
            </a:r>
            <a:r>
              <a:rPr lang="ko-KR" altLang="en-US" sz="1600" dirty="0" smtClean="0">
                <a:solidFill>
                  <a:srgbClr val="0A6E02"/>
                </a:solidFill>
                <a:latin typeface="Times New Roman" pitchFamily="18" charset="0"/>
                <a:ea typeface="HY헤드라인M" pitchFamily="18" charset="-127"/>
              </a:rPr>
              <a:t>실행 </a:t>
            </a:r>
            <a:r>
              <a:rPr lang="ko-KR" altLang="en-US" sz="1600" dirty="0" err="1" smtClean="0">
                <a:solidFill>
                  <a:srgbClr val="0A6E02"/>
                </a:solidFill>
                <a:latin typeface="Times New Roman" pitchFamily="18" charset="0"/>
                <a:ea typeface="HY헤드라인M" pitchFamily="18" charset="-127"/>
              </a:rPr>
              <a:t>전략팀</a:t>
            </a:r>
            <a:r>
              <a:rPr lang="ko-KR" altLang="en-US" sz="1600" dirty="0" smtClean="0">
                <a:solidFill>
                  <a:srgbClr val="0A6E02"/>
                </a:solidFill>
                <a:latin typeface="Times New Roman" pitchFamily="18" charset="0"/>
                <a:ea typeface="HY헤드라인M" pitchFamily="18" charset="-127"/>
              </a:rPr>
              <a:t> 운영</a:t>
            </a:r>
            <a:r>
              <a:rPr lang="en-US" altLang="ko-KR" sz="1600" dirty="0" smtClean="0">
                <a:solidFill>
                  <a:srgbClr val="0A6E02"/>
                </a:solidFill>
                <a:latin typeface="Times New Roman" pitchFamily="18" charset="0"/>
                <a:ea typeface="HY헤드라인M" pitchFamily="18" charset="-127"/>
              </a:rPr>
              <a:t>/</a:t>
            </a:r>
            <a:r>
              <a:rPr lang="ko-KR" altLang="en-US" sz="1600" dirty="0" err="1" smtClean="0">
                <a:solidFill>
                  <a:srgbClr val="0A6E02"/>
                </a:solidFill>
                <a:latin typeface="Times New Roman" pitchFamily="18" charset="0"/>
                <a:ea typeface="HY헤드라인M" pitchFamily="18" charset="-127"/>
              </a:rPr>
              <a:t>코칭</a:t>
            </a:r>
            <a:r>
              <a:rPr lang="ko-KR" altLang="en-US" sz="1600" dirty="0" smtClean="0">
                <a:solidFill>
                  <a:srgbClr val="0A6E02"/>
                </a:solidFill>
                <a:latin typeface="Times New Roman" pitchFamily="18" charset="0"/>
                <a:ea typeface="HY헤드라인M" pitchFamily="18" charset="-127"/>
              </a:rPr>
              <a:t>  </a:t>
            </a:r>
            <a:r>
              <a:rPr lang="en-US" altLang="ko-KR" dirty="0" smtClean="0">
                <a:solidFill>
                  <a:srgbClr val="00B050"/>
                </a:solidFill>
                <a:latin typeface="Times New Roman" pitchFamily="18" charset="0"/>
                <a:ea typeface="HY헤드라인M" pitchFamily="18" charset="-127"/>
              </a:rPr>
              <a:t>)</a:t>
            </a:r>
            <a:endParaRPr lang="ko-KR" altLang="en-US" dirty="0">
              <a:solidFill>
                <a:srgbClr val="00B050"/>
              </a:solidFill>
              <a:latin typeface="Times New Roman" pitchFamily="18" charset="0"/>
              <a:ea typeface="HY헤드라인M" pitchFamily="18" charset="-127"/>
            </a:endParaRPr>
          </a:p>
        </p:txBody>
      </p:sp>
      <p:sp>
        <p:nvSpPr>
          <p:cNvPr id="34831" name="Rectangle 15"/>
          <p:cNvSpPr>
            <a:spLocks noChangeArrowheads="1"/>
          </p:cNvSpPr>
          <p:nvPr/>
        </p:nvSpPr>
        <p:spPr bwMode="auto">
          <a:xfrm>
            <a:off x="1085850" y="4386486"/>
            <a:ext cx="2209800" cy="7239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rgbClr val="000066"/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endParaRPr lang="ko-KR" altLang="en-US" sz="2600">
              <a:solidFill>
                <a:srgbClr val="FFFFFF"/>
              </a:solidFill>
              <a:latin typeface="Arial" pitchFamily="34" charset="0"/>
              <a:ea typeface="휴먼옛체" pitchFamily="18" charset="-127"/>
              <a:cs typeface="Arial" charset="0"/>
            </a:endParaRPr>
          </a:p>
        </p:txBody>
      </p:sp>
      <p:sp>
        <p:nvSpPr>
          <p:cNvPr id="13324" name="Rectangle 16"/>
          <p:cNvSpPr>
            <a:spLocks noChangeArrowheads="1"/>
          </p:cNvSpPr>
          <p:nvPr/>
        </p:nvSpPr>
        <p:spPr bwMode="auto">
          <a:xfrm>
            <a:off x="1177925" y="4432524"/>
            <a:ext cx="2025650" cy="63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 eaLnBrk="0" hangingPunct="0"/>
            <a:r>
              <a:rPr lang="ko-KR" altLang="en-US" sz="2400" dirty="0" smtClean="0">
                <a:solidFill>
                  <a:srgbClr val="660033"/>
                </a:solidFill>
                <a:latin typeface="HY헤드라인M" pitchFamily="18" charset="-127"/>
                <a:ea typeface="HY헤드라인M" pitchFamily="18" charset="-127"/>
              </a:rPr>
              <a:t>재 건강진단</a:t>
            </a:r>
            <a:endParaRPr lang="en-US" altLang="ko-KR" sz="2400" dirty="0">
              <a:solidFill>
                <a:srgbClr val="660033"/>
              </a:solidFill>
              <a:latin typeface="HY헤드라인M" pitchFamily="18" charset="-127"/>
              <a:ea typeface="HY헤드라인M" pitchFamily="18" charset="-127"/>
            </a:endParaRPr>
          </a:p>
          <a:p>
            <a:pPr algn="ctr" eaLnBrk="0" hangingPunct="0"/>
            <a:r>
              <a:rPr lang="en-US" altLang="ko-KR" dirty="0" smtClean="0">
                <a:solidFill>
                  <a:srgbClr val="0A6E02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dirty="0" smtClean="0">
                <a:solidFill>
                  <a:srgbClr val="0A6E02"/>
                </a:solidFill>
                <a:latin typeface="HY헤드라인M" pitchFamily="18" charset="-127"/>
                <a:ea typeface="HY헤드라인M" pitchFamily="18" charset="-127"/>
              </a:rPr>
              <a:t>끝나기</a:t>
            </a:r>
            <a:r>
              <a:rPr lang="en-US" altLang="ko-KR" dirty="0" smtClean="0">
                <a:solidFill>
                  <a:srgbClr val="0A6E02"/>
                </a:solidFill>
                <a:latin typeface="HY헤드라인M" pitchFamily="18" charset="-127"/>
                <a:ea typeface="HY헤드라인M" pitchFamily="18" charset="-127"/>
              </a:rPr>
              <a:t> 1</a:t>
            </a:r>
            <a:r>
              <a:rPr lang="ko-KR" altLang="en-US" dirty="0" err="1" smtClean="0">
                <a:solidFill>
                  <a:srgbClr val="0A6E02"/>
                </a:solidFill>
                <a:latin typeface="HY헤드라인M" pitchFamily="18" charset="-127"/>
                <a:ea typeface="HY헤드라인M" pitchFamily="18" charset="-127"/>
              </a:rPr>
              <a:t>개월전</a:t>
            </a:r>
            <a:r>
              <a:rPr lang="en-US" altLang="ko-KR" sz="2400" dirty="0" smtClean="0">
                <a:solidFill>
                  <a:srgbClr val="0A6E02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endParaRPr lang="ko-KR" altLang="en-US" sz="2400" dirty="0">
              <a:solidFill>
                <a:srgbClr val="0A6E02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4833" name="Rectangle 17"/>
          <p:cNvSpPr>
            <a:spLocks noChangeArrowheads="1"/>
          </p:cNvSpPr>
          <p:nvPr/>
        </p:nvSpPr>
        <p:spPr bwMode="auto">
          <a:xfrm>
            <a:off x="1143000" y="2405286"/>
            <a:ext cx="2209800" cy="7239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rgbClr val="000066"/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endParaRPr lang="ko-KR" altLang="en-US" sz="2600">
              <a:solidFill>
                <a:srgbClr val="FFFFFF"/>
              </a:solidFill>
              <a:latin typeface="Arial" pitchFamily="34" charset="0"/>
              <a:ea typeface="휴먼옛체" pitchFamily="18" charset="-127"/>
              <a:cs typeface="Arial" charset="0"/>
            </a:endParaRPr>
          </a:p>
        </p:txBody>
      </p:sp>
      <p:sp>
        <p:nvSpPr>
          <p:cNvPr id="13326" name="Rectangle 18"/>
          <p:cNvSpPr>
            <a:spLocks noChangeArrowheads="1"/>
          </p:cNvSpPr>
          <p:nvPr/>
        </p:nvSpPr>
        <p:spPr bwMode="auto">
          <a:xfrm>
            <a:off x="1235075" y="2451324"/>
            <a:ext cx="2025650" cy="63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 eaLnBrk="0" hangingPunct="0"/>
            <a:r>
              <a:rPr lang="ko-KR" altLang="en-US" sz="2400" dirty="0">
                <a:solidFill>
                  <a:srgbClr val="660033"/>
                </a:solidFill>
                <a:latin typeface="Times New Roman" pitchFamily="18" charset="0"/>
                <a:ea typeface="HY헤드라인M" pitchFamily="18" charset="-127"/>
              </a:rPr>
              <a:t>축제 </a:t>
            </a:r>
            <a:r>
              <a:rPr lang="ko-KR" altLang="en-US" sz="2400" dirty="0" err="1">
                <a:solidFill>
                  <a:srgbClr val="660033"/>
                </a:solidFill>
                <a:latin typeface="Times New Roman" pitchFamily="18" charset="0"/>
                <a:ea typeface="HY헤드라인M" pitchFamily="18" charset="-127"/>
              </a:rPr>
              <a:t>컨퍼런스</a:t>
            </a:r>
            <a:endParaRPr lang="en-US" altLang="ko-KR" sz="2400" dirty="0">
              <a:solidFill>
                <a:srgbClr val="660033"/>
              </a:solidFill>
              <a:latin typeface="Times New Roman" pitchFamily="18" charset="0"/>
              <a:ea typeface="HY헤드라인M" pitchFamily="18" charset="-127"/>
            </a:endParaRPr>
          </a:p>
          <a:p>
            <a:pPr algn="ctr" eaLnBrk="0" hangingPunct="0"/>
            <a:r>
              <a:rPr lang="en-US" altLang="ko-KR" sz="2000" dirty="0" smtClean="0">
                <a:solidFill>
                  <a:srgbClr val="0A6E02"/>
                </a:solidFill>
                <a:latin typeface="Times New Roman" pitchFamily="18" charset="0"/>
                <a:ea typeface="HY헤드라인M" pitchFamily="18" charset="-127"/>
              </a:rPr>
              <a:t>(</a:t>
            </a:r>
            <a:r>
              <a:rPr lang="ko-KR" altLang="en-US" sz="1600" dirty="0" smtClean="0">
                <a:solidFill>
                  <a:srgbClr val="0A6E02"/>
                </a:solidFill>
                <a:latin typeface="Times New Roman" pitchFamily="18" charset="0"/>
                <a:ea typeface="HY헤드라인M" pitchFamily="18" charset="-127"/>
              </a:rPr>
              <a:t>성과와 평가  </a:t>
            </a:r>
            <a:r>
              <a:rPr lang="en-US" altLang="ko-KR" sz="2000" dirty="0" smtClean="0">
                <a:solidFill>
                  <a:srgbClr val="00B050"/>
                </a:solidFill>
                <a:latin typeface="Times New Roman" pitchFamily="18" charset="0"/>
                <a:ea typeface="HY헤드라인M" pitchFamily="18" charset="-127"/>
              </a:rPr>
              <a:t>)</a:t>
            </a:r>
            <a:endParaRPr lang="ko-KR" altLang="en-US" sz="2000" dirty="0">
              <a:solidFill>
                <a:srgbClr val="00B050"/>
              </a:solidFill>
              <a:latin typeface="Times New Roman" pitchFamily="18" charset="0"/>
              <a:ea typeface="HY헤드라인M" pitchFamily="18" charset="-127"/>
            </a:endParaRPr>
          </a:p>
        </p:txBody>
      </p:sp>
      <p:sp>
        <p:nvSpPr>
          <p:cNvPr id="13327" name="Freeform 19"/>
          <p:cNvSpPr>
            <a:spLocks/>
          </p:cNvSpPr>
          <p:nvPr/>
        </p:nvSpPr>
        <p:spPr bwMode="auto">
          <a:xfrm>
            <a:off x="6762750" y="1814513"/>
            <a:ext cx="12700" cy="17462"/>
          </a:xfrm>
          <a:custGeom>
            <a:avLst/>
            <a:gdLst>
              <a:gd name="T0" fmla="*/ 2147483647 w 8"/>
              <a:gd name="T1" fmla="*/ 2147483647 h 11"/>
              <a:gd name="T2" fmla="*/ 0 w 8"/>
              <a:gd name="T3" fmla="*/ 0 h 11"/>
              <a:gd name="T4" fmla="*/ 2147483647 w 8"/>
              <a:gd name="T5" fmla="*/ 2147483647 h 11"/>
              <a:gd name="T6" fmla="*/ 2147483647 w 8"/>
              <a:gd name="T7" fmla="*/ 2147483647 h 11"/>
              <a:gd name="T8" fmla="*/ 0 60000 65536"/>
              <a:gd name="T9" fmla="*/ 0 60000 65536"/>
              <a:gd name="T10" fmla="*/ 0 60000 65536"/>
              <a:gd name="T11" fmla="*/ 0 60000 65536"/>
              <a:gd name="T12" fmla="*/ 0 w 8"/>
              <a:gd name="T13" fmla="*/ 0 h 11"/>
              <a:gd name="T14" fmla="*/ 8 w 8"/>
              <a:gd name="T15" fmla="*/ 11 h 1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" h="11">
                <a:moveTo>
                  <a:pt x="7" y="10"/>
                </a:moveTo>
                <a:lnTo>
                  <a:pt x="0" y="0"/>
                </a:lnTo>
                <a:lnTo>
                  <a:pt x="4" y="6"/>
                </a:lnTo>
                <a:lnTo>
                  <a:pt x="7" y="10"/>
                </a:lnTo>
              </a:path>
            </a:pathLst>
          </a:custGeom>
          <a:solidFill>
            <a:srgbClr val="FF0000"/>
          </a:solidFill>
          <a:ln w="9525" cap="rnd">
            <a:noFill/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34836" name="Freeform 20"/>
          <p:cNvSpPr>
            <a:spLocks/>
          </p:cNvSpPr>
          <p:nvPr/>
        </p:nvSpPr>
        <p:spPr bwMode="auto">
          <a:xfrm>
            <a:off x="5969000" y="1500411"/>
            <a:ext cx="846138" cy="788988"/>
          </a:xfrm>
          <a:custGeom>
            <a:avLst/>
            <a:gdLst/>
            <a:ahLst/>
            <a:cxnLst>
              <a:cxn ang="0">
                <a:pos x="100" y="0"/>
              </a:cxn>
              <a:cxn ang="0">
                <a:pos x="120" y="8"/>
              </a:cxn>
              <a:cxn ang="0">
                <a:pos x="143" y="17"/>
              </a:cxn>
              <a:cxn ang="0">
                <a:pos x="167" y="29"/>
              </a:cxn>
              <a:cxn ang="0">
                <a:pos x="192" y="42"/>
              </a:cxn>
              <a:cxn ang="0">
                <a:pos x="217" y="57"/>
              </a:cxn>
              <a:cxn ang="0">
                <a:pos x="242" y="72"/>
              </a:cxn>
              <a:cxn ang="0">
                <a:pos x="268" y="90"/>
              </a:cxn>
              <a:cxn ang="0">
                <a:pos x="293" y="108"/>
              </a:cxn>
              <a:cxn ang="0">
                <a:pos x="319" y="128"/>
              </a:cxn>
              <a:cxn ang="0">
                <a:pos x="343" y="148"/>
              </a:cxn>
              <a:cxn ang="0">
                <a:pos x="367" y="170"/>
              </a:cxn>
              <a:cxn ang="0">
                <a:pos x="389" y="191"/>
              </a:cxn>
              <a:cxn ang="0">
                <a:pos x="411" y="213"/>
              </a:cxn>
              <a:cxn ang="0">
                <a:pos x="430" y="235"/>
              </a:cxn>
              <a:cxn ang="0">
                <a:pos x="439" y="247"/>
              </a:cxn>
              <a:cxn ang="0">
                <a:pos x="448" y="258"/>
              </a:cxn>
              <a:cxn ang="0">
                <a:pos x="457" y="270"/>
              </a:cxn>
              <a:cxn ang="0">
                <a:pos x="464" y="281"/>
              </a:cxn>
              <a:cxn ang="0">
                <a:pos x="532" y="222"/>
              </a:cxn>
              <a:cxn ang="0">
                <a:pos x="480" y="496"/>
              </a:cxn>
              <a:cxn ang="0">
                <a:pos x="222" y="414"/>
              </a:cxn>
              <a:cxn ang="0">
                <a:pos x="303" y="375"/>
              </a:cxn>
              <a:cxn ang="0">
                <a:pos x="286" y="354"/>
              </a:cxn>
              <a:cxn ang="0">
                <a:pos x="268" y="334"/>
              </a:cxn>
              <a:cxn ang="0">
                <a:pos x="249" y="315"/>
              </a:cxn>
              <a:cxn ang="0">
                <a:pos x="230" y="296"/>
              </a:cxn>
              <a:cxn ang="0">
                <a:pos x="211" y="278"/>
              </a:cxn>
              <a:cxn ang="0">
                <a:pos x="191" y="261"/>
              </a:cxn>
              <a:cxn ang="0">
                <a:pos x="170" y="244"/>
              </a:cxn>
              <a:cxn ang="0">
                <a:pos x="150" y="229"/>
              </a:cxn>
              <a:cxn ang="0">
                <a:pos x="130" y="215"/>
              </a:cxn>
              <a:cxn ang="0">
                <a:pos x="110" y="201"/>
              </a:cxn>
              <a:cxn ang="0">
                <a:pos x="90" y="189"/>
              </a:cxn>
              <a:cxn ang="0">
                <a:pos x="71" y="178"/>
              </a:cxn>
              <a:cxn ang="0">
                <a:pos x="52" y="168"/>
              </a:cxn>
              <a:cxn ang="0">
                <a:pos x="34" y="161"/>
              </a:cxn>
              <a:cxn ang="0">
                <a:pos x="16" y="153"/>
              </a:cxn>
              <a:cxn ang="0">
                <a:pos x="0" y="148"/>
              </a:cxn>
              <a:cxn ang="0">
                <a:pos x="100" y="0"/>
              </a:cxn>
            </a:cxnLst>
            <a:rect l="0" t="0" r="r" b="b"/>
            <a:pathLst>
              <a:path w="533" h="497">
                <a:moveTo>
                  <a:pt x="100" y="0"/>
                </a:moveTo>
                <a:lnTo>
                  <a:pt x="120" y="8"/>
                </a:lnTo>
                <a:lnTo>
                  <a:pt x="143" y="17"/>
                </a:lnTo>
                <a:lnTo>
                  <a:pt x="167" y="29"/>
                </a:lnTo>
                <a:lnTo>
                  <a:pt x="192" y="42"/>
                </a:lnTo>
                <a:lnTo>
                  <a:pt x="217" y="57"/>
                </a:lnTo>
                <a:lnTo>
                  <a:pt x="242" y="72"/>
                </a:lnTo>
                <a:lnTo>
                  <a:pt x="268" y="90"/>
                </a:lnTo>
                <a:lnTo>
                  <a:pt x="293" y="108"/>
                </a:lnTo>
                <a:lnTo>
                  <a:pt x="319" y="128"/>
                </a:lnTo>
                <a:lnTo>
                  <a:pt x="343" y="148"/>
                </a:lnTo>
                <a:lnTo>
                  <a:pt x="367" y="170"/>
                </a:lnTo>
                <a:lnTo>
                  <a:pt x="389" y="191"/>
                </a:lnTo>
                <a:lnTo>
                  <a:pt x="411" y="213"/>
                </a:lnTo>
                <a:lnTo>
                  <a:pt x="430" y="235"/>
                </a:lnTo>
                <a:lnTo>
                  <a:pt x="439" y="247"/>
                </a:lnTo>
                <a:lnTo>
                  <a:pt x="448" y="258"/>
                </a:lnTo>
                <a:lnTo>
                  <a:pt x="457" y="270"/>
                </a:lnTo>
                <a:lnTo>
                  <a:pt x="464" y="281"/>
                </a:lnTo>
                <a:lnTo>
                  <a:pt x="532" y="222"/>
                </a:lnTo>
                <a:lnTo>
                  <a:pt x="480" y="496"/>
                </a:lnTo>
                <a:lnTo>
                  <a:pt x="222" y="414"/>
                </a:lnTo>
                <a:lnTo>
                  <a:pt x="303" y="375"/>
                </a:lnTo>
                <a:lnTo>
                  <a:pt x="286" y="354"/>
                </a:lnTo>
                <a:lnTo>
                  <a:pt x="268" y="334"/>
                </a:lnTo>
                <a:lnTo>
                  <a:pt x="249" y="315"/>
                </a:lnTo>
                <a:lnTo>
                  <a:pt x="230" y="296"/>
                </a:lnTo>
                <a:lnTo>
                  <a:pt x="211" y="278"/>
                </a:lnTo>
                <a:lnTo>
                  <a:pt x="191" y="261"/>
                </a:lnTo>
                <a:lnTo>
                  <a:pt x="170" y="244"/>
                </a:lnTo>
                <a:lnTo>
                  <a:pt x="150" y="229"/>
                </a:lnTo>
                <a:lnTo>
                  <a:pt x="130" y="215"/>
                </a:lnTo>
                <a:lnTo>
                  <a:pt x="110" y="201"/>
                </a:lnTo>
                <a:lnTo>
                  <a:pt x="90" y="189"/>
                </a:lnTo>
                <a:lnTo>
                  <a:pt x="71" y="178"/>
                </a:lnTo>
                <a:lnTo>
                  <a:pt x="52" y="168"/>
                </a:lnTo>
                <a:lnTo>
                  <a:pt x="34" y="161"/>
                </a:lnTo>
                <a:lnTo>
                  <a:pt x="16" y="153"/>
                </a:lnTo>
                <a:lnTo>
                  <a:pt x="0" y="148"/>
                </a:lnTo>
                <a:lnTo>
                  <a:pt x="100" y="0"/>
                </a:lnTo>
              </a:path>
            </a:pathLst>
          </a:custGeom>
          <a:solidFill>
            <a:srgbClr val="0066FF"/>
          </a:solidFill>
          <a:ln w="25400" cap="rnd" cmpd="sng">
            <a:solidFill>
              <a:srgbClr val="333399"/>
            </a:solidFill>
            <a:prstDash val="solid"/>
            <a:round/>
            <a:headEnd type="none" w="sm" len="sm"/>
            <a:tailEnd type="none" w="sm" len="sm"/>
          </a:ln>
          <a:effectLst>
            <a:outerShdw dist="45791" dir="3378596" algn="ctr" rotWithShape="0">
              <a:srgbClr val="808080"/>
            </a:outerShdw>
          </a:effectLst>
        </p:spPr>
        <p:txBody>
          <a:bodyPr/>
          <a:lstStyle/>
          <a:p>
            <a:pPr algn="ctr" eaLnBrk="0" hangingPunct="0">
              <a:defRPr/>
            </a:pPr>
            <a:endParaRPr lang="ko-KR" altLang="en-US" sz="2600">
              <a:solidFill>
                <a:srgbClr val="FFFFFF"/>
              </a:solidFill>
              <a:latin typeface="Arial" pitchFamily="34" charset="0"/>
              <a:ea typeface="휴먼옛체" pitchFamily="18" charset="-127"/>
              <a:cs typeface="Arial" charset="0"/>
            </a:endParaRPr>
          </a:p>
        </p:txBody>
      </p:sp>
      <p:sp>
        <p:nvSpPr>
          <p:cNvPr id="34837" name="Freeform 21"/>
          <p:cNvSpPr>
            <a:spLocks/>
          </p:cNvSpPr>
          <p:nvPr/>
        </p:nvSpPr>
        <p:spPr bwMode="auto">
          <a:xfrm>
            <a:off x="6888163" y="3284984"/>
            <a:ext cx="546100" cy="963612"/>
          </a:xfrm>
          <a:custGeom>
            <a:avLst/>
            <a:gdLst/>
            <a:ahLst/>
            <a:cxnLst>
              <a:cxn ang="0">
                <a:pos x="249" y="0"/>
              </a:cxn>
              <a:cxn ang="0">
                <a:pos x="256" y="21"/>
              </a:cxn>
              <a:cxn ang="0">
                <a:pos x="263" y="45"/>
              </a:cxn>
              <a:cxn ang="0">
                <a:pos x="268" y="71"/>
              </a:cxn>
              <a:cxn ang="0">
                <a:pos x="274" y="98"/>
              </a:cxn>
              <a:cxn ang="0">
                <a:pos x="278" y="127"/>
              </a:cxn>
              <a:cxn ang="0">
                <a:pos x="281" y="157"/>
              </a:cxn>
              <a:cxn ang="0">
                <a:pos x="283" y="188"/>
              </a:cxn>
              <a:cxn ang="0">
                <a:pos x="285" y="219"/>
              </a:cxn>
              <a:cxn ang="0">
                <a:pos x="285" y="251"/>
              </a:cxn>
              <a:cxn ang="0">
                <a:pos x="284" y="283"/>
              </a:cxn>
              <a:cxn ang="0">
                <a:pos x="282" y="315"/>
              </a:cxn>
              <a:cxn ang="0">
                <a:pos x="279" y="346"/>
              </a:cxn>
              <a:cxn ang="0">
                <a:pos x="275" y="376"/>
              </a:cxn>
              <a:cxn ang="0">
                <a:pos x="270" y="406"/>
              </a:cxn>
              <a:cxn ang="0">
                <a:pos x="266" y="420"/>
              </a:cxn>
              <a:cxn ang="0">
                <a:pos x="263" y="433"/>
              </a:cxn>
              <a:cxn ang="0">
                <a:pos x="259" y="447"/>
              </a:cxn>
              <a:cxn ang="0">
                <a:pos x="255" y="460"/>
              </a:cxn>
              <a:cxn ang="0">
                <a:pos x="343" y="477"/>
              </a:cxn>
              <a:cxn ang="0">
                <a:pos x="97" y="606"/>
              </a:cxn>
              <a:cxn ang="0">
                <a:pos x="0" y="353"/>
              </a:cxn>
              <a:cxn ang="0">
                <a:pos x="82" y="392"/>
              </a:cxn>
              <a:cxn ang="0">
                <a:pos x="87" y="366"/>
              </a:cxn>
              <a:cxn ang="0">
                <a:pos x="92" y="339"/>
              </a:cxn>
              <a:cxn ang="0">
                <a:pos x="95" y="313"/>
              </a:cxn>
              <a:cxn ang="0">
                <a:pos x="99" y="286"/>
              </a:cxn>
              <a:cxn ang="0">
                <a:pos x="100" y="259"/>
              </a:cxn>
              <a:cxn ang="0">
                <a:pos x="102" y="233"/>
              </a:cxn>
              <a:cxn ang="0">
                <a:pos x="102" y="207"/>
              </a:cxn>
              <a:cxn ang="0">
                <a:pos x="101" y="181"/>
              </a:cxn>
              <a:cxn ang="0">
                <a:pos x="100" y="157"/>
              </a:cxn>
              <a:cxn ang="0">
                <a:pos x="98" y="133"/>
              </a:cxn>
              <a:cxn ang="0">
                <a:pos x="95" y="110"/>
              </a:cxn>
              <a:cxn ang="0">
                <a:pos x="92" y="88"/>
              </a:cxn>
              <a:cxn ang="0">
                <a:pos x="88" y="67"/>
              </a:cxn>
              <a:cxn ang="0">
                <a:pos x="83" y="48"/>
              </a:cxn>
              <a:cxn ang="0">
                <a:pos x="77" y="30"/>
              </a:cxn>
              <a:cxn ang="0">
                <a:pos x="72" y="14"/>
              </a:cxn>
              <a:cxn ang="0">
                <a:pos x="249" y="0"/>
              </a:cxn>
            </a:cxnLst>
            <a:rect l="0" t="0" r="r" b="b"/>
            <a:pathLst>
              <a:path w="344" h="607">
                <a:moveTo>
                  <a:pt x="249" y="0"/>
                </a:moveTo>
                <a:lnTo>
                  <a:pt x="256" y="21"/>
                </a:lnTo>
                <a:lnTo>
                  <a:pt x="263" y="45"/>
                </a:lnTo>
                <a:lnTo>
                  <a:pt x="268" y="71"/>
                </a:lnTo>
                <a:lnTo>
                  <a:pt x="274" y="98"/>
                </a:lnTo>
                <a:lnTo>
                  <a:pt x="278" y="127"/>
                </a:lnTo>
                <a:lnTo>
                  <a:pt x="281" y="157"/>
                </a:lnTo>
                <a:lnTo>
                  <a:pt x="283" y="188"/>
                </a:lnTo>
                <a:lnTo>
                  <a:pt x="285" y="219"/>
                </a:lnTo>
                <a:lnTo>
                  <a:pt x="285" y="251"/>
                </a:lnTo>
                <a:lnTo>
                  <a:pt x="284" y="283"/>
                </a:lnTo>
                <a:lnTo>
                  <a:pt x="282" y="315"/>
                </a:lnTo>
                <a:lnTo>
                  <a:pt x="279" y="346"/>
                </a:lnTo>
                <a:lnTo>
                  <a:pt x="275" y="376"/>
                </a:lnTo>
                <a:lnTo>
                  <a:pt x="270" y="406"/>
                </a:lnTo>
                <a:lnTo>
                  <a:pt x="266" y="420"/>
                </a:lnTo>
                <a:lnTo>
                  <a:pt x="263" y="433"/>
                </a:lnTo>
                <a:lnTo>
                  <a:pt x="259" y="447"/>
                </a:lnTo>
                <a:lnTo>
                  <a:pt x="255" y="460"/>
                </a:lnTo>
                <a:lnTo>
                  <a:pt x="343" y="477"/>
                </a:lnTo>
                <a:lnTo>
                  <a:pt x="97" y="606"/>
                </a:lnTo>
                <a:lnTo>
                  <a:pt x="0" y="353"/>
                </a:lnTo>
                <a:lnTo>
                  <a:pt x="82" y="392"/>
                </a:lnTo>
                <a:lnTo>
                  <a:pt x="87" y="366"/>
                </a:lnTo>
                <a:lnTo>
                  <a:pt x="92" y="339"/>
                </a:lnTo>
                <a:lnTo>
                  <a:pt x="95" y="313"/>
                </a:lnTo>
                <a:lnTo>
                  <a:pt x="99" y="286"/>
                </a:lnTo>
                <a:lnTo>
                  <a:pt x="100" y="259"/>
                </a:lnTo>
                <a:lnTo>
                  <a:pt x="102" y="233"/>
                </a:lnTo>
                <a:lnTo>
                  <a:pt x="102" y="207"/>
                </a:lnTo>
                <a:lnTo>
                  <a:pt x="101" y="181"/>
                </a:lnTo>
                <a:lnTo>
                  <a:pt x="100" y="157"/>
                </a:lnTo>
                <a:lnTo>
                  <a:pt x="98" y="133"/>
                </a:lnTo>
                <a:lnTo>
                  <a:pt x="95" y="110"/>
                </a:lnTo>
                <a:lnTo>
                  <a:pt x="92" y="88"/>
                </a:lnTo>
                <a:lnTo>
                  <a:pt x="88" y="67"/>
                </a:lnTo>
                <a:lnTo>
                  <a:pt x="83" y="48"/>
                </a:lnTo>
                <a:lnTo>
                  <a:pt x="77" y="30"/>
                </a:lnTo>
                <a:lnTo>
                  <a:pt x="72" y="14"/>
                </a:lnTo>
                <a:lnTo>
                  <a:pt x="249" y="0"/>
                </a:lnTo>
              </a:path>
            </a:pathLst>
          </a:custGeom>
          <a:solidFill>
            <a:srgbClr val="0066FF"/>
          </a:solidFill>
          <a:ln w="25400" cap="rnd" cmpd="sng">
            <a:solidFill>
              <a:srgbClr val="333399"/>
            </a:solidFill>
            <a:prstDash val="solid"/>
            <a:round/>
            <a:headEnd type="none" w="sm" len="sm"/>
            <a:tailEnd type="none" w="sm" len="sm"/>
          </a:ln>
          <a:effectLst>
            <a:outerShdw dist="45791" dir="3378596" algn="ctr" rotWithShape="0">
              <a:srgbClr val="808080"/>
            </a:outerShdw>
          </a:effectLst>
        </p:spPr>
        <p:txBody>
          <a:bodyPr/>
          <a:lstStyle/>
          <a:p>
            <a:pPr algn="ctr" eaLnBrk="0" hangingPunct="0">
              <a:defRPr/>
            </a:pPr>
            <a:endParaRPr lang="ko-KR" altLang="en-US" sz="2600">
              <a:solidFill>
                <a:srgbClr val="FFFFFF"/>
              </a:solidFill>
              <a:latin typeface="Arial" pitchFamily="34" charset="0"/>
              <a:ea typeface="휴먼옛체" pitchFamily="18" charset="-127"/>
              <a:cs typeface="Arial" charset="0"/>
            </a:endParaRPr>
          </a:p>
        </p:txBody>
      </p:sp>
      <p:sp>
        <p:nvSpPr>
          <p:cNvPr id="34838" name="Freeform 22"/>
          <p:cNvSpPr>
            <a:spLocks/>
          </p:cNvSpPr>
          <p:nvPr/>
        </p:nvSpPr>
        <p:spPr bwMode="auto">
          <a:xfrm>
            <a:off x="5865813" y="5289774"/>
            <a:ext cx="873125" cy="815975"/>
          </a:xfrm>
          <a:custGeom>
            <a:avLst/>
            <a:gdLst/>
            <a:ahLst/>
            <a:cxnLst>
              <a:cxn ang="0">
                <a:pos x="549" y="121"/>
              </a:cxn>
              <a:cxn ang="0">
                <a:pos x="539" y="140"/>
              </a:cxn>
              <a:cxn ang="0">
                <a:pos x="526" y="161"/>
              </a:cxn>
              <a:cxn ang="0">
                <a:pos x="511" y="183"/>
              </a:cxn>
              <a:cxn ang="0">
                <a:pos x="494" y="206"/>
              </a:cxn>
              <a:cxn ang="0">
                <a:pos x="475" y="228"/>
              </a:cxn>
              <a:cxn ang="0">
                <a:pos x="456" y="251"/>
              </a:cxn>
              <a:cxn ang="0">
                <a:pos x="435" y="273"/>
              </a:cxn>
              <a:cxn ang="0">
                <a:pos x="412" y="296"/>
              </a:cxn>
              <a:cxn ang="0">
                <a:pos x="389" y="317"/>
              </a:cxn>
              <a:cxn ang="0">
                <a:pos x="365" y="338"/>
              </a:cxn>
              <a:cxn ang="0">
                <a:pos x="340" y="358"/>
              </a:cxn>
              <a:cxn ang="0">
                <a:pos x="315" y="377"/>
              </a:cxn>
              <a:cxn ang="0">
                <a:pos x="290" y="395"/>
              </a:cxn>
              <a:cxn ang="0">
                <a:pos x="265" y="411"/>
              </a:cxn>
              <a:cxn ang="0">
                <a:pos x="252" y="418"/>
              </a:cxn>
              <a:cxn ang="0">
                <a:pos x="240" y="424"/>
              </a:cxn>
              <a:cxn ang="0">
                <a:pos x="227" y="431"/>
              </a:cxn>
              <a:cxn ang="0">
                <a:pos x="215" y="436"/>
              </a:cxn>
              <a:cxn ang="0">
                <a:pos x="262" y="513"/>
              </a:cxn>
              <a:cxn ang="0">
                <a:pos x="0" y="419"/>
              </a:cxn>
              <a:cxn ang="0">
                <a:pos x="121" y="177"/>
              </a:cxn>
              <a:cxn ang="0">
                <a:pos x="147" y="263"/>
              </a:cxn>
              <a:cxn ang="0">
                <a:pos x="170" y="249"/>
              </a:cxn>
              <a:cxn ang="0">
                <a:pos x="194" y="235"/>
              </a:cxn>
              <a:cxn ang="0">
                <a:pos x="215" y="219"/>
              </a:cxn>
              <a:cxn ang="0">
                <a:pos x="237" y="204"/>
              </a:cxn>
              <a:cxn ang="0">
                <a:pos x="258" y="187"/>
              </a:cxn>
              <a:cxn ang="0">
                <a:pos x="278" y="170"/>
              </a:cxn>
              <a:cxn ang="0">
                <a:pos x="298" y="153"/>
              </a:cxn>
              <a:cxn ang="0">
                <a:pos x="316" y="135"/>
              </a:cxn>
              <a:cxn ang="0">
                <a:pos x="333" y="117"/>
              </a:cxn>
              <a:cxn ang="0">
                <a:pos x="349" y="99"/>
              </a:cxn>
              <a:cxn ang="0">
                <a:pos x="364" y="82"/>
              </a:cxn>
              <a:cxn ang="0">
                <a:pos x="378" y="65"/>
              </a:cxn>
              <a:cxn ang="0">
                <a:pos x="391" y="47"/>
              </a:cxn>
              <a:cxn ang="0">
                <a:pos x="401" y="31"/>
              </a:cxn>
              <a:cxn ang="0">
                <a:pos x="411" y="15"/>
              </a:cxn>
              <a:cxn ang="0">
                <a:pos x="419" y="0"/>
              </a:cxn>
              <a:cxn ang="0">
                <a:pos x="549" y="121"/>
              </a:cxn>
            </a:cxnLst>
            <a:rect l="0" t="0" r="r" b="b"/>
            <a:pathLst>
              <a:path w="550" h="514">
                <a:moveTo>
                  <a:pt x="549" y="121"/>
                </a:moveTo>
                <a:lnTo>
                  <a:pt x="539" y="140"/>
                </a:lnTo>
                <a:lnTo>
                  <a:pt x="526" y="161"/>
                </a:lnTo>
                <a:lnTo>
                  <a:pt x="511" y="183"/>
                </a:lnTo>
                <a:lnTo>
                  <a:pt x="494" y="206"/>
                </a:lnTo>
                <a:lnTo>
                  <a:pt x="475" y="228"/>
                </a:lnTo>
                <a:lnTo>
                  <a:pt x="456" y="251"/>
                </a:lnTo>
                <a:lnTo>
                  <a:pt x="435" y="273"/>
                </a:lnTo>
                <a:lnTo>
                  <a:pt x="412" y="296"/>
                </a:lnTo>
                <a:lnTo>
                  <a:pt x="389" y="317"/>
                </a:lnTo>
                <a:lnTo>
                  <a:pt x="365" y="338"/>
                </a:lnTo>
                <a:lnTo>
                  <a:pt x="340" y="358"/>
                </a:lnTo>
                <a:lnTo>
                  <a:pt x="315" y="377"/>
                </a:lnTo>
                <a:lnTo>
                  <a:pt x="290" y="395"/>
                </a:lnTo>
                <a:lnTo>
                  <a:pt x="265" y="411"/>
                </a:lnTo>
                <a:lnTo>
                  <a:pt x="252" y="418"/>
                </a:lnTo>
                <a:lnTo>
                  <a:pt x="240" y="424"/>
                </a:lnTo>
                <a:lnTo>
                  <a:pt x="227" y="431"/>
                </a:lnTo>
                <a:lnTo>
                  <a:pt x="215" y="436"/>
                </a:lnTo>
                <a:lnTo>
                  <a:pt x="262" y="513"/>
                </a:lnTo>
                <a:lnTo>
                  <a:pt x="0" y="419"/>
                </a:lnTo>
                <a:lnTo>
                  <a:pt x="121" y="177"/>
                </a:lnTo>
                <a:lnTo>
                  <a:pt x="147" y="263"/>
                </a:lnTo>
                <a:lnTo>
                  <a:pt x="170" y="249"/>
                </a:lnTo>
                <a:lnTo>
                  <a:pt x="194" y="235"/>
                </a:lnTo>
                <a:lnTo>
                  <a:pt x="215" y="219"/>
                </a:lnTo>
                <a:lnTo>
                  <a:pt x="237" y="204"/>
                </a:lnTo>
                <a:lnTo>
                  <a:pt x="258" y="187"/>
                </a:lnTo>
                <a:lnTo>
                  <a:pt x="278" y="170"/>
                </a:lnTo>
                <a:lnTo>
                  <a:pt x="298" y="153"/>
                </a:lnTo>
                <a:lnTo>
                  <a:pt x="316" y="135"/>
                </a:lnTo>
                <a:lnTo>
                  <a:pt x="333" y="117"/>
                </a:lnTo>
                <a:lnTo>
                  <a:pt x="349" y="99"/>
                </a:lnTo>
                <a:lnTo>
                  <a:pt x="364" y="82"/>
                </a:lnTo>
                <a:lnTo>
                  <a:pt x="378" y="65"/>
                </a:lnTo>
                <a:lnTo>
                  <a:pt x="391" y="47"/>
                </a:lnTo>
                <a:lnTo>
                  <a:pt x="401" y="31"/>
                </a:lnTo>
                <a:lnTo>
                  <a:pt x="411" y="15"/>
                </a:lnTo>
                <a:lnTo>
                  <a:pt x="419" y="0"/>
                </a:lnTo>
                <a:lnTo>
                  <a:pt x="549" y="121"/>
                </a:lnTo>
              </a:path>
            </a:pathLst>
          </a:custGeom>
          <a:solidFill>
            <a:srgbClr val="0066FF"/>
          </a:solidFill>
          <a:ln w="25400" cap="rnd" cmpd="sng">
            <a:solidFill>
              <a:srgbClr val="333399"/>
            </a:solidFill>
            <a:prstDash val="solid"/>
            <a:round/>
            <a:headEnd type="none" w="sm" len="sm"/>
            <a:tailEnd type="none" w="sm" len="sm"/>
          </a:ln>
          <a:effectLst>
            <a:outerShdw dist="45791" dir="3378596" algn="ctr" rotWithShape="0">
              <a:srgbClr val="808080"/>
            </a:outerShdw>
          </a:effectLst>
        </p:spPr>
        <p:txBody>
          <a:bodyPr/>
          <a:lstStyle/>
          <a:p>
            <a:pPr algn="ctr" eaLnBrk="0" hangingPunct="0">
              <a:defRPr/>
            </a:pPr>
            <a:endParaRPr lang="ko-KR" altLang="en-US" sz="2600">
              <a:solidFill>
                <a:srgbClr val="FFFFFF"/>
              </a:solidFill>
              <a:latin typeface="Arial" pitchFamily="34" charset="0"/>
              <a:ea typeface="휴먼옛체" pitchFamily="18" charset="-127"/>
              <a:cs typeface="Arial" charset="0"/>
            </a:endParaRPr>
          </a:p>
        </p:txBody>
      </p:sp>
      <p:sp>
        <p:nvSpPr>
          <p:cNvPr id="34839" name="Freeform 23"/>
          <p:cNvSpPr>
            <a:spLocks/>
          </p:cNvSpPr>
          <p:nvPr/>
        </p:nvSpPr>
        <p:spPr bwMode="auto">
          <a:xfrm>
            <a:off x="2478088" y="5294536"/>
            <a:ext cx="850900" cy="749300"/>
          </a:xfrm>
          <a:custGeom>
            <a:avLst/>
            <a:gdLst/>
            <a:ahLst/>
            <a:cxnLst>
              <a:cxn ang="0">
                <a:pos x="444" y="471"/>
              </a:cxn>
              <a:cxn ang="0">
                <a:pos x="424" y="465"/>
              </a:cxn>
              <a:cxn ang="0">
                <a:pos x="400" y="457"/>
              </a:cxn>
              <a:cxn ang="0">
                <a:pos x="376" y="447"/>
              </a:cxn>
              <a:cxn ang="0">
                <a:pos x="350" y="435"/>
              </a:cxn>
              <a:cxn ang="0">
                <a:pos x="324" y="422"/>
              </a:cxn>
              <a:cxn ang="0">
                <a:pos x="298" y="408"/>
              </a:cxn>
              <a:cxn ang="0">
                <a:pos x="271" y="392"/>
              </a:cxn>
              <a:cxn ang="0">
                <a:pos x="245" y="375"/>
              </a:cxn>
              <a:cxn ang="0">
                <a:pos x="218" y="357"/>
              </a:cxn>
              <a:cxn ang="0">
                <a:pos x="193" y="338"/>
              </a:cxn>
              <a:cxn ang="0">
                <a:pos x="168" y="318"/>
              </a:cxn>
              <a:cxn ang="0">
                <a:pos x="144" y="298"/>
              </a:cxn>
              <a:cxn ang="0">
                <a:pos x="121" y="278"/>
              </a:cxn>
              <a:cxn ang="0">
                <a:pos x="100" y="256"/>
              </a:cxn>
              <a:cxn ang="0">
                <a:pos x="91" y="245"/>
              </a:cxn>
              <a:cxn ang="0">
                <a:pos x="82" y="235"/>
              </a:cxn>
              <a:cxn ang="0">
                <a:pos x="72" y="224"/>
              </a:cxn>
              <a:cxn ang="0">
                <a:pos x="64" y="213"/>
              </a:cxn>
              <a:cxn ang="0">
                <a:pos x="0" y="276"/>
              </a:cxn>
              <a:cxn ang="0">
                <a:pos x="35" y="0"/>
              </a:cxn>
              <a:cxn ang="0">
                <a:pos x="297" y="65"/>
              </a:cxn>
              <a:cxn ang="0">
                <a:pos x="219" y="109"/>
              </a:cxn>
              <a:cxn ang="0">
                <a:pos x="237" y="129"/>
              </a:cxn>
              <a:cxn ang="0">
                <a:pos x="256" y="149"/>
              </a:cxn>
              <a:cxn ang="0">
                <a:pos x="276" y="167"/>
              </a:cxn>
              <a:cxn ang="0">
                <a:pos x="296" y="184"/>
              </a:cxn>
              <a:cxn ang="0">
                <a:pos x="317" y="201"/>
              </a:cxn>
              <a:cxn ang="0">
                <a:pos x="338" y="217"/>
              </a:cxn>
              <a:cxn ang="0">
                <a:pos x="359" y="232"/>
              </a:cxn>
              <a:cxn ang="0">
                <a:pos x="381" y="246"/>
              </a:cxn>
              <a:cxn ang="0">
                <a:pos x="401" y="259"/>
              </a:cxn>
              <a:cxn ang="0">
                <a:pos x="423" y="271"/>
              </a:cxn>
              <a:cxn ang="0">
                <a:pos x="443" y="282"/>
              </a:cxn>
              <a:cxn ang="0">
                <a:pos x="462" y="292"/>
              </a:cxn>
              <a:cxn ang="0">
                <a:pos x="482" y="301"/>
              </a:cxn>
              <a:cxn ang="0">
                <a:pos x="500" y="307"/>
              </a:cxn>
              <a:cxn ang="0">
                <a:pos x="519" y="313"/>
              </a:cxn>
              <a:cxn ang="0">
                <a:pos x="535" y="317"/>
              </a:cxn>
              <a:cxn ang="0">
                <a:pos x="444" y="471"/>
              </a:cxn>
            </a:cxnLst>
            <a:rect l="0" t="0" r="r" b="b"/>
            <a:pathLst>
              <a:path w="536" h="472">
                <a:moveTo>
                  <a:pt x="444" y="471"/>
                </a:moveTo>
                <a:lnTo>
                  <a:pt x="424" y="465"/>
                </a:lnTo>
                <a:lnTo>
                  <a:pt x="400" y="457"/>
                </a:lnTo>
                <a:lnTo>
                  <a:pt x="376" y="447"/>
                </a:lnTo>
                <a:lnTo>
                  <a:pt x="350" y="435"/>
                </a:lnTo>
                <a:lnTo>
                  <a:pt x="324" y="422"/>
                </a:lnTo>
                <a:lnTo>
                  <a:pt x="298" y="408"/>
                </a:lnTo>
                <a:lnTo>
                  <a:pt x="271" y="392"/>
                </a:lnTo>
                <a:lnTo>
                  <a:pt x="245" y="375"/>
                </a:lnTo>
                <a:lnTo>
                  <a:pt x="218" y="357"/>
                </a:lnTo>
                <a:lnTo>
                  <a:pt x="193" y="338"/>
                </a:lnTo>
                <a:lnTo>
                  <a:pt x="168" y="318"/>
                </a:lnTo>
                <a:lnTo>
                  <a:pt x="144" y="298"/>
                </a:lnTo>
                <a:lnTo>
                  <a:pt x="121" y="278"/>
                </a:lnTo>
                <a:lnTo>
                  <a:pt x="100" y="256"/>
                </a:lnTo>
                <a:lnTo>
                  <a:pt x="91" y="245"/>
                </a:lnTo>
                <a:lnTo>
                  <a:pt x="82" y="235"/>
                </a:lnTo>
                <a:lnTo>
                  <a:pt x="72" y="224"/>
                </a:lnTo>
                <a:lnTo>
                  <a:pt x="64" y="213"/>
                </a:lnTo>
                <a:lnTo>
                  <a:pt x="0" y="276"/>
                </a:lnTo>
                <a:lnTo>
                  <a:pt x="35" y="0"/>
                </a:lnTo>
                <a:lnTo>
                  <a:pt x="297" y="65"/>
                </a:lnTo>
                <a:lnTo>
                  <a:pt x="219" y="109"/>
                </a:lnTo>
                <a:lnTo>
                  <a:pt x="237" y="129"/>
                </a:lnTo>
                <a:lnTo>
                  <a:pt x="256" y="149"/>
                </a:lnTo>
                <a:lnTo>
                  <a:pt x="276" y="167"/>
                </a:lnTo>
                <a:lnTo>
                  <a:pt x="296" y="184"/>
                </a:lnTo>
                <a:lnTo>
                  <a:pt x="317" y="201"/>
                </a:lnTo>
                <a:lnTo>
                  <a:pt x="338" y="217"/>
                </a:lnTo>
                <a:lnTo>
                  <a:pt x="359" y="232"/>
                </a:lnTo>
                <a:lnTo>
                  <a:pt x="381" y="246"/>
                </a:lnTo>
                <a:lnTo>
                  <a:pt x="401" y="259"/>
                </a:lnTo>
                <a:lnTo>
                  <a:pt x="423" y="271"/>
                </a:lnTo>
                <a:lnTo>
                  <a:pt x="443" y="282"/>
                </a:lnTo>
                <a:lnTo>
                  <a:pt x="462" y="292"/>
                </a:lnTo>
                <a:lnTo>
                  <a:pt x="482" y="301"/>
                </a:lnTo>
                <a:lnTo>
                  <a:pt x="500" y="307"/>
                </a:lnTo>
                <a:lnTo>
                  <a:pt x="519" y="313"/>
                </a:lnTo>
                <a:lnTo>
                  <a:pt x="535" y="317"/>
                </a:lnTo>
                <a:lnTo>
                  <a:pt x="444" y="471"/>
                </a:lnTo>
              </a:path>
            </a:pathLst>
          </a:custGeom>
          <a:solidFill>
            <a:srgbClr val="0066FF"/>
          </a:solidFill>
          <a:ln w="25400" cap="rnd" cmpd="sng">
            <a:solidFill>
              <a:srgbClr val="333399"/>
            </a:solidFill>
            <a:prstDash val="solid"/>
            <a:round/>
            <a:headEnd type="none" w="sm" len="sm"/>
            <a:tailEnd type="none" w="sm" len="sm"/>
          </a:ln>
          <a:effectLst>
            <a:outerShdw dist="53882" dir="2700000" algn="ctr" rotWithShape="0">
              <a:srgbClr val="808080"/>
            </a:outerShdw>
          </a:effectLst>
        </p:spPr>
        <p:txBody>
          <a:bodyPr/>
          <a:lstStyle/>
          <a:p>
            <a:pPr algn="ctr" eaLnBrk="0" hangingPunct="0">
              <a:defRPr/>
            </a:pPr>
            <a:endParaRPr lang="ko-KR" altLang="en-US" sz="2600">
              <a:solidFill>
                <a:srgbClr val="FFFFFF"/>
              </a:solidFill>
              <a:latin typeface="Arial" pitchFamily="34" charset="0"/>
              <a:ea typeface="휴먼옛체" pitchFamily="18" charset="-127"/>
              <a:cs typeface="Arial" charset="0"/>
            </a:endParaRPr>
          </a:p>
        </p:txBody>
      </p:sp>
      <p:sp>
        <p:nvSpPr>
          <p:cNvPr id="34840" name="Freeform 24"/>
          <p:cNvSpPr>
            <a:spLocks/>
          </p:cNvSpPr>
          <p:nvPr/>
        </p:nvSpPr>
        <p:spPr bwMode="auto">
          <a:xfrm>
            <a:off x="1809750" y="3300636"/>
            <a:ext cx="546100" cy="963613"/>
          </a:xfrm>
          <a:custGeom>
            <a:avLst/>
            <a:gdLst/>
            <a:ahLst/>
            <a:cxnLst>
              <a:cxn ang="0">
                <a:pos x="94" y="606"/>
              </a:cxn>
              <a:cxn ang="0">
                <a:pos x="87" y="585"/>
              </a:cxn>
              <a:cxn ang="0">
                <a:pos x="80" y="561"/>
              </a:cxn>
              <a:cxn ang="0">
                <a:pos x="75" y="536"/>
              </a:cxn>
              <a:cxn ang="0">
                <a:pos x="69" y="508"/>
              </a:cxn>
              <a:cxn ang="0">
                <a:pos x="65" y="479"/>
              </a:cxn>
              <a:cxn ang="0">
                <a:pos x="62" y="449"/>
              </a:cxn>
              <a:cxn ang="0">
                <a:pos x="60" y="418"/>
              </a:cxn>
              <a:cxn ang="0">
                <a:pos x="58" y="387"/>
              </a:cxn>
              <a:cxn ang="0">
                <a:pos x="58" y="355"/>
              </a:cxn>
              <a:cxn ang="0">
                <a:pos x="59" y="323"/>
              </a:cxn>
              <a:cxn ang="0">
                <a:pos x="61" y="291"/>
              </a:cxn>
              <a:cxn ang="0">
                <a:pos x="64" y="260"/>
              </a:cxn>
              <a:cxn ang="0">
                <a:pos x="68" y="230"/>
              </a:cxn>
              <a:cxn ang="0">
                <a:pos x="73" y="200"/>
              </a:cxn>
              <a:cxn ang="0">
                <a:pos x="77" y="186"/>
              </a:cxn>
              <a:cxn ang="0">
                <a:pos x="80" y="173"/>
              </a:cxn>
              <a:cxn ang="0">
                <a:pos x="84" y="159"/>
              </a:cxn>
              <a:cxn ang="0">
                <a:pos x="88" y="146"/>
              </a:cxn>
              <a:cxn ang="0">
                <a:pos x="0" y="129"/>
              </a:cxn>
              <a:cxn ang="0">
                <a:pos x="246" y="0"/>
              </a:cxn>
              <a:cxn ang="0">
                <a:pos x="343" y="253"/>
              </a:cxn>
              <a:cxn ang="0">
                <a:pos x="261" y="213"/>
              </a:cxn>
              <a:cxn ang="0">
                <a:pos x="256" y="240"/>
              </a:cxn>
              <a:cxn ang="0">
                <a:pos x="251" y="267"/>
              </a:cxn>
              <a:cxn ang="0">
                <a:pos x="248" y="293"/>
              </a:cxn>
              <a:cxn ang="0">
                <a:pos x="245" y="320"/>
              </a:cxn>
              <a:cxn ang="0">
                <a:pos x="243" y="347"/>
              </a:cxn>
              <a:cxn ang="0">
                <a:pos x="242" y="373"/>
              </a:cxn>
              <a:cxn ang="0">
                <a:pos x="241" y="399"/>
              </a:cxn>
              <a:cxn ang="0">
                <a:pos x="242" y="425"/>
              </a:cxn>
              <a:cxn ang="0">
                <a:pos x="243" y="449"/>
              </a:cxn>
              <a:cxn ang="0">
                <a:pos x="245" y="473"/>
              </a:cxn>
              <a:cxn ang="0">
                <a:pos x="248" y="496"/>
              </a:cxn>
              <a:cxn ang="0">
                <a:pos x="251" y="518"/>
              </a:cxn>
              <a:cxn ang="0">
                <a:pos x="256" y="539"/>
              </a:cxn>
              <a:cxn ang="0">
                <a:pos x="261" y="558"/>
              </a:cxn>
              <a:cxn ang="0">
                <a:pos x="266" y="576"/>
              </a:cxn>
              <a:cxn ang="0">
                <a:pos x="272" y="592"/>
              </a:cxn>
              <a:cxn ang="0">
                <a:pos x="94" y="606"/>
              </a:cxn>
            </a:cxnLst>
            <a:rect l="0" t="0" r="r" b="b"/>
            <a:pathLst>
              <a:path w="344" h="607">
                <a:moveTo>
                  <a:pt x="94" y="606"/>
                </a:moveTo>
                <a:lnTo>
                  <a:pt x="87" y="585"/>
                </a:lnTo>
                <a:lnTo>
                  <a:pt x="80" y="561"/>
                </a:lnTo>
                <a:lnTo>
                  <a:pt x="75" y="536"/>
                </a:lnTo>
                <a:lnTo>
                  <a:pt x="69" y="508"/>
                </a:lnTo>
                <a:lnTo>
                  <a:pt x="65" y="479"/>
                </a:lnTo>
                <a:lnTo>
                  <a:pt x="62" y="449"/>
                </a:lnTo>
                <a:lnTo>
                  <a:pt x="60" y="418"/>
                </a:lnTo>
                <a:lnTo>
                  <a:pt x="58" y="387"/>
                </a:lnTo>
                <a:lnTo>
                  <a:pt x="58" y="355"/>
                </a:lnTo>
                <a:lnTo>
                  <a:pt x="59" y="323"/>
                </a:lnTo>
                <a:lnTo>
                  <a:pt x="61" y="291"/>
                </a:lnTo>
                <a:lnTo>
                  <a:pt x="64" y="260"/>
                </a:lnTo>
                <a:lnTo>
                  <a:pt x="68" y="230"/>
                </a:lnTo>
                <a:lnTo>
                  <a:pt x="73" y="200"/>
                </a:lnTo>
                <a:lnTo>
                  <a:pt x="77" y="186"/>
                </a:lnTo>
                <a:lnTo>
                  <a:pt x="80" y="173"/>
                </a:lnTo>
                <a:lnTo>
                  <a:pt x="84" y="159"/>
                </a:lnTo>
                <a:lnTo>
                  <a:pt x="88" y="146"/>
                </a:lnTo>
                <a:lnTo>
                  <a:pt x="0" y="129"/>
                </a:lnTo>
                <a:lnTo>
                  <a:pt x="246" y="0"/>
                </a:lnTo>
                <a:lnTo>
                  <a:pt x="343" y="253"/>
                </a:lnTo>
                <a:lnTo>
                  <a:pt x="261" y="213"/>
                </a:lnTo>
                <a:lnTo>
                  <a:pt x="256" y="240"/>
                </a:lnTo>
                <a:lnTo>
                  <a:pt x="251" y="267"/>
                </a:lnTo>
                <a:lnTo>
                  <a:pt x="248" y="293"/>
                </a:lnTo>
                <a:lnTo>
                  <a:pt x="245" y="320"/>
                </a:lnTo>
                <a:lnTo>
                  <a:pt x="243" y="347"/>
                </a:lnTo>
                <a:lnTo>
                  <a:pt x="242" y="373"/>
                </a:lnTo>
                <a:lnTo>
                  <a:pt x="241" y="399"/>
                </a:lnTo>
                <a:lnTo>
                  <a:pt x="242" y="425"/>
                </a:lnTo>
                <a:lnTo>
                  <a:pt x="243" y="449"/>
                </a:lnTo>
                <a:lnTo>
                  <a:pt x="245" y="473"/>
                </a:lnTo>
                <a:lnTo>
                  <a:pt x="248" y="496"/>
                </a:lnTo>
                <a:lnTo>
                  <a:pt x="251" y="518"/>
                </a:lnTo>
                <a:lnTo>
                  <a:pt x="256" y="539"/>
                </a:lnTo>
                <a:lnTo>
                  <a:pt x="261" y="558"/>
                </a:lnTo>
                <a:lnTo>
                  <a:pt x="266" y="576"/>
                </a:lnTo>
                <a:lnTo>
                  <a:pt x="272" y="592"/>
                </a:lnTo>
                <a:lnTo>
                  <a:pt x="94" y="606"/>
                </a:lnTo>
              </a:path>
            </a:pathLst>
          </a:custGeom>
          <a:solidFill>
            <a:srgbClr val="0066FF"/>
          </a:solidFill>
          <a:ln w="25400" cap="rnd" cmpd="sng">
            <a:solidFill>
              <a:srgbClr val="333399"/>
            </a:solidFill>
            <a:prstDash val="solid"/>
            <a:round/>
            <a:headEnd type="none" w="sm" len="sm"/>
            <a:tailEnd type="none" w="sm" len="sm"/>
          </a:ln>
          <a:effectLst>
            <a:outerShdw dist="45791" dir="3378596" algn="ctr" rotWithShape="0">
              <a:srgbClr val="808080"/>
            </a:outerShdw>
          </a:effectLst>
        </p:spPr>
        <p:txBody>
          <a:bodyPr/>
          <a:lstStyle/>
          <a:p>
            <a:pPr algn="ctr" eaLnBrk="0" hangingPunct="0">
              <a:defRPr/>
            </a:pPr>
            <a:endParaRPr lang="ko-KR" altLang="en-US" sz="2600">
              <a:solidFill>
                <a:srgbClr val="FFFFFF"/>
              </a:solidFill>
              <a:latin typeface="Arial" pitchFamily="34" charset="0"/>
              <a:ea typeface="휴먼옛체" pitchFamily="18" charset="-127"/>
              <a:cs typeface="Arial" charset="0"/>
            </a:endParaRPr>
          </a:p>
        </p:txBody>
      </p:sp>
      <p:sp>
        <p:nvSpPr>
          <p:cNvPr id="34841" name="Freeform 25"/>
          <p:cNvSpPr>
            <a:spLocks/>
          </p:cNvSpPr>
          <p:nvPr/>
        </p:nvSpPr>
        <p:spPr bwMode="auto">
          <a:xfrm>
            <a:off x="2500313" y="1424211"/>
            <a:ext cx="819150" cy="838200"/>
          </a:xfrm>
          <a:custGeom>
            <a:avLst/>
            <a:gdLst/>
            <a:ahLst/>
            <a:cxnLst>
              <a:cxn ang="0">
                <a:pos x="0" y="420"/>
              </a:cxn>
              <a:cxn ang="0">
                <a:pos x="9" y="400"/>
              </a:cxn>
              <a:cxn ang="0">
                <a:pos x="19" y="378"/>
              </a:cxn>
              <a:cxn ang="0">
                <a:pos x="32" y="355"/>
              </a:cxn>
              <a:cxn ang="0">
                <a:pos x="46" y="331"/>
              </a:cxn>
              <a:cxn ang="0">
                <a:pos x="62" y="306"/>
              </a:cxn>
              <a:cxn ang="0">
                <a:pos x="79" y="282"/>
              </a:cxn>
              <a:cxn ang="0">
                <a:pos x="98" y="257"/>
              </a:cxn>
              <a:cxn ang="0">
                <a:pos x="118" y="233"/>
              </a:cxn>
              <a:cxn ang="0">
                <a:pos x="139" y="208"/>
              </a:cxn>
              <a:cxn ang="0">
                <a:pos x="160" y="185"/>
              </a:cxn>
              <a:cxn ang="0">
                <a:pos x="183" y="163"/>
              </a:cxn>
              <a:cxn ang="0">
                <a:pos x="206" y="141"/>
              </a:cxn>
              <a:cxn ang="0">
                <a:pos x="229" y="121"/>
              </a:cxn>
              <a:cxn ang="0">
                <a:pos x="252" y="103"/>
              </a:cxn>
              <a:cxn ang="0">
                <a:pos x="264" y="94"/>
              </a:cxn>
              <a:cxn ang="0">
                <a:pos x="276" y="86"/>
              </a:cxn>
              <a:cxn ang="0">
                <a:pos x="288" y="78"/>
              </a:cxn>
              <a:cxn ang="0">
                <a:pos x="299" y="72"/>
              </a:cxn>
              <a:cxn ang="0">
                <a:pos x="244" y="0"/>
              </a:cxn>
              <a:cxn ang="0">
                <a:pos x="515" y="66"/>
              </a:cxn>
              <a:cxn ang="0">
                <a:pos x="420" y="320"/>
              </a:cxn>
              <a:cxn ang="0">
                <a:pos x="385" y="237"/>
              </a:cxn>
              <a:cxn ang="0">
                <a:pos x="364" y="253"/>
              </a:cxn>
              <a:cxn ang="0">
                <a:pos x="342" y="270"/>
              </a:cxn>
              <a:cxn ang="0">
                <a:pos x="322" y="288"/>
              </a:cxn>
              <a:cxn ang="0">
                <a:pos x="302" y="305"/>
              </a:cxn>
              <a:cxn ang="0">
                <a:pos x="283" y="324"/>
              </a:cxn>
              <a:cxn ang="0">
                <a:pos x="265" y="343"/>
              </a:cxn>
              <a:cxn ang="0">
                <a:pos x="247" y="363"/>
              </a:cxn>
              <a:cxn ang="0">
                <a:pos x="231" y="382"/>
              </a:cxn>
              <a:cxn ang="0">
                <a:pos x="216" y="401"/>
              </a:cxn>
              <a:cxn ang="0">
                <a:pos x="201" y="421"/>
              </a:cxn>
              <a:cxn ang="0">
                <a:pos x="188" y="440"/>
              </a:cxn>
              <a:cxn ang="0">
                <a:pos x="176" y="458"/>
              </a:cxn>
              <a:cxn ang="0">
                <a:pos x="165" y="477"/>
              </a:cxn>
              <a:cxn ang="0">
                <a:pos x="157" y="494"/>
              </a:cxn>
              <a:cxn ang="0">
                <a:pos x="149" y="512"/>
              </a:cxn>
              <a:cxn ang="0">
                <a:pos x="143" y="527"/>
              </a:cxn>
              <a:cxn ang="0">
                <a:pos x="0" y="420"/>
              </a:cxn>
            </a:cxnLst>
            <a:rect l="0" t="0" r="r" b="b"/>
            <a:pathLst>
              <a:path w="516" h="528">
                <a:moveTo>
                  <a:pt x="0" y="420"/>
                </a:moveTo>
                <a:lnTo>
                  <a:pt x="9" y="400"/>
                </a:lnTo>
                <a:lnTo>
                  <a:pt x="19" y="378"/>
                </a:lnTo>
                <a:lnTo>
                  <a:pt x="32" y="355"/>
                </a:lnTo>
                <a:lnTo>
                  <a:pt x="46" y="331"/>
                </a:lnTo>
                <a:lnTo>
                  <a:pt x="62" y="306"/>
                </a:lnTo>
                <a:lnTo>
                  <a:pt x="79" y="282"/>
                </a:lnTo>
                <a:lnTo>
                  <a:pt x="98" y="257"/>
                </a:lnTo>
                <a:lnTo>
                  <a:pt x="118" y="233"/>
                </a:lnTo>
                <a:lnTo>
                  <a:pt x="139" y="208"/>
                </a:lnTo>
                <a:lnTo>
                  <a:pt x="160" y="185"/>
                </a:lnTo>
                <a:lnTo>
                  <a:pt x="183" y="163"/>
                </a:lnTo>
                <a:lnTo>
                  <a:pt x="206" y="141"/>
                </a:lnTo>
                <a:lnTo>
                  <a:pt x="229" y="121"/>
                </a:lnTo>
                <a:lnTo>
                  <a:pt x="252" y="103"/>
                </a:lnTo>
                <a:lnTo>
                  <a:pt x="264" y="94"/>
                </a:lnTo>
                <a:lnTo>
                  <a:pt x="276" y="86"/>
                </a:lnTo>
                <a:lnTo>
                  <a:pt x="288" y="78"/>
                </a:lnTo>
                <a:lnTo>
                  <a:pt x="299" y="72"/>
                </a:lnTo>
                <a:lnTo>
                  <a:pt x="244" y="0"/>
                </a:lnTo>
                <a:lnTo>
                  <a:pt x="515" y="66"/>
                </a:lnTo>
                <a:lnTo>
                  <a:pt x="420" y="320"/>
                </a:lnTo>
                <a:lnTo>
                  <a:pt x="385" y="237"/>
                </a:lnTo>
                <a:lnTo>
                  <a:pt x="364" y="253"/>
                </a:lnTo>
                <a:lnTo>
                  <a:pt x="342" y="270"/>
                </a:lnTo>
                <a:lnTo>
                  <a:pt x="322" y="288"/>
                </a:lnTo>
                <a:lnTo>
                  <a:pt x="302" y="305"/>
                </a:lnTo>
                <a:lnTo>
                  <a:pt x="283" y="324"/>
                </a:lnTo>
                <a:lnTo>
                  <a:pt x="265" y="343"/>
                </a:lnTo>
                <a:lnTo>
                  <a:pt x="247" y="363"/>
                </a:lnTo>
                <a:lnTo>
                  <a:pt x="231" y="382"/>
                </a:lnTo>
                <a:lnTo>
                  <a:pt x="216" y="401"/>
                </a:lnTo>
                <a:lnTo>
                  <a:pt x="201" y="421"/>
                </a:lnTo>
                <a:lnTo>
                  <a:pt x="188" y="440"/>
                </a:lnTo>
                <a:lnTo>
                  <a:pt x="176" y="458"/>
                </a:lnTo>
                <a:lnTo>
                  <a:pt x="165" y="477"/>
                </a:lnTo>
                <a:lnTo>
                  <a:pt x="157" y="494"/>
                </a:lnTo>
                <a:lnTo>
                  <a:pt x="149" y="512"/>
                </a:lnTo>
                <a:lnTo>
                  <a:pt x="143" y="527"/>
                </a:lnTo>
                <a:lnTo>
                  <a:pt x="0" y="420"/>
                </a:lnTo>
              </a:path>
            </a:pathLst>
          </a:custGeom>
          <a:solidFill>
            <a:srgbClr val="0066FF"/>
          </a:solidFill>
          <a:ln w="25400" cap="rnd" cmpd="sng">
            <a:solidFill>
              <a:srgbClr val="333399"/>
            </a:solidFill>
            <a:prstDash val="solid"/>
            <a:round/>
            <a:headEnd type="none" w="sm" len="sm"/>
            <a:tailEnd type="none" w="sm" len="sm"/>
          </a:ln>
          <a:effectLst>
            <a:outerShdw dist="45791" dir="3378596" algn="ctr" rotWithShape="0">
              <a:srgbClr val="808080"/>
            </a:outerShdw>
          </a:effectLst>
        </p:spPr>
        <p:txBody>
          <a:bodyPr/>
          <a:lstStyle/>
          <a:p>
            <a:pPr algn="ctr" eaLnBrk="0" hangingPunct="0">
              <a:defRPr/>
            </a:pPr>
            <a:endParaRPr lang="ko-KR" altLang="en-US" sz="2600">
              <a:solidFill>
                <a:srgbClr val="FFFFFF"/>
              </a:solidFill>
              <a:latin typeface="Arial" pitchFamily="34" charset="0"/>
              <a:ea typeface="휴먼옛체" pitchFamily="18" charset="-127"/>
              <a:cs typeface="Arial" charset="0"/>
            </a:endParaRPr>
          </a:p>
        </p:txBody>
      </p:sp>
      <p:sp>
        <p:nvSpPr>
          <p:cNvPr id="34842" name="Rectangle 26"/>
          <p:cNvSpPr>
            <a:spLocks noChangeArrowheads="1"/>
          </p:cNvSpPr>
          <p:nvPr/>
        </p:nvSpPr>
        <p:spPr bwMode="auto">
          <a:xfrm>
            <a:off x="3960738" y="1894905"/>
            <a:ext cx="146685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lIns="92075" tIns="46038" rIns="92075" bIns="46038" anchor="ctr">
            <a:spAutoFit/>
          </a:bodyPr>
          <a:lstStyle/>
          <a:p>
            <a:pPr algn="ctr" eaLnBrk="0" hangingPunct="0">
              <a:lnSpc>
                <a:spcPct val="65000"/>
              </a:lnSpc>
              <a:defRPr/>
            </a:pPr>
            <a:r>
              <a:rPr lang="ko-KR" altLang="en-US" i="1" dirty="0">
                <a:solidFill>
                  <a:srgbClr val="FF0000"/>
                </a:solidFill>
                <a:latin typeface="HY헤드라인M" pitchFamily="18" charset="-127"/>
                <a:ea typeface="HY헤드라인M" pitchFamily="18" charset="-127"/>
                <a:cs typeface="Arial" charset="0"/>
              </a:rPr>
              <a:t>변화 의 동기</a:t>
            </a:r>
          </a:p>
        </p:txBody>
      </p:sp>
      <p:sp>
        <p:nvSpPr>
          <p:cNvPr id="34843" name="Rectangle 27"/>
          <p:cNvSpPr>
            <a:spLocks noChangeArrowheads="1"/>
          </p:cNvSpPr>
          <p:nvPr/>
        </p:nvSpPr>
        <p:spPr bwMode="auto">
          <a:xfrm>
            <a:off x="3940996" y="5316985"/>
            <a:ext cx="1466748" cy="273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lIns="92075" tIns="46038" rIns="92075" bIns="46038" anchor="ctr">
            <a:spAutoFit/>
          </a:bodyPr>
          <a:lstStyle/>
          <a:p>
            <a:pPr algn="ctr" eaLnBrk="0" hangingPunct="0">
              <a:lnSpc>
                <a:spcPct val="65000"/>
              </a:lnSpc>
              <a:defRPr/>
            </a:pPr>
            <a:r>
              <a:rPr lang="ko-KR" altLang="en-US" i="1" dirty="0">
                <a:solidFill>
                  <a:srgbClr val="FF0000"/>
                </a:solidFill>
                <a:latin typeface="HY헤드라인M" pitchFamily="18" charset="-127"/>
                <a:ea typeface="HY헤드라인M" pitchFamily="18" charset="-127"/>
                <a:cs typeface="Arial" charset="0"/>
              </a:rPr>
              <a:t>변화의  </a:t>
            </a:r>
            <a:r>
              <a:rPr lang="ko-KR" altLang="en-US" i="1" dirty="0" smtClean="0">
                <a:solidFill>
                  <a:srgbClr val="FF0000"/>
                </a:solidFill>
                <a:latin typeface="HY헤드라인M" pitchFamily="18" charset="-127"/>
                <a:ea typeface="HY헤드라인M" pitchFamily="18" charset="-127"/>
                <a:cs typeface="Arial" charset="0"/>
              </a:rPr>
              <a:t>실</a:t>
            </a:r>
            <a:r>
              <a:rPr lang="ko-KR" altLang="en-US" i="1" dirty="0">
                <a:solidFill>
                  <a:srgbClr val="FF0000"/>
                </a:solidFill>
                <a:latin typeface="HY헤드라인M" pitchFamily="18" charset="-127"/>
                <a:ea typeface="HY헤드라인M" pitchFamily="18" charset="-127"/>
                <a:cs typeface="Arial" charset="0"/>
              </a:rPr>
              <a:t>행</a:t>
            </a:r>
          </a:p>
        </p:txBody>
      </p:sp>
      <p:sp>
        <p:nvSpPr>
          <p:cNvPr id="34844" name="Rectangle 28"/>
          <p:cNvSpPr>
            <a:spLocks noChangeArrowheads="1"/>
          </p:cNvSpPr>
          <p:nvPr/>
        </p:nvSpPr>
        <p:spPr bwMode="auto">
          <a:xfrm>
            <a:off x="239764" y="3227984"/>
            <a:ext cx="1466748" cy="273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lIns="92075" tIns="46038" rIns="92075" bIns="46038" anchor="ctr">
            <a:spAutoFit/>
          </a:bodyPr>
          <a:lstStyle/>
          <a:p>
            <a:pPr algn="ctr" eaLnBrk="0" hangingPunct="0">
              <a:lnSpc>
                <a:spcPct val="65000"/>
              </a:lnSpc>
              <a:defRPr/>
            </a:pPr>
            <a:r>
              <a:rPr lang="ko-KR" altLang="en-US" i="1" dirty="0">
                <a:solidFill>
                  <a:srgbClr val="FF0000"/>
                </a:solidFill>
                <a:latin typeface="HY헤드라인M" pitchFamily="18" charset="-127"/>
                <a:ea typeface="HY헤드라인M" pitchFamily="18" charset="-127"/>
                <a:cs typeface="Arial" charset="0"/>
              </a:rPr>
              <a:t>변화의  </a:t>
            </a:r>
            <a:r>
              <a:rPr lang="ko-KR" altLang="en-US" i="1" dirty="0" smtClean="0">
                <a:solidFill>
                  <a:srgbClr val="FF0000"/>
                </a:solidFill>
                <a:latin typeface="HY헤드라인M" pitchFamily="18" charset="-127"/>
                <a:ea typeface="HY헤드라인M" pitchFamily="18" charset="-127"/>
                <a:cs typeface="Arial" charset="0"/>
              </a:rPr>
              <a:t>결산</a:t>
            </a:r>
            <a:endParaRPr lang="ko-KR" altLang="en-US" i="1" dirty="0">
              <a:solidFill>
                <a:srgbClr val="FF0000"/>
              </a:solidFill>
              <a:latin typeface="HY헤드라인M" pitchFamily="18" charset="-127"/>
              <a:ea typeface="HY헤드라인M" pitchFamily="18" charset="-127"/>
              <a:cs typeface="Arial" charset="0"/>
            </a:endParaRPr>
          </a:p>
        </p:txBody>
      </p:sp>
      <p:sp>
        <p:nvSpPr>
          <p:cNvPr id="34845" name="Rectangle 29"/>
          <p:cNvSpPr>
            <a:spLocks noChangeArrowheads="1"/>
          </p:cNvSpPr>
          <p:nvPr/>
        </p:nvSpPr>
        <p:spPr bwMode="auto">
          <a:xfrm>
            <a:off x="927100" y="5264820"/>
            <a:ext cx="1392237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lIns="92075" tIns="46038" rIns="92075" bIns="46038" anchor="ctr">
            <a:spAutoFit/>
          </a:bodyPr>
          <a:lstStyle/>
          <a:p>
            <a:pPr algn="ctr" eaLnBrk="0" hangingPunct="0">
              <a:lnSpc>
                <a:spcPct val="65000"/>
              </a:lnSpc>
              <a:defRPr/>
            </a:pPr>
            <a:r>
              <a:rPr lang="ko-KR" altLang="en-US" i="1" dirty="0">
                <a:solidFill>
                  <a:srgbClr val="FF0000"/>
                </a:solidFill>
                <a:latin typeface="HY헤드라인M" pitchFamily="18" charset="-127"/>
                <a:ea typeface="HY헤드라인M" pitchFamily="18" charset="-127"/>
                <a:cs typeface="Arial" charset="0"/>
              </a:rPr>
              <a:t>변화의 평가</a:t>
            </a:r>
          </a:p>
        </p:txBody>
      </p:sp>
      <p:sp>
        <p:nvSpPr>
          <p:cNvPr id="34846" name="Rectangle 30"/>
          <p:cNvSpPr>
            <a:spLocks noChangeArrowheads="1"/>
          </p:cNvSpPr>
          <p:nvPr/>
        </p:nvSpPr>
        <p:spPr bwMode="auto">
          <a:xfrm>
            <a:off x="7161213" y="2151286"/>
            <a:ext cx="1465262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lIns="92075" tIns="46038" rIns="92075" bIns="46038" anchor="ctr">
            <a:spAutoFit/>
          </a:bodyPr>
          <a:lstStyle/>
          <a:p>
            <a:pPr algn="ctr" eaLnBrk="0" hangingPunct="0">
              <a:lnSpc>
                <a:spcPct val="65000"/>
              </a:lnSpc>
              <a:defRPr/>
            </a:pPr>
            <a:r>
              <a:rPr lang="ko-KR" altLang="en-US" i="1" dirty="0">
                <a:solidFill>
                  <a:srgbClr val="FF0000"/>
                </a:solidFill>
                <a:latin typeface="HY헤드라인M" pitchFamily="18" charset="-127"/>
                <a:ea typeface="HY헤드라인M" pitchFamily="18" charset="-127"/>
                <a:cs typeface="Arial" charset="0"/>
              </a:rPr>
              <a:t>변화의  이유</a:t>
            </a:r>
          </a:p>
        </p:txBody>
      </p:sp>
      <p:sp>
        <p:nvSpPr>
          <p:cNvPr id="34847" name="Rectangle 31"/>
          <p:cNvSpPr>
            <a:spLocks noChangeArrowheads="1"/>
          </p:cNvSpPr>
          <p:nvPr/>
        </p:nvSpPr>
        <p:spPr bwMode="auto">
          <a:xfrm>
            <a:off x="6953250" y="4105945"/>
            <a:ext cx="2371278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 lIns="92075" tIns="46038" rIns="92075" bIns="46038" anchor="ctr">
            <a:spAutoFit/>
          </a:bodyPr>
          <a:lstStyle/>
          <a:p>
            <a:pPr algn="ctr" eaLnBrk="0" hangingPunct="0">
              <a:lnSpc>
                <a:spcPct val="65000"/>
              </a:lnSpc>
              <a:defRPr/>
            </a:pPr>
            <a:r>
              <a:rPr lang="ko-KR" altLang="en-US" i="1" dirty="0">
                <a:solidFill>
                  <a:srgbClr val="FF0000"/>
                </a:solidFill>
                <a:latin typeface="HY헤드라인M" pitchFamily="18" charset="-127"/>
                <a:ea typeface="HY헤드라인M" pitchFamily="18" charset="-127"/>
                <a:cs typeface="Arial" charset="0"/>
              </a:rPr>
              <a:t>변화의  </a:t>
            </a:r>
            <a:r>
              <a:rPr lang="ko-KR" altLang="en-US" i="1" dirty="0" smtClean="0">
                <a:solidFill>
                  <a:srgbClr val="FF0000"/>
                </a:solidFill>
                <a:latin typeface="HY헤드라인M" pitchFamily="18" charset="-127"/>
                <a:ea typeface="HY헤드라인M" pitchFamily="18" charset="-127"/>
                <a:cs typeface="Arial" charset="0"/>
              </a:rPr>
              <a:t>환경</a:t>
            </a:r>
            <a:endParaRPr lang="ko-KR" altLang="en-US" i="1" dirty="0">
              <a:solidFill>
                <a:srgbClr val="FF0000"/>
              </a:solidFill>
              <a:latin typeface="HY헤드라인M" pitchFamily="18" charset="-127"/>
              <a:ea typeface="HY헤드라인M" pitchFamily="18" charset="-127"/>
              <a:cs typeface="Arial" charset="0"/>
            </a:endParaRPr>
          </a:p>
        </p:txBody>
      </p:sp>
      <p:sp>
        <p:nvSpPr>
          <p:cNvPr id="13340" name="Rectangle 32"/>
          <p:cNvSpPr>
            <a:spLocks noChangeArrowheads="1"/>
          </p:cNvSpPr>
          <p:nvPr/>
        </p:nvSpPr>
        <p:spPr bwMode="auto">
          <a:xfrm>
            <a:off x="3392488" y="908720"/>
            <a:ext cx="463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>
            <a:spAutoFit/>
          </a:bodyPr>
          <a:lstStyle/>
          <a:p>
            <a:pPr algn="ctr" eaLnBrk="0" hangingPunct="0"/>
            <a:r>
              <a:rPr lang="en-US" altLang="ko-KR" sz="3600" dirty="0">
                <a:solidFill>
                  <a:srgbClr val="333399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13341" name="Rectangle 33"/>
          <p:cNvSpPr>
            <a:spLocks noChangeArrowheads="1"/>
          </p:cNvSpPr>
          <p:nvPr/>
        </p:nvSpPr>
        <p:spPr bwMode="auto">
          <a:xfrm>
            <a:off x="5764213" y="2280320"/>
            <a:ext cx="463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>
            <a:spAutoFit/>
          </a:bodyPr>
          <a:lstStyle/>
          <a:p>
            <a:pPr algn="ctr" eaLnBrk="0" hangingPunct="0"/>
            <a:r>
              <a:rPr lang="en-US" altLang="ko-KR" sz="3600">
                <a:solidFill>
                  <a:srgbClr val="333399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13342" name="Rectangle 34"/>
          <p:cNvSpPr>
            <a:spLocks noChangeArrowheads="1"/>
          </p:cNvSpPr>
          <p:nvPr/>
        </p:nvSpPr>
        <p:spPr bwMode="auto">
          <a:xfrm>
            <a:off x="3392488" y="5537870"/>
            <a:ext cx="463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>
            <a:spAutoFit/>
          </a:bodyPr>
          <a:lstStyle/>
          <a:p>
            <a:pPr algn="ctr" eaLnBrk="0" hangingPunct="0"/>
            <a:r>
              <a:rPr lang="en-US" altLang="ko-KR" sz="3600">
                <a:solidFill>
                  <a:srgbClr val="333399"/>
                </a:solidFill>
                <a:latin typeface="Comic Sans MS" pitchFamily="66" charset="0"/>
              </a:rPr>
              <a:t>4</a:t>
            </a:r>
          </a:p>
        </p:txBody>
      </p:sp>
      <p:sp>
        <p:nvSpPr>
          <p:cNvPr id="13343" name="Rectangle 35"/>
          <p:cNvSpPr>
            <a:spLocks noChangeArrowheads="1"/>
          </p:cNvSpPr>
          <p:nvPr/>
        </p:nvSpPr>
        <p:spPr bwMode="auto">
          <a:xfrm>
            <a:off x="5735638" y="4242470"/>
            <a:ext cx="463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>
            <a:spAutoFit/>
          </a:bodyPr>
          <a:lstStyle/>
          <a:p>
            <a:pPr algn="ctr" eaLnBrk="0" hangingPunct="0"/>
            <a:r>
              <a:rPr lang="en-US" altLang="ko-KR" sz="3600">
                <a:solidFill>
                  <a:srgbClr val="333399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13344" name="Rectangle 36"/>
          <p:cNvSpPr>
            <a:spLocks noChangeArrowheads="1"/>
          </p:cNvSpPr>
          <p:nvPr/>
        </p:nvSpPr>
        <p:spPr bwMode="auto">
          <a:xfrm>
            <a:off x="973138" y="4242470"/>
            <a:ext cx="463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>
            <a:spAutoFit/>
          </a:bodyPr>
          <a:lstStyle/>
          <a:p>
            <a:pPr algn="ctr" eaLnBrk="0" hangingPunct="0"/>
            <a:r>
              <a:rPr lang="en-US" altLang="ko-KR" sz="3600">
                <a:solidFill>
                  <a:srgbClr val="333399"/>
                </a:solidFill>
                <a:latin typeface="Comic Sans MS" pitchFamily="66" charset="0"/>
              </a:rPr>
              <a:t>5</a:t>
            </a:r>
          </a:p>
        </p:txBody>
      </p:sp>
      <p:sp>
        <p:nvSpPr>
          <p:cNvPr id="13345" name="Rectangle 37"/>
          <p:cNvSpPr>
            <a:spLocks noChangeArrowheads="1"/>
          </p:cNvSpPr>
          <p:nvPr/>
        </p:nvSpPr>
        <p:spPr bwMode="auto">
          <a:xfrm>
            <a:off x="927100" y="2253332"/>
            <a:ext cx="66992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>
            <a:spAutoFit/>
          </a:bodyPr>
          <a:lstStyle/>
          <a:p>
            <a:pPr algn="ctr" eaLnBrk="0" hangingPunct="0"/>
            <a:r>
              <a:rPr lang="en-US" altLang="ko-KR" sz="3600">
                <a:solidFill>
                  <a:srgbClr val="333399"/>
                </a:solidFill>
                <a:latin typeface="Comic Sans MS" pitchFamily="66" charset="0"/>
              </a:rPr>
              <a:t>6 </a:t>
            </a:r>
          </a:p>
        </p:txBody>
      </p:sp>
      <p:sp>
        <p:nvSpPr>
          <p:cNvPr id="34" name="Rectangle 5"/>
          <p:cNvSpPr txBox="1">
            <a:spLocks noChangeArrowheads="1"/>
          </p:cNvSpPr>
          <p:nvPr/>
        </p:nvSpPr>
        <p:spPr>
          <a:xfrm>
            <a:off x="327296" y="6521576"/>
            <a:ext cx="4104456" cy="260648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tabLst/>
              <a:defRPr/>
            </a:pPr>
            <a:r>
              <a:rPr kumimoji="0" lang="en-US" altLang="ko-KR" sz="140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http://www.igomt.com</a:t>
            </a:r>
          </a:p>
        </p:txBody>
      </p:sp>
      <p:pic>
        <p:nvPicPr>
          <p:cNvPr id="35" name="그림 34" descr="로고TOP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37465" y="6291904"/>
            <a:ext cx="2510999" cy="216000"/>
          </a:xfrm>
          <a:prstGeom prst="rect">
            <a:avLst/>
          </a:prstGeom>
        </p:spPr>
      </p:pic>
      <p:pic>
        <p:nvPicPr>
          <p:cNvPr id="36" name="그림 35" descr="로고UNDER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228184" y="6538992"/>
            <a:ext cx="2546366" cy="324000"/>
          </a:xfrm>
          <a:prstGeom prst="rect">
            <a:avLst/>
          </a:prstGeom>
        </p:spPr>
      </p:pic>
      <p:sp>
        <p:nvSpPr>
          <p:cNvPr id="37" name="Title 1"/>
          <p:cNvSpPr txBox="1">
            <a:spLocks/>
          </p:cNvSpPr>
          <p:nvPr/>
        </p:nvSpPr>
        <p:spPr>
          <a:xfrm>
            <a:off x="0" y="387248"/>
            <a:ext cx="9144000" cy="692696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eaLnBrk="0" hangingPunct="0"/>
            <a:endParaRPr lang="ko-KR" altLang="en-US" sz="2800" dirty="0">
              <a:solidFill>
                <a:schemeClr val="bg1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9" name="Title 1"/>
          <p:cNvSpPr txBox="1">
            <a:spLocks/>
          </p:cNvSpPr>
          <p:nvPr/>
        </p:nvSpPr>
        <p:spPr>
          <a:xfrm>
            <a:off x="1623218" y="188640"/>
            <a:ext cx="6270626" cy="692696"/>
          </a:xfrm>
          <a:prstGeom prst="rect">
            <a:avLst/>
          </a:prstGeom>
          <a:solidFill>
            <a:srgbClr val="92D050"/>
          </a:solidFill>
        </p:spPr>
        <p:txBody>
          <a:bodyPr anchor="ctr">
            <a:normAutofit/>
          </a:bodyPr>
          <a:lstStyle/>
          <a:p>
            <a:pPr algn="ctr">
              <a:lnSpc>
                <a:spcPct val="90000"/>
              </a:lnSpc>
              <a:defRPr/>
            </a:pPr>
            <a:r>
              <a:rPr lang="en-US" altLang="ko-KR" sz="28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GO </a:t>
            </a:r>
            <a:r>
              <a:rPr lang="ko-KR" altLang="en-US" sz="2800" b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뜨라이브</a:t>
            </a:r>
            <a:r>
              <a:rPr lang="ko-KR" altLang="en-US" sz="28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 목회자 </a:t>
            </a:r>
            <a:r>
              <a:rPr lang="ko-KR" altLang="en-US" sz="2800" b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코칭</a:t>
            </a:r>
            <a:r>
              <a:rPr lang="ko-KR" altLang="en-US" sz="28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 훈련 과정</a:t>
            </a:r>
            <a:r>
              <a:rPr lang="en-US" altLang="ko-KR" sz="2800" b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05981927"/>
      </p:ext>
    </p:extLst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4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4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34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34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13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34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2000"/>
                                        <p:tgtEl>
                                          <p:spTgt spid="13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2" dur="2000"/>
                                        <p:tgtEl>
                                          <p:spTgt spid="34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/>
      <p:bldP spid="13318" grpId="0"/>
      <p:bldP spid="13320" grpId="0"/>
      <p:bldP spid="13322" grpId="0"/>
      <p:bldP spid="13324" grpId="0"/>
      <p:bldP spid="13326" grpId="0"/>
      <p:bldP spid="34842" grpId="0"/>
      <p:bldP spid="34843" grpId="0"/>
      <p:bldP spid="34844" grpId="0"/>
      <p:bldP spid="34845" grpId="0"/>
      <p:bldP spid="34846" grpId="0"/>
      <p:bldP spid="3484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5"/>
          <p:cNvSpPr>
            <a:spLocks noChangeArrowheads="1"/>
          </p:cNvSpPr>
          <p:nvPr/>
        </p:nvSpPr>
        <p:spPr bwMode="auto">
          <a:xfrm>
            <a:off x="1071563" y="4598988"/>
            <a:ext cx="12858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kumimoji="0" lang="en-US" altLang="ko-KR" sz="1800">
              <a:solidFill>
                <a:srgbClr val="002060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6148" name="내용 개체 틀 4"/>
          <p:cNvSpPr>
            <a:spLocks noGrp="1"/>
          </p:cNvSpPr>
          <p:nvPr>
            <p:ph idx="1"/>
          </p:nvPr>
        </p:nvSpPr>
        <p:spPr>
          <a:xfrm>
            <a:off x="323850" y="1071546"/>
            <a:ext cx="8640763" cy="5591544"/>
          </a:xfrm>
          <a:solidFill>
            <a:srgbClr val="FFFF00"/>
          </a:solidFill>
        </p:spPr>
        <p:txBody>
          <a:bodyPr/>
          <a:lstStyle/>
          <a:p>
            <a:pPr marL="0" indent="0">
              <a:buNone/>
            </a:pPr>
            <a:r>
              <a:rPr lang="en-US" altLang="ko-KR" dirty="0" smtClean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2. </a:t>
            </a:r>
            <a:r>
              <a:rPr lang="ko-KR" altLang="en-US" dirty="0" err="1" smtClean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코칭</a:t>
            </a:r>
            <a:r>
              <a:rPr lang="ko-KR" altLang="en-US" dirty="0" smtClean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 세미나 과정</a:t>
            </a:r>
            <a:r>
              <a:rPr lang="en-US" altLang="ko-KR" dirty="0" smtClean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(B)</a:t>
            </a:r>
          </a:p>
          <a:p>
            <a:pPr marL="0" indent="0">
              <a:buNone/>
            </a:pPr>
            <a:endParaRPr lang="en-US" altLang="ko-KR" sz="2400" dirty="0" smtClean="0">
              <a:solidFill>
                <a:srgbClr val="FF3300"/>
              </a:solidFill>
              <a:latin typeface="HY견고딕" pitchFamily="18" charset="-127"/>
              <a:ea typeface="HY견고딕" pitchFamily="18" charset="-127"/>
            </a:endParaRPr>
          </a:p>
          <a:p>
            <a:pPr marL="0" indent="0">
              <a:buNone/>
            </a:pPr>
            <a:r>
              <a:rPr lang="en-US" altLang="ko-KR" sz="24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5) </a:t>
            </a:r>
            <a:r>
              <a:rPr lang="ko-KR" altLang="en-US" sz="24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목회자나 교회의 설문은 </a:t>
            </a:r>
            <a:r>
              <a:rPr lang="en-US" altLang="ko-KR" sz="24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  <a:hlinkClick r:id="rId3"/>
              </a:rPr>
              <a:t>WWW.igmt.com</a:t>
            </a:r>
            <a:r>
              <a:rPr lang="en-US" altLang="ko-KR" sz="24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sz="24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의 온 라인</a:t>
            </a:r>
            <a:r>
              <a:rPr lang="en-US" altLang="ko-KR" sz="24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(on line)</a:t>
            </a:r>
            <a:r>
              <a:rPr lang="ko-KR" altLang="en-US" sz="24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 상에서 </a:t>
            </a:r>
            <a:r>
              <a:rPr lang="ko-KR" altLang="en-US" sz="240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합</a:t>
            </a:r>
            <a:r>
              <a:rPr lang="ko-KR" altLang="en-US" sz="24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니다</a:t>
            </a:r>
            <a:r>
              <a:rPr lang="en-US" altLang="ko-KR" sz="24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. </a:t>
            </a:r>
            <a:r>
              <a:rPr lang="ko-KR" altLang="en-US" sz="24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온 라인 상에서 할 수 없을 경우는 프린트해서 사용하고 이 메일로 보내 드립니다</a:t>
            </a:r>
            <a:r>
              <a:rPr lang="en-US" altLang="ko-KR" sz="24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.</a:t>
            </a:r>
            <a:endParaRPr lang="en-US" altLang="ko-KR" sz="2400" dirty="0" smtClean="0">
              <a:solidFill>
                <a:srgbClr val="86041A"/>
              </a:solidFill>
              <a:latin typeface="HY견고딕" pitchFamily="18" charset="-127"/>
              <a:ea typeface="HY견고딕" pitchFamily="18" charset="-127"/>
            </a:endParaRPr>
          </a:p>
          <a:p>
            <a:pPr marL="0" indent="0">
              <a:buNone/>
            </a:pPr>
            <a:r>
              <a:rPr lang="en-US" altLang="ko-KR" sz="24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6) </a:t>
            </a:r>
            <a:r>
              <a:rPr lang="ko-KR" altLang="en-US" sz="24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세미나 비용을 사전에 지불하지 않으면 진단 결과는 전달 되지 않습니다</a:t>
            </a:r>
            <a:r>
              <a:rPr lang="en-US" altLang="ko-KR" sz="24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. (</a:t>
            </a:r>
            <a:r>
              <a:rPr lang="ko-KR" altLang="en-US" sz="24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진단 결과는 </a:t>
            </a:r>
            <a:r>
              <a:rPr lang="en-US" altLang="ko-KR" sz="24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2</a:t>
            </a:r>
            <a:r>
              <a:rPr lang="ko-KR" altLang="en-US" sz="24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주간 정도 걸림</a:t>
            </a:r>
            <a:r>
              <a:rPr lang="en-US" altLang="ko-KR" sz="24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)</a:t>
            </a:r>
          </a:p>
          <a:p>
            <a:pPr marL="0" indent="0">
              <a:buNone/>
            </a:pPr>
            <a:r>
              <a:rPr lang="en-US" altLang="ko-KR" sz="240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7</a:t>
            </a:r>
            <a:r>
              <a:rPr lang="en-US" altLang="ko-KR" sz="24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) </a:t>
            </a:r>
            <a:r>
              <a:rPr lang="ko-KR" altLang="en-US" sz="24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사전에 준비해야 할 과제물은 </a:t>
            </a:r>
            <a:r>
              <a:rPr lang="en-US" altLang="ko-KR" sz="24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“</a:t>
            </a:r>
            <a:r>
              <a:rPr lang="ko-KR" altLang="en-US" sz="2400" dirty="0" err="1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코칭의</a:t>
            </a:r>
            <a:r>
              <a:rPr lang="ko-KR" altLang="en-US" sz="24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 이론</a:t>
            </a:r>
            <a:r>
              <a:rPr lang="en-US" altLang="ko-KR" sz="24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”</a:t>
            </a:r>
            <a:r>
              <a:rPr lang="ko-KR" altLang="en-US" sz="240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은</a:t>
            </a:r>
            <a:r>
              <a:rPr lang="ko-KR" altLang="en-US" sz="24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 없습니다</a:t>
            </a:r>
            <a:r>
              <a:rPr lang="en-US" altLang="ko-KR" sz="24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. </a:t>
            </a:r>
            <a:r>
              <a:rPr lang="ko-KR" altLang="en-US" sz="24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그러나 </a:t>
            </a:r>
            <a:r>
              <a:rPr lang="en-US" altLang="ko-KR" sz="24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“</a:t>
            </a:r>
            <a:r>
              <a:rPr lang="ko-KR" altLang="en-US" sz="2400" dirty="0" err="1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코칭의</a:t>
            </a:r>
            <a:r>
              <a:rPr lang="ko-KR" altLang="en-US" sz="24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 실제</a:t>
            </a:r>
            <a:r>
              <a:rPr lang="en-US" altLang="ko-KR" sz="24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”</a:t>
            </a:r>
            <a:r>
              <a:rPr lang="ko-KR" altLang="en-US" sz="24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와</a:t>
            </a:r>
            <a:r>
              <a:rPr lang="en-US" altLang="ko-KR" sz="24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, “</a:t>
            </a:r>
            <a:r>
              <a:rPr lang="ko-KR" altLang="en-US" sz="2400" dirty="0" err="1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코칭의</a:t>
            </a:r>
            <a:r>
              <a:rPr lang="ko-KR" altLang="en-US" sz="24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 전략은 있습니다</a:t>
            </a:r>
            <a:r>
              <a:rPr lang="en-US" altLang="ko-KR" sz="24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.</a:t>
            </a:r>
            <a:r>
              <a:rPr lang="ko-KR" altLang="en-US" sz="24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en-US" altLang="ko-KR" sz="24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”(</a:t>
            </a:r>
            <a:r>
              <a:rPr lang="ko-KR" altLang="en-US" sz="2400" dirty="0" err="1" smtClean="0">
                <a:solidFill>
                  <a:srgbClr val="0A6E02"/>
                </a:solidFill>
                <a:latin typeface="HY견고딕" pitchFamily="18" charset="-127"/>
                <a:ea typeface="HY견고딕" pitchFamily="18" charset="-127"/>
              </a:rPr>
              <a:t>코칭의</a:t>
            </a:r>
            <a:r>
              <a:rPr lang="ko-KR" altLang="en-US" sz="2400" dirty="0" smtClean="0">
                <a:solidFill>
                  <a:srgbClr val="0A6E02"/>
                </a:solidFill>
                <a:latin typeface="HY견고딕" pitchFamily="18" charset="-127"/>
                <a:ea typeface="HY견고딕" pitchFamily="18" charset="-127"/>
              </a:rPr>
              <a:t> 실제는 교회 목회자와 교회의 건강진단 설문을 마쳐야 함</a:t>
            </a:r>
            <a:r>
              <a:rPr lang="en-US" altLang="ko-KR" sz="24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)</a:t>
            </a:r>
          </a:p>
          <a:p>
            <a:pPr marL="0" indent="0">
              <a:buNone/>
            </a:pPr>
            <a:r>
              <a:rPr lang="en-US" altLang="ko-KR" sz="2400" dirty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8</a:t>
            </a:r>
            <a:r>
              <a:rPr lang="en-US" altLang="ko-KR" sz="24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) </a:t>
            </a:r>
            <a:r>
              <a:rPr lang="ko-KR" altLang="en-US" sz="24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특별한 요청이 없이는 목회 건강 진단을 </a:t>
            </a:r>
            <a:r>
              <a:rPr lang="ko-KR" altLang="en-US" sz="2400" dirty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받지 </a:t>
            </a:r>
            <a:r>
              <a:rPr lang="ko-KR" altLang="en-US" sz="24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않으신 분은  </a:t>
            </a:r>
            <a:r>
              <a:rPr lang="ko-KR" altLang="en-US" sz="2400" dirty="0" err="1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코칭</a:t>
            </a:r>
            <a:r>
              <a:rPr lang="ko-KR" altLang="en-US" sz="2400" dirty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 세미나에 등록을 할 수 없습니다</a:t>
            </a:r>
            <a:r>
              <a:rPr lang="en-US" altLang="ko-KR" sz="24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.</a:t>
            </a:r>
          </a:p>
          <a:p>
            <a:pPr marL="0" indent="0">
              <a:buNone/>
            </a:pPr>
            <a:r>
              <a:rPr lang="en-US" altLang="ko-KR" sz="24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9) </a:t>
            </a:r>
            <a:r>
              <a:rPr lang="ko-KR" altLang="en-US" sz="24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세미나 교재는 개인이 구입을 하시며</a:t>
            </a:r>
            <a:r>
              <a:rPr lang="en-US" altLang="ko-KR" sz="24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, </a:t>
            </a:r>
            <a:r>
              <a:rPr lang="ko-KR" altLang="en-US" sz="24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다음을 보기 바랍니다</a:t>
            </a:r>
            <a:r>
              <a:rPr lang="en-US" altLang="ko-KR" sz="24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.</a:t>
            </a:r>
            <a:r>
              <a:rPr lang="ko-KR" altLang="en-US" sz="24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endParaRPr lang="en-US" altLang="ko-KR" sz="2400" dirty="0" smtClean="0">
              <a:solidFill>
                <a:srgbClr val="86041A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8806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kumimoji="0" lang="ko-KR" altLang="en-US" sz="18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763688" y="188640"/>
            <a:ext cx="4941912" cy="692696"/>
          </a:xfrm>
          <a:prstGeom prst="rect">
            <a:avLst/>
          </a:prstGeom>
          <a:solidFill>
            <a:srgbClr val="7030A0"/>
          </a:solidFill>
        </p:spPr>
        <p:txBody>
          <a:bodyPr anchor="ctr">
            <a:normAutofit fontScale="77500" lnSpcReduction="20000"/>
          </a:bodyPr>
          <a:lstStyle/>
          <a:p>
            <a:pPr>
              <a:lnSpc>
                <a:spcPct val="90000"/>
              </a:lnSpc>
              <a:defRPr/>
            </a:pPr>
            <a:r>
              <a:rPr lang="ko-KR" altLang="en-US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 </a:t>
            </a:r>
            <a:r>
              <a:rPr lang="en-US" altLang="ko-KR" sz="34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2014-15</a:t>
            </a:r>
            <a:r>
              <a:rPr lang="ko-KR" altLang="en-US" sz="34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년 </a:t>
            </a:r>
            <a:r>
              <a:rPr lang="ko-KR" altLang="en-US" sz="3400" b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코칭</a:t>
            </a:r>
            <a:r>
              <a:rPr lang="ko-KR" altLang="en-US" sz="34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 세미나 </a:t>
            </a:r>
            <a:r>
              <a:rPr lang="ko-KR" altLang="en-US" sz="34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330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과정</a:t>
            </a:r>
            <a:endParaRPr lang="en-US" altLang="ko-KR" sz="3400" b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3300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HY견고딕" pitchFamily="18" charset="-127"/>
              <a:ea typeface="HY견고딕" pitchFamily="18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5154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0" name="Text Box 9"/>
          <p:cNvSpPr txBox="1">
            <a:spLocks noChangeArrowheads="1"/>
          </p:cNvSpPr>
          <p:nvPr/>
        </p:nvSpPr>
        <p:spPr bwMode="auto">
          <a:xfrm>
            <a:off x="869950" y="322263"/>
            <a:ext cx="2130425" cy="534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lnSpc>
                <a:spcPct val="150000"/>
              </a:lnSpc>
              <a:spcBef>
                <a:spcPct val="20000"/>
              </a:spcBef>
              <a:defRPr/>
            </a:pPr>
            <a:r>
              <a:rPr kumimoji="0" lang="ko-KR" altLang="en-US" sz="2200" b="1" dirty="0">
                <a:solidFill>
                  <a:schemeClr val="bg1">
                    <a:lumMod val="50000"/>
                  </a:schemeClr>
                </a:solidFill>
              </a:rPr>
              <a:t>저서</a:t>
            </a:r>
            <a:endParaRPr kumimoji="0" lang="en-US" altLang="ko-KR" sz="2200" b="1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5" name="직선 연결선 4"/>
          <p:cNvCxnSpPr/>
          <p:nvPr/>
        </p:nvCxnSpPr>
        <p:spPr>
          <a:xfrm rot="10800000">
            <a:off x="714375" y="500063"/>
            <a:ext cx="142875" cy="71437"/>
          </a:xfrm>
          <a:prstGeom prst="line">
            <a:avLst/>
          </a:prstGeom>
          <a:ln w="28575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7" name="그림 36" descr="b9788935011469.jpg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571472" y="3786190"/>
            <a:ext cx="1800000" cy="2520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8" name="그림 37" descr="당신의 교회를 그린오션으로가게하라 표지.gif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571472" y="1051876"/>
            <a:ext cx="1800000" cy="2520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9" name="그림 38" descr="그린오션교회 표지.JPG"/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4953000" y="1051876"/>
            <a:ext cx="1800000" cy="2520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4" name="그림 53" descr="뜨라이브 코칭 교재 바인더 표지.JPG"/>
          <p:cNvPicPr>
            <a:picLocks/>
          </p:cNvPicPr>
          <p:nvPr/>
        </p:nvPicPr>
        <p:blipFill>
          <a:blip r:embed="rId5"/>
          <a:stretch>
            <a:fillRect/>
          </a:stretch>
        </p:blipFill>
        <p:spPr>
          <a:xfrm>
            <a:off x="4953000" y="3809822"/>
            <a:ext cx="1800000" cy="2520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176" name="Text Box 9"/>
          <p:cNvSpPr txBox="1">
            <a:spLocks noChangeArrowheads="1"/>
          </p:cNvSpPr>
          <p:nvPr/>
        </p:nvSpPr>
        <p:spPr bwMode="auto">
          <a:xfrm>
            <a:off x="2500313" y="1000125"/>
            <a:ext cx="2428875" cy="22713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9pPr>
          </a:lstStyle>
          <a:p>
            <a:pPr algn="just" eaLnBrk="1" hangingPunct="1">
              <a:spcBef>
                <a:spcPct val="20000"/>
              </a:spcBef>
            </a:pPr>
            <a:r>
              <a:rPr kumimoji="0" lang="en-US" altLang="ko-KR" sz="1200" b="1" dirty="0">
                <a:solidFill>
                  <a:schemeClr val="accent2"/>
                </a:solidFill>
              </a:rPr>
              <a:t>2006</a:t>
            </a:r>
            <a:r>
              <a:rPr kumimoji="0" lang="ko-KR" altLang="en-US" sz="1200" b="1" dirty="0">
                <a:solidFill>
                  <a:schemeClr val="accent2"/>
                </a:solidFill>
              </a:rPr>
              <a:t>년</a:t>
            </a:r>
            <a:endParaRPr kumimoji="0" lang="en-US" altLang="ko-KR" sz="1200" b="1" dirty="0">
              <a:solidFill>
                <a:schemeClr val="accent2"/>
              </a:solidFill>
            </a:endParaRPr>
          </a:p>
          <a:p>
            <a:pPr algn="just" eaLnBrk="1" hangingPunct="1">
              <a:spcBef>
                <a:spcPct val="20000"/>
              </a:spcBef>
            </a:pPr>
            <a:r>
              <a:rPr kumimoji="0" lang="en-US" altLang="ko-KR" sz="1200" b="1" dirty="0">
                <a:solidFill>
                  <a:schemeClr val="accent2"/>
                </a:solidFill>
              </a:rPr>
              <a:t>“</a:t>
            </a:r>
            <a:r>
              <a:rPr kumimoji="0" lang="ko-KR" altLang="en-US" sz="1200" b="1" dirty="0">
                <a:solidFill>
                  <a:schemeClr val="accent2"/>
                </a:solidFill>
              </a:rPr>
              <a:t>당신의 교회를 </a:t>
            </a:r>
            <a:endParaRPr kumimoji="0" lang="en-US" altLang="ko-KR" sz="1200" b="1" dirty="0">
              <a:solidFill>
                <a:schemeClr val="accent2"/>
              </a:solidFill>
            </a:endParaRPr>
          </a:p>
          <a:p>
            <a:pPr algn="just" eaLnBrk="1" hangingPunct="1">
              <a:spcBef>
                <a:spcPct val="20000"/>
              </a:spcBef>
            </a:pPr>
            <a:r>
              <a:rPr kumimoji="0" lang="ko-KR" altLang="en-US" sz="1200" b="1" dirty="0" err="1">
                <a:solidFill>
                  <a:schemeClr val="accent2"/>
                </a:solidFill>
              </a:rPr>
              <a:t>그린오션으로</a:t>
            </a:r>
            <a:r>
              <a:rPr kumimoji="0" lang="ko-KR" altLang="en-US" sz="1200" b="1" dirty="0">
                <a:solidFill>
                  <a:schemeClr val="accent2"/>
                </a:solidFill>
              </a:rPr>
              <a:t> </a:t>
            </a:r>
            <a:r>
              <a:rPr kumimoji="0" lang="ko-KR" altLang="en-US" sz="1200" b="1" dirty="0" err="1">
                <a:solidFill>
                  <a:schemeClr val="accent2"/>
                </a:solidFill>
              </a:rPr>
              <a:t>가게하라</a:t>
            </a:r>
            <a:r>
              <a:rPr kumimoji="0" lang="en-US" altLang="ko-KR" sz="1200" b="1" dirty="0">
                <a:solidFill>
                  <a:schemeClr val="accent2"/>
                </a:solidFill>
              </a:rPr>
              <a:t>”(NCD</a:t>
            </a:r>
            <a:r>
              <a:rPr kumimoji="0" lang="en-US" altLang="ko-KR" sz="1200" b="1" dirty="0">
                <a:solidFill>
                  <a:srgbClr val="404040"/>
                </a:solidFill>
              </a:rPr>
              <a:t>)</a:t>
            </a:r>
          </a:p>
          <a:p>
            <a:pPr algn="just" eaLnBrk="1" hangingPunct="1">
              <a:spcBef>
                <a:spcPct val="20000"/>
              </a:spcBef>
            </a:pPr>
            <a:endParaRPr kumimoji="0" lang="en-US" altLang="ko-KR" sz="1200" b="1" dirty="0">
              <a:solidFill>
                <a:srgbClr val="404040"/>
              </a:solidFill>
            </a:endParaRPr>
          </a:p>
          <a:p>
            <a:pPr algn="just" eaLnBrk="1" hangingPunct="1">
              <a:spcBef>
                <a:spcPct val="20000"/>
              </a:spcBef>
            </a:pPr>
            <a:r>
              <a:rPr kumimoji="0" lang="en-US" altLang="ko-KR" sz="1200" b="1" dirty="0">
                <a:solidFill>
                  <a:srgbClr val="404040"/>
                </a:solidFill>
              </a:rPr>
              <a:t>'</a:t>
            </a:r>
            <a:r>
              <a:rPr kumimoji="0" lang="ko-KR" altLang="en-US" sz="1200" b="1" dirty="0">
                <a:solidFill>
                  <a:srgbClr val="404040"/>
                </a:solidFill>
              </a:rPr>
              <a:t>자연적 교회 성장의 원리</a:t>
            </a:r>
            <a:r>
              <a:rPr kumimoji="0" lang="en-US" altLang="ko-KR" sz="1200" b="1" dirty="0">
                <a:solidFill>
                  <a:srgbClr val="404040"/>
                </a:solidFill>
              </a:rPr>
              <a:t>'</a:t>
            </a:r>
            <a:r>
              <a:rPr kumimoji="0" lang="ko-KR" altLang="en-US" sz="1200" b="1" dirty="0">
                <a:solidFill>
                  <a:srgbClr val="404040"/>
                </a:solidFill>
              </a:rPr>
              <a:t>를 </a:t>
            </a:r>
            <a:endParaRPr kumimoji="0" lang="en-US" altLang="ko-KR" sz="1200" b="1" dirty="0">
              <a:solidFill>
                <a:srgbClr val="404040"/>
              </a:solidFill>
            </a:endParaRPr>
          </a:p>
          <a:p>
            <a:pPr algn="just" eaLnBrk="1" hangingPunct="1">
              <a:spcBef>
                <a:spcPct val="20000"/>
              </a:spcBef>
            </a:pPr>
            <a:r>
              <a:rPr kumimoji="0" lang="ko-KR" altLang="en-US" sz="1200" b="1" dirty="0">
                <a:solidFill>
                  <a:srgbClr val="404040"/>
                </a:solidFill>
              </a:rPr>
              <a:t>발전시켜 건강이 보증된 </a:t>
            </a:r>
            <a:endParaRPr kumimoji="0" lang="en-US" altLang="ko-KR" sz="1200" b="1" dirty="0">
              <a:solidFill>
                <a:srgbClr val="404040"/>
              </a:solidFill>
            </a:endParaRPr>
          </a:p>
          <a:p>
            <a:pPr algn="just" eaLnBrk="1" hangingPunct="1">
              <a:spcBef>
                <a:spcPct val="20000"/>
              </a:spcBef>
            </a:pPr>
            <a:r>
              <a:rPr kumimoji="0" lang="ko-KR" altLang="en-US" sz="1200" b="1" dirty="0">
                <a:solidFill>
                  <a:srgbClr val="404040"/>
                </a:solidFill>
              </a:rPr>
              <a:t>교회로 가는 실제적인 </a:t>
            </a:r>
            <a:endParaRPr kumimoji="0" lang="en-US" altLang="ko-KR" sz="1200" b="1" dirty="0">
              <a:solidFill>
                <a:srgbClr val="404040"/>
              </a:solidFill>
            </a:endParaRPr>
          </a:p>
          <a:p>
            <a:pPr algn="just" eaLnBrk="1" hangingPunct="1">
              <a:spcBef>
                <a:spcPct val="20000"/>
              </a:spcBef>
            </a:pPr>
            <a:r>
              <a:rPr kumimoji="0" lang="ko-KR" altLang="en-US" sz="1200" b="1" dirty="0" err="1">
                <a:solidFill>
                  <a:srgbClr val="404040"/>
                </a:solidFill>
              </a:rPr>
              <a:t>로드맵을</a:t>
            </a:r>
            <a:r>
              <a:rPr kumimoji="0" lang="ko-KR" altLang="en-US" sz="1200" b="1" dirty="0">
                <a:solidFill>
                  <a:srgbClr val="404040"/>
                </a:solidFill>
              </a:rPr>
              <a:t> 제시하는 책이다</a:t>
            </a:r>
            <a:r>
              <a:rPr kumimoji="0" lang="en-US" altLang="ko-KR" sz="1200" b="1" dirty="0" smtClean="0">
                <a:solidFill>
                  <a:srgbClr val="404040"/>
                </a:solidFill>
              </a:rPr>
              <a:t>.</a:t>
            </a:r>
          </a:p>
          <a:p>
            <a:pPr algn="just" eaLnBrk="1" hangingPunct="1">
              <a:spcBef>
                <a:spcPct val="20000"/>
              </a:spcBef>
            </a:pPr>
            <a:r>
              <a:rPr kumimoji="0" lang="en-US" altLang="ko-KR" sz="1200" dirty="0" smtClean="0">
                <a:solidFill>
                  <a:srgbClr val="404040"/>
                </a:solidFill>
              </a:rPr>
              <a:t>$ 10/ 9800</a:t>
            </a:r>
            <a:r>
              <a:rPr kumimoji="0" lang="ko-KR" altLang="en-US" sz="1200" dirty="0" smtClean="0">
                <a:solidFill>
                  <a:srgbClr val="404040"/>
                </a:solidFill>
              </a:rPr>
              <a:t>원</a:t>
            </a:r>
            <a:endParaRPr kumimoji="0" lang="en-US" altLang="ko-KR" sz="1200" dirty="0" smtClean="0">
              <a:solidFill>
                <a:srgbClr val="404040"/>
              </a:solidFill>
            </a:endParaRPr>
          </a:p>
          <a:p>
            <a:pPr algn="just" eaLnBrk="1" hangingPunct="1">
              <a:spcBef>
                <a:spcPct val="20000"/>
              </a:spcBef>
            </a:pPr>
            <a:r>
              <a:rPr kumimoji="0" lang="en-US" altLang="ko-KR" sz="1200" b="1" dirty="0" smtClean="0">
                <a:solidFill>
                  <a:srgbClr val="FF0000"/>
                </a:solidFill>
              </a:rPr>
              <a:t>“</a:t>
            </a:r>
            <a:r>
              <a:rPr kumimoji="0" lang="ko-KR" altLang="en-US" sz="1200" b="1" dirty="0" err="1" smtClean="0">
                <a:solidFill>
                  <a:srgbClr val="FF0000"/>
                </a:solidFill>
              </a:rPr>
              <a:t>코칭의</a:t>
            </a:r>
            <a:r>
              <a:rPr kumimoji="0" lang="ko-KR" altLang="en-US" sz="1200" b="1" dirty="0" smtClean="0">
                <a:solidFill>
                  <a:srgbClr val="FF0000"/>
                </a:solidFill>
              </a:rPr>
              <a:t> 전략</a:t>
            </a:r>
            <a:r>
              <a:rPr kumimoji="0" lang="en-US" altLang="ko-KR" sz="1200" b="1" dirty="0" smtClean="0">
                <a:solidFill>
                  <a:srgbClr val="FF0000"/>
                </a:solidFill>
              </a:rPr>
              <a:t>”</a:t>
            </a:r>
            <a:r>
              <a:rPr kumimoji="0" lang="ko-KR" altLang="en-US" sz="1200" b="1" dirty="0" smtClean="0">
                <a:solidFill>
                  <a:srgbClr val="FF0000"/>
                </a:solidFill>
              </a:rPr>
              <a:t>에 사용함</a:t>
            </a:r>
            <a:endParaRPr kumimoji="0" lang="en-US" altLang="ko-KR" sz="1200" b="1" dirty="0">
              <a:solidFill>
                <a:srgbClr val="FF0000"/>
              </a:solidFill>
            </a:endParaRPr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2500313" y="3786188"/>
            <a:ext cx="2428875" cy="25299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9pPr>
          </a:lstStyle>
          <a:p>
            <a:pPr algn="just" eaLnBrk="1" hangingPunct="1">
              <a:spcBef>
                <a:spcPct val="20000"/>
              </a:spcBef>
            </a:pPr>
            <a:r>
              <a:rPr kumimoji="0" lang="en-US" altLang="ko-KR" sz="1200" b="1" dirty="0">
                <a:solidFill>
                  <a:schemeClr val="accent2"/>
                </a:solidFill>
              </a:rPr>
              <a:t>2008</a:t>
            </a:r>
            <a:r>
              <a:rPr kumimoji="0" lang="ko-KR" altLang="en-US" sz="1200" b="1" dirty="0">
                <a:solidFill>
                  <a:schemeClr val="accent2"/>
                </a:solidFill>
              </a:rPr>
              <a:t>년</a:t>
            </a:r>
            <a:endParaRPr kumimoji="0" lang="en-US" altLang="ko-KR" sz="1200" b="1" dirty="0">
              <a:solidFill>
                <a:schemeClr val="accent2"/>
              </a:solidFill>
            </a:endParaRPr>
          </a:p>
          <a:p>
            <a:pPr algn="just" eaLnBrk="1" hangingPunct="1">
              <a:spcBef>
                <a:spcPct val="20000"/>
              </a:spcBef>
            </a:pPr>
            <a:r>
              <a:rPr kumimoji="0" lang="en-US" altLang="ko-KR" sz="1200" b="1" dirty="0">
                <a:solidFill>
                  <a:schemeClr val="accent2"/>
                </a:solidFill>
              </a:rPr>
              <a:t>“</a:t>
            </a:r>
            <a:r>
              <a:rPr kumimoji="0" lang="ko-KR" altLang="en-US" sz="1200" b="1" dirty="0">
                <a:solidFill>
                  <a:schemeClr val="accent2"/>
                </a:solidFill>
              </a:rPr>
              <a:t>당신의 목회를 </a:t>
            </a:r>
            <a:endParaRPr kumimoji="0" lang="en-US" altLang="ko-KR" sz="1200" b="1" dirty="0">
              <a:solidFill>
                <a:schemeClr val="accent2"/>
              </a:solidFill>
            </a:endParaRPr>
          </a:p>
          <a:p>
            <a:pPr algn="just" eaLnBrk="1" hangingPunct="1">
              <a:spcBef>
                <a:spcPct val="20000"/>
              </a:spcBef>
            </a:pPr>
            <a:r>
              <a:rPr kumimoji="0" lang="ko-KR" altLang="en-US" sz="1200" b="1" dirty="0" err="1">
                <a:solidFill>
                  <a:schemeClr val="accent2"/>
                </a:solidFill>
              </a:rPr>
              <a:t>그린오션으로</a:t>
            </a:r>
            <a:r>
              <a:rPr kumimoji="0" lang="ko-KR" altLang="en-US" sz="1200" b="1" dirty="0">
                <a:solidFill>
                  <a:schemeClr val="accent2"/>
                </a:solidFill>
              </a:rPr>
              <a:t> </a:t>
            </a:r>
            <a:r>
              <a:rPr kumimoji="0" lang="ko-KR" altLang="en-US" sz="1200" b="1" dirty="0" err="1">
                <a:solidFill>
                  <a:schemeClr val="accent2"/>
                </a:solidFill>
              </a:rPr>
              <a:t>가게하라</a:t>
            </a:r>
            <a:r>
              <a:rPr kumimoji="0" lang="en-US" altLang="ko-KR" sz="1200" b="1" dirty="0">
                <a:solidFill>
                  <a:schemeClr val="accent2"/>
                </a:solidFill>
              </a:rPr>
              <a:t>”(</a:t>
            </a:r>
            <a:r>
              <a:rPr kumimoji="0" lang="ko-KR" altLang="en-US" sz="1200" b="1" dirty="0" err="1">
                <a:solidFill>
                  <a:schemeClr val="accent2"/>
                </a:solidFill>
              </a:rPr>
              <a:t>요단</a:t>
            </a:r>
            <a:r>
              <a:rPr kumimoji="0" lang="en-US" altLang="ko-KR" sz="1200" b="1" dirty="0">
                <a:solidFill>
                  <a:schemeClr val="accent2"/>
                </a:solidFill>
              </a:rPr>
              <a:t>)</a:t>
            </a:r>
          </a:p>
          <a:p>
            <a:pPr algn="just" eaLnBrk="1" hangingPunct="1">
              <a:spcBef>
                <a:spcPct val="20000"/>
              </a:spcBef>
            </a:pPr>
            <a:endParaRPr kumimoji="0" lang="en-US" altLang="ko-KR" sz="1200" b="1" dirty="0">
              <a:solidFill>
                <a:srgbClr val="404040"/>
              </a:solidFill>
            </a:endParaRPr>
          </a:p>
          <a:p>
            <a:pPr algn="just" eaLnBrk="1" hangingPunct="1">
              <a:spcBef>
                <a:spcPct val="20000"/>
              </a:spcBef>
            </a:pPr>
            <a:r>
              <a:rPr kumimoji="0" lang="ko-KR" altLang="en-US" sz="1200" b="1" dirty="0">
                <a:solidFill>
                  <a:srgbClr val="404040"/>
                </a:solidFill>
              </a:rPr>
              <a:t>목회자들이 건강한 목회를 </a:t>
            </a:r>
            <a:r>
              <a:rPr kumimoji="0" lang="ko-KR" altLang="en-US" sz="1200" b="1" dirty="0" err="1">
                <a:solidFill>
                  <a:srgbClr val="404040"/>
                </a:solidFill>
              </a:rPr>
              <a:t>하기위해</a:t>
            </a:r>
            <a:r>
              <a:rPr kumimoji="0" lang="ko-KR" altLang="en-US" sz="1200" b="1" dirty="0">
                <a:solidFill>
                  <a:srgbClr val="404040"/>
                </a:solidFill>
              </a:rPr>
              <a:t> 가져야 할 </a:t>
            </a:r>
            <a:r>
              <a:rPr kumimoji="0" lang="en-US" altLang="ko-KR" sz="1200" b="1" dirty="0">
                <a:solidFill>
                  <a:srgbClr val="404040"/>
                </a:solidFill>
              </a:rPr>
              <a:t>10</a:t>
            </a:r>
            <a:r>
              <a:rPr kumimoji="0" lang="ko-KR" altLang="en-US" sz="1200" b="1" dirty="0">
                <a:solidFill>
                  <a:srgbClr val="404040"/>
                </a:solidFill>
              </a:rPr>
              <a:t>가지 인격과 영성</a:t>
            </a:r>
            <a:r>
              <a:rPr kumimoji="0" lang="en-US" altLang="ko-KR" sz="1200" b="1" dirty="0">
                <a:solidFill>
                  <a:srgbClr val="404040"/>
                </a:solidFill>
              </a:rPr>
              <a:t>, </a:t>
            </a:r>
            <a:r>
              <a:rPr kumimoji="0" lang="ko-KR" altLang="en-US" sz="1200" b="1" dirty="0">
                <a:solidFill>
                  <a:srgbClr val="404040"/>
                </a:solidFill>
              </a:rPr>
              <a:t>비전과 핵심가치</a:t>
            </a:r>
            <a:r>
              <a:rPr kumimoji="0" lang="en-US" altLang="ko-KR" sz="1200" b="1" dirty="0">
                <a:solidFill>
                  <a:srgbClr val="404040"/>
                </a:solidFill>
              </a:rPr>
              <a:t>, </a:t>
            </a:r>
            <a:r>
              <a:rPr kumimoji="0" lang="ko-KR" altLang="en-US" sz="1200" b="1" dirty="0">
                <a:solidFill>
                  <a:srgbClr val="404040"/>
                </a:solidFill>
              </a:rPr>
              <a:t>역량과 지도력</a:t>
            </a:r>
            <a:r>
              <a:rPr kumimoji="0" lang="en-US" altLang="ko-KR" sz="1200" b="1" dirty="0">
                <a:solidFill>
                  <a:srgbClr val="404040"/>
                </a:solidFill>
              </a:rPr>
              <a:t>, </a:t>
            </a:r>
            <a:r>
              <a:rPr kumimoji="0" lang="ko-KR" altLang="en-US" sz="1200" b="1" dirty="0">
                <a:solidFill>
                  <a:srgbClr val="404040"/>
                </a:solidFill>
              </a:rPr>
              <a:t>주민이해와 인간관계</a:t>
            </a:r>
            <a:r>
              <a:rPr kumimoji="0" lang="en-US" altLang="ko-KR" sz="1200" b="1" dirty="0">
                <a:solidFill>
                  <a:srgbClr val="404040"/>
                </a:solidFill>
              </a:rPr>
              <a:t>, </a:t>
            </a:r>
            <a:r>
              <a:rPr kumimoji="0" lang="ko-KR" altLang="en-US" sz="1200" b="1" dirty="0">
                <a:solidFill>
                  <a:srgbClr val="404040"/>
                </a:solidFill>
              </a:rPr>
              <a:t>및 시스템디자인과 전략을 설명하는 책이다</a:t>
            </a:r>
            <a:r>
              <a:rPr kumimoji="0" lang="en-US" altLang="ko-KR" sz="1200" b="1" dirty="0">
                <a:solidFill>
                  <a:srgbClr val="404040"/>
                </a:solidFill>
              </a:rPr>
              <a:t>.</a:t>
            </a:r>
          </a:p>
          <a:p>
            <a:pPr algn="just" eaLnBrk="1" hangingPunct="1">
              <a:spcBef>
                <a:spcPct val="20000"/>
              </a:spcBef>
            </a:pPr>
            <a:r>
              <a:rPr kumimoji="0" lang="en-US" altLang="ko-KR" sz="1200" b="1" dirty="0" smtClean="0">
                <a:solidFill>
                  <a:srgbClr val="404040"/>
                </a:solidFill>
              </a:rPr>
              <a:t>$10/ 10000</a:t>
            </a:r>
            <a:r>
              <a:rPr kumimoji="0" lang="ko-KR" altLang="en-US" sz="1200" b="1" dirty="0" smtClean="0">
                <a:solidFill>
                  <a:srgbClr val="404040"/>
                </a:solidFill>
              </a:rPr>
              <a:t>원</a:t>
            </a:r>
            <a:endParaRPr kumimoji="0" lang="en-US" altLang="ko-KR" sz="1200" b="1" dirty="0" smtClean="0">
              <a:solidFill>
                <a:srgbClr val="404040"/>
              </a:solidFill>
            </a:endParaRPr>
          </a:p>
          <a:p>
            <a:pPr algn="just" eaLnBrk="1" hangingPunct="1">
              <a:spcBef>
                <a:spcPct val="20000"/>
              </a:spcBef>
            </a:pPr>
            <a:r>
              <a:rPr kumimoji="0" lang="en-US" altLang="ko-KR" sz="1200" dirty="0" smtClean="0">
                <a:solidFill>
                  <a:srgbClr val="FF0000"/>
                </a:solidFill>
              </a:rPr>
              <a:t>“</a:t>
            </a:r>
            <a:r>
              <a:rPr kumimoji="0" lang="ko-KR" altLang="en-US" sz="1200" dirty="0" err="1" smtClean="0">
                <a:solidFill>
                  <a:srgbClr val="FF0000"/>
                </a:solidFill>
              </a:rPr>
              <a:t>코칭의</a:t>
            </a:r>
            <a:r>
              <a:rPr kumimoji="0" lang="ko-KR" altLang="en-US" sz="1200" dirty="0" smtClean="0">
                <a:solidFill>
                  <a:srgbClr val="FF0000"/>
                </a:solidFill>
              </a:rPr>
              <a:t> 전략</a:t>
            </a:r>
            <a:r>
              <a:rPr kumimoji="0" lang="en-US" altLang="ko-KR" sz="1200" dirty="0" smtClean="0">
                <a:solidFill>
                  <a:srgbClr val="FF0000"/>
                </a:solidFill>
              </a:rPr>
              <a:t>”</a:t>
            </a:r>
            <a:r>
              <a:rPr kumimoji="0" lang="ko-KR" altLang="en-US" sz="1200" dirty="0" smtClean="0">
                <a:solidFill>
                  <a:srgbClr val="FF0000"/>
                </a:solidFill>
              </a:rPr>
              <a:t>에 사용함</a:t>
            </a:r>
            <a:endParaRPr kumimoji="0" lang="en-US" altLang="ko-KR" sz="1200" b="1" dirty="0">
              <a:solidFill>
                <a:srgbClr val="FF0000"/>
              </a:solidFill>
            </a:endParaRPr>
          </a:p>
        </p:txBody>
      </p:sp>
      <p:sp>
        <p:nvSpPr>
          <p:cNvPr id="7178" name="Text Box 9"/>
          <p:cNvSpPr txBox="1">
            <a:spLocks noChangeArrowheads="1"/>
          </p:cNvSpPr>
          <p:nvPr/>
        </p:nvSpPr>
        <p:spPr bwMode="auto">
          <a:xfrm>
            <a:off x="6781800" y="1000125"/>
            <a:ext cx="2236787" cy="20497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9pPr>
          </a:lstStyle>
          <a:p>
            <a:pPr algn="just" eaLnBrk="1" hangingPunct="1">
              <a:spcBef>
                <a:spcPct val="20000"/>
              </a:spcBef>
            </a:pPr>
            <a:r>
              <a:rPr kumimoji="0" lang="en-US" altLang="ko-KR" sz="1200" b="1" dirty="0">
                <a:solidFill>
                  <a:schemeClr val="accent2"/>
                </a:solidFill>
              </a:rPr>
              <a:t>2013</a:t>
            </a:r>
            <a:r>
              <a:rPr kumimoji="0" lang="ko-KR" altLang="en-US" sz="1200" b="1" dirty="0">
                <a:solidFill>
                  <a:schemeClr val="accent2"/>
                </a:solidFill>
              </a:rPr>
              <a:t>년</a:t>
            </a:r>
            <a:endParaRPr kumimoji="0" lang="en-US" altLang="ko-KR" sz="1200" b="1" dirty="0">
              <a:solidFill>
                <a:schemeClr val="accent2"/>
              </a:solidFill>
            </a:endParaRPr>
          </a:p>
          <a:p>
            <a:pPr algn="just" eaLnBrk="1" hangingPunct="1">
              <a:spcBef>
                <a:spcPct val="20000"/>
              </a:spcBef>
            </a:pPr>
            <a:r>
              <a:rPr kumimoji="0" lang="en-US" altLang="ko-KR" sz="1200" b="1" dirty="0">
                <a:solidFill>
                  <a:schemeClr val="accent2"/>
                </a:solidFill>
              </a:rPr>
              <a:t>“</a:t>
            </a:r>
            <a:r>
              <a:rPr kumimoji="0" lang="ko-KR" altLang="en-US" sz="1200" b="1" dirty="0" err="1">
                <a:solidFill>
                  <a:schemeClr val="accent2"/>
                </a:solidFill>
              </a:rPr>
              <a:t>그린오션</a:t>
            </a:r>
            <a:r>
              <a:rPr kumimoji="0" lang="ko-KR" altLang="en-US" sz="1200" b="1" dirty="0">
                <a:solidFill>
                  <a:schemeClr val="accent2"/>
                </a:solidFill>
              </a:rPr>
              <a:t> 교회</a:t>
            </a:r>
            <a:r>
              <a:rPr kumimoji="0" lang="en-US" altLang="ko-KR" sz="1200" b="1" dirty="0">
                <a:solidFill>
                  <a:schemeClr val="accent2"/>
                </a:solidFill>
              </a:rPr>
              <a:t>”(</a:t>
            </a:r>
            <a:r>
              <a:rPr kumimoji="0" lang="en-US" altLang="ko-KR" sz="1200" b="1" dirty="0" err="1">
                <a:solidFill>
                  <a:schemeClr val="accent2"/>
                </a:solidFill>
              </a:rPr>
              <a:t>Nexwave</a:t>
            </a:r>
            <a:r>
              <a:rPr kumimoji="0" lang="en-US" altLang="ko-KR" sz="1200" b="1" dirty="0">
                <a:solidFill>
                  <a:schemeClr val="accent2"/>
                </a:solidFill>
              </a:rPr>
              <a:t>)</a:t>
            </a:r>
          </a:p>
          <a:p>
            <a:pPr algn="just" eaLnBrk="1" hangingPunct="1">
              <a:spcBef>
                <a:spcPct val="20000"/>
              </a:spcBef>
            </a:pPr>
            <a:endParaRPr kumimoji="0" lang="en-US" altLang="ko-KR" sz="1200" b="1" dirty="0">
              <a:solidFill>
                <a:srgbClr val="404040"/>
              </a:solidFill>
            </a:endParaRPr>
          </a:p>
          <a:p>
            <a:pPr algn="just" eaLnBrk="1" hangingPunct="1">
              <a:spcBef>
                <a:spcPct val="20000"/>
              </a:spcBef>
            </a:pPr>
            <a:r>
              <a:rPr kumimoji="0" lang="ko-KR" altLang="en-US" sz="1200" b="1" dirty="0">
                <a:solidFill>
                  <a:srgbClr val="404040"/>
                </a:solidFill>
              </a:rPr>
              <a:t>건강한 교회 리더의 모델인</a:t>
            </a:r>
            <a:endParaRPr kumimoji="0" lang="en-US" altLang="ko-KR" sz="1200" b="1" dirty="0">
              <a:solidFill>
                <a:srgbClr val="404040"/>
              </a:solidFill>
            </a:endParaRPr>
          </a:p>
          <a:p>
            <a:pPr algn="just" eaLnBrk="1" hangingPunct="1">
              <a:spcBef>
                <a:spcPct val="20000"/>
              </a:spcBef>
            </a:pPr>
            <a:r>
              <a:rPr kumimoji="0" lang="en-US" altLang="ko-KR" sz="1200" b="1" dirty="0">
                <a:solidFill>
                  <a:srgbClr val="404040"/>
                </a:solidFill>
              </a:rPr>
              <a:t>“</a:t>
            </a:r>
            <a:r>
              <a:rPr kumimoji="0" lang="ko-KR" altLang="en-US" sz="1200" b="1" dirty="0">
                <a:solidFill>
                  <a:srgbClr val="404040"/>
                </a:solidFill>
              </a:rPr>
              <a:t>다윗의 삶</a:t>
            </a:r>
            <a:r>
              <a:rPr kumimoji="0" lang="en-US" altLang="ko-KR" sz="1200" b="1" dirty="0">
                <a:solidFill>
                  <a:srgbClr val="404040"/>
                </a:solidFill>
              </a:rPr>
              <a:t>”</a:t>
            </a:r>
            <a:r>
              <a:rPr kumimoji="0" lang="ko-KR" altLang="en-US" sz="1200" b="1" dirty="0">
                <a:solidFill>
                  <a:srgbClr val="404040"/>
                </a:solidFill>
              </a:rPr>
              <a:t>을 통해</a:t>
            </a:r>
            <a:endParaRPr kumimoji="0" lang="en-US" altLang="ko-KR" sz="1200" b="1" dirty="0">
              <a:solidFill>
                <a:srgbClr val="404040"/>
              </a:solidFill>
            </a:endParaRPr>
          </a:p>
          <a:p>
            <a:pPr algn="just" eaLnBrk="1" hangingPunct="1">
              <a:spcBef>
                <a:spcPct val="20000"/>
              </a:spcBef>
            </a:pPr>
            <a:r>
              <a:rPr kumimoji="0" lang="ko-KR" altLang="en-US" sz="1200" b="1" dirty="0">
                <a:solidFill>
                  <a:srgbClr val="404040"/>
                </a:solidFill>
              </a:rPr>
              <a:t>평신도가 건강한 신앙생활을 </a:t>
            </a:r>
            <a:endParaRPr kumimoji="0" lang="en-US" altLang="ko-KR" sz="1200" b="1" dirty="0">
              <a:solidFill>
                <a:srgbClr val="404040"/>
              </a:solidFill>
            </a:endParaRPr>
          </a:p>
          <a:p>
            <a:pPr algn="just" eaLnBrk="1" hangingPunct="1">
              <a:spcBef>
                <a:spcPct val="20000"/>
              </a:spcBef>
            </a:pPr>
            <a:r>
              <a:rPr kumimoji="0" lang="ko-KR" altLang="en-US" sz="1200" b="1" dirty="0" err="1">
                <a:solidFill>
                  <a:srgbClr val="404040"/>
                </a:solidFill>
              </a:rPr>
              <a:t>유지할수</a:t>
            </a:r>
            <a:r>
              <a:rPr kumimoji="0" lang="ko-KR" altLang="en-US" sz="1200" b="1" dirty="0">
                <a:solidFill>
                  <a:srgbClr val="404040"/>
                </a:solidFill>
              </a:rPr>
              <a:t> 있도록 돕는 책이다</a:t>
            </a:r>
            <a:r>
              <a:rPr kumimoji="0" lang="en-US" altLang="ko-KR" sz="1200" b="1" dirty="0" smtClean="0">
                <a:solidFill>
                  <a:srgbClr val="404040"/>
                </a:solidFill>
              </a:rPr>
              <a:t>.</a:t>
            </a:r>
          </a:p>
          <a:p>
            <a:pPr algn="just" eaLnBrk="1" hangingPunct="1">
              <a:spcBef>
                <a:spcPct val="20000"/>
              </a:spcBef>
            </a:pPr>
            <a:r>
              <a:rPr kumimoji="0" lang="en-US" altLang="ko-KR" sz="1200" dirty="0" smtClean="0">
                <a:solidFill>
                  <a:srgbClr val="404040"/>
                </a:solidFill>
              </a:rPr>
              <a:t>$18/ 18000</a:t>
            </a:r>
            <a:r>
              <a:rPr kumimoji="0" lang="ko-KR" altLang="en-US" sz="1200" dirty="0" smtClean="0">
                <a:solidFill>
                  <a:srgbClr val="404040"/>
                </a:solidFill>
              </a:rPr>
              <a:t>원</a:t>
            </a:r>
            <a:endParaRPr kumimoji="0" lang="en-US" altLang="ko-KR" sz="1200" dirty="0" smtClean="0">
              <a:solidFill>
                <a:srgbClr val="404040"/>
              </a:solidFill>
            </a:endParaRPr>
          </a:p>
          <a:p>
            <a:pPr algn="just" eaLnBrk="1" hangingPunct="1">
              <a:spcBef>
                <a:spcPct val="20000"/>
              </a:spcBef>
            </a:pPr>
            <a:r>
              <a:rPr kumimoji="0" lang="en-US" altLang="ko-KR" sz="1200" b="1" dirty="0" smtClean="0">
                <a:solidFill>
                  <a:srgbClr val="FF0000"/>
                </a:solidFill>
              </a:rPr>
              <a:t>*”</a:t>
            </a:r>
            <a:r>
              <a:rPr kumimoji="0" lang="ko-KR" altLang="en-US" sz="1200" b="1" dirty="0" err="1" smtClean="0">
                <a:solidFill>
                  <a:srgbClr val="FF0000"/>
                </a:solidFill>
              </a:rPr>
              <a:t>코칭의</a:t>
            </a:r>
            <a:r>
              <a:rPr kumimoji="0" lang="ko-KR" altLang="en-US" sz="1200" b="1" dirty="0" smtClean="0">
                <a:solidFill>
                  <a:srgbClr val="FF0000"/>
                </a:solidFill>
              </a:rPr>
              <a:t> 실제</a:t>
            </a:r>
            <a:r>
              <a:rPr kumimoji="0" lang="en-US" altLang="ko-KR" sz="1200" b="1" dirty="0" smtClean="0">
                <a:solidFill>
                  <a:srgbClr val="FF0000"/>
                </a:solidFill>
              </a:rPr>
              <a:t>”</a:t>
            </a:r>
            <a:r>
              <a:rPr kumimoji="0" lang="ko-KR" altLang="en-US" sz="1200" b="1" dirty="0" smtClean="0">
                <a:solidFill>
                  <a:srgbClr val="FF0000"/>
                </a:solidFill>
              </a:rPr>
              <a:t>에 사용함</a:t>
            </a:r>
            <a:endParaRPr kumimoji="0" lang="en-US" altLang="ko-KR" sz="1200" b="1" dirty="0">
              <a:solidFill>
                <a:srgbClr val="FF0000"/>
              </a:solidFill>
            </a:endParaRPr>
          </a:p>
        </p:txBody>
      </p:sp>
      <p:sp>
        <p:nvSpPr>
          <p:cNvPr id="7179" name="Text Box 9"/>
          <p:cNvSpPr txBox="1">
            <a:spLocks noChangeArrowheads="1"/>
          </p:cNvSpPr>
          <p:nvPr/>
        </p:nvSpPr>
        <p:spPr bwMode="auto">
          <a:xfrm>
            <a:off x="6781801" y="3786188"/>
            <a:ext cx="2362200" cy="27145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9pPr>
          </a:lstStyle>
          <a:p>
            <a:pPr algn="just" eaLnBrk="1" hangingPunct="1">
              <a:spcBef>
                <a:spcPct val="20000"/>
              </a:spcBef>
            </a:pPr>
            <a:r>
              <a:rPr kumimoji="0" lang="en-US" altLang="ko-KR" sz="1200" b="1" dirty="0">
                <a:solidFill>
                  <a:schemeClr val="accent2"/>
                </a:solidFill>
              </a:rPr>
              <a:t>2013</a:t>
            </a:r>
            <a:r>
              <a:rPr kumimoji="0" lang="ko-KR" altLang="en-US" sz="1200" b="1" dirty="0">
                <a:solidFill>
                  <a:schemeClr val="accent2"/>
                </a:solidFill>
              </a:rPr>
              <a:t>년</a:t>
            </a:r>
            <a:endParaRPr kumimoji="0" lang="en-US" altLang="ko-KR" sz="1200" b="1" dirty="0">
              <a:solidFill>
                <a:schemeClr val="accent2"/>
              </a:solidFill>
            </a:endParaRPr>
          </a:p>
          <a:p>
            <a:pPr algn="just" eaLnBrk="1" hangingPunct="1">
              <a:spcBef>
                <a:spcPct val="20000"/>
              </a:spcBef>
            </a:pPr>
            <a:r>
              <a:rPr kumimoji="0" lang="en-US" altLang="ko-KR" sz="1200" b="1" dirty="0">
                <a:solidFill>
                  <a:schemeClr val="accent2"/>
                </a:solidFill>
              </a:rPr>
              <a:t>“GO THRIVE COACHING </a:t>
            </a:r>
          </a:p>
          <a:p>
            <a:pPr algn="just" eaLnBrk="1" hangingPunct="1">
              <a:spcBef>
                <a:spcPct val="20000"/>
              </a:spcBef>
            </a:pPr>
            <a:r>
              <a:rPr kumimoji="0" lang="en-US" altLang="ko-KR" sz="1200" b="1" dirty="0">
                <a:solidFill>
                  <a:schemeClr val="accent2"/>
                </a:solidFill>
              </a:rPr>
              <a:t>LEADER’S BOOK”(</a:t>
            </a:r>
            <a:r>
              <a:rPr kumimoji="0" lang="en-US" altLang="ko-KR" sz="1200" b="1" dirty="0" err="1">
                <a:solidFill>
                  <a:schemeClr val="accent2"/>
                </a:solidFill>
              </a:rPr>
              <a:t>Nexwave</a:t>
            </a:r>
            <a:r>
              <a:rPr kumimoji="0" lang="en-US" altLang="ko-KR" sz="1200" b="1" dirty="0">
                <a:solidFill>
                  <a:schemeClr val="accent2"/>
                </a:solidFill>
              </a:rPr>
              <a:t>)</a:t>
            </a:r>
          </a:p>
          <a:p>
            <a:pPr algn="just" eaLnBrk="1" hangingPunct="1">
              <a:spcBef>
                <a:spcPct val="20000"/>
              </a:spcBef>
            </a:pPr>
            <a:endParaRPr kumimoji="0" lang="en-US" altLang="ko-KR" sz="1200" b="1" dirty="0">
              <a:solidFill>
                <a:srgbClr val="404040"/>
              </a:solidFill>
            </a:endParaRPr>
          </a:p>
          <a:p>
            <a:pPr algn="just" eaLnBrk="1" hangingPunct="1">
              <a:spcBef>
                <a:spcPct val="20000"/>
              </a:spcBef>
            </a:pPr>
            <a:r>
              <a:rPr kumimoji="0" lang="ko-KR" altLang="en-US" sz="1200" b="1" dirty="0">
                <a:solidFill>
                  <a:srgbClr val="404040"/>
                </a:solidFill>
              </a:rPr>
              <a:t>이 교재는</a:t>
            </a:r>
            <a:endParaRPr kumimoji="0" lang="en-US" altLang="ko-KR" sz="1200" b="1" dirty="0">
              <a:solidFill>
                <a:srgbClr val="404040"/>
              </a:solidFill>
            </a:endParaRPr>
          </a:p>
          <a:p>
            <a:pPr algn="just" eaLnBrk="1" hangingPunct="1">
              <a:spcBef>
                <a:spcPct val="20000"/>
              </a:spcBef>
            </a:pPr>
            <a:r>
              <a:rPr kumimoji="0" lang="ko-KR" altLang="en-US" sz="1200" b="1" dirty="0" err="1">
                <a:solidFill>
                  <a:srgbClr val="404040"/>
                </a:solidFill>
              </a:rPr>
              <a:t>그린오션</a:t>
            </a:r>
            <a:r>
              <a:rPr kumimoji="0" lang="ko-KR" altLang="en-US" sz="1200" b="1" dirty="0">
                <a:solidFill>
                  <a:srgbClr val="404040"/>
                </a:solidFill>
              </a:rPr>
              <a:t> 교회 책의 내용에</a:t>
            </a:r>
            <a:endParaRPr kumimoji="0" lang="en-US" altLang="ko-KR" sz="1200" b="1" dirty="0">
              <a:solidFill>
                <a:srgbClr val="404040"/>
              </a:solidFill>
            </a:endParaRPr>
          </a:p>
          <a:p>
            <a:pPr algn="just" eaLnBrk="1" hangingPunct="1">
              <a:spcBef>
                <a:spcPct val="20000"/>
              </a:spcBef>
            </a:pPr>
            <a:r>
              <a:rPr kumimoji="0" lang="ko-KR" altLang="en-US" sz="1200" b="1" dirty="0">
                <a:solidFill>
                  <a:srgbClr val="404040"/>
                </a:solidFill>
              </a:rPr>
              <a:t>바탕을 두고</a:t>
            </a:r>
            <a:r>
              <a:rPr kumimoji="0" lang="en-US" altLang="ko-KR" sz="1200" b="1" dirty="0">
                <a:solidFill>
                  <a:srgbClr val="404040"/>
                </a:solidFill>
              </a:rPr>
              <a:t>, </a:t>
            </a:r>
            <a:r>
              <a:rPr kumimoji="0" lang="ko-KR" altLang="en-US" sz="1200" b="1" dirty="0">
                <a:solidFill>
                  <a:srgbClr val="404040"/>
                </a:solidFill>
              </a:rPr>
              <a:t>교회의 리더들이</a:t>
            </a:r>
            <a:endParaRPr kumimoji="0" lang="en-US" altLang="ko-KR" sz="1200" b="1" dirty="0">
              <a:solidFill>
                <a:srgbClr val="404040"/>
              </a:solidFill>
            </a:endParaRPr>
          </a:p>
          <a:p>
            <a:pPr algn="just" eaLnBrk="1" hangingPunct="1">
              <a:spcBef>
                <a:spcPct val="20000"/>
              </a:spcBef>
            </a:pPr>
            <a:r>
              <a:rPr kumimoji="0" lang="ko-KR" altLang="en-US" sz="1200" b="1" dirty="0">
                <a:solidFill>
                  <a:srgbClr val="404040"/>
                </a:solidFill>
              </a:rPr>
              <a:t>다윗처럼</a:t>
            </a:r>
            <a:r>
              <a:rPr kumimoji="0" lang="en-US" altLang="ko-KR" sz="1200" b="1" dirty="0">
                <a:solidFill>
                  <a:srgbClr val="404040"/>
                </a:solidFill>
              </a:rPr>
              <a:t> </a:t>
            </a:r>
            <a:r>
              <a:rPr kumimoji="0" lang="ko-KR" altLang="en-US" sz="1200" b="1" dirty="0">
                <a:solidFill>
                  <a:srgbClr val="404040"/>
                </a:solidFill>
              </a:rPr>
              <a:t>건강한 교회 리더가 </a:t>
            </a:r>
            <a:endParaRPr kumimoji="0" lang="en-US" altLang="ko-KR" sz="1200" b="1" dirty="0">
              <a:solidFill>
                <a:srgbClr val="404040"/>
              </a:solidFill>
            </a:endParaRPr>
          </a:p>
          <a:p>
            <a:pPr algn="just" eaLnBrk="1" hangingPunct="1">
              <a:spcBef>
                <a:spcPct val="20000"/>
              </a:spcBef>
            </a:pPr>
            <a:r>
              <a:rPr kumimoji="0" lang="ko-KR" altLang="en-US" sz="1200" b="1" dirty="0">
                <a:solidFill>
                  <a:srgbClr val="404040"/>
                </a:solidFill>
              </a:rPr>
              <a:t>될 수</a:t>
            </a:r>
            <a:r>
              <a:rPr kumimoji="0" lang="en-US" altLang="ko-KR" sz="1200" b="1" dirty="0">
                <a:solidFill>
                  <a:srgbClr val="404040"/>
                </a:solidFill>
              </a:rPr>
              <a:t> </a:t>
            </a:r>
            <a:r>
              <a:rPr kumimoji="0" lang="ko-KR" altLang="en-US" sz="1200" b="1" dirty="0">
                <a:solidFill>
                  <a:srgbClr val="404040"/>
                </a:solidFill>
              </a:rPr>
              <a:t>있도록 </a:t>
            </a:r>
            <a:r>
              <a:rPr kumimoji="0" lang="ko-KR" altLang="en-US" sz="1200" b="1" dirty="0" err="1">
                <a:solidFill>
                  <a:srgbClr val="404040"/>
                </a:solidFill>
              </a:rPr>
              <a:t>코칭하는</a:t>
            </a:r>
            <a:r>
              <a:rPr kumimoji="0" lang="ko-KR" altLang="en-US" sz="1200" b="1" dirty="0">
                <a:solidFill>
                  <a:srgbClr val="404040"/>
                </a:solidFill>
              </a:rPr>
              <a:t> 책이다</a:t>
            </a:r>
            <a:r>
              <a:rPr kumimoji="0" lang="en-US" altLang="ko-KR" sz="1200" b="1" dirty="0" smtClean="0">
                <a:solidFill>
                  <a:srgbClr val="404040"/>
                </a:solidFill>
              </a:rPr>
              <a:t>.</a:t>
            </a:r>
          </a:p>
          <a:p>
            <a:pPr algn="just" eaLnBrk="1" hangingPunct="1">
              <a:spcBef>
                <a:spcPct val="20000"/>
              </a:spcBef>
            </a:pPr>
            <a:r>
              <a:rPr kumimoji="0" lang="en-US" altLang="ko-KR" sz="1200" dirty="0" smtClean="0">
                <a:solidFill>
                  <a:srgbClr val="404040"/>
                </a:solidFill>
              </a:rPr>
              <a:t>$25/ 25000</a:t>
            </a:r>
            <a:r>
              <a:rPr kumimoji="0" lang="ko-KR" altLang="en-US" sz="1200" dirty="0" smtClean="0">
                <a:solidFill>
                  <a:srgbClr val="404040"/>
                </a:solidFill>
              </a:rPr>
              <a:t>원</a:t>
            </a:r>
            <a:endParaRPr kumimoji="0" lang="en-US" altLang="ko-KR" sz="1200" dirty="0" smtClean="0">
              <a:solidFill>
                <a:srgbClr val="404040"/>
              </a:solidFill>
            </a:endParaRPr>
          </a:p>
          <a:p>
            <a:pPr algn="just" eaLnBrk="1" hangingPunct="1">
              <a:spcBef>
                <a:spcPct val="20000"/>
              </a:spcBef>
            </a:pPr>
            <a:r>
              <a:rPr kumimoji="0" lang="en-US" altLang="ko-KR" sz="1200" dirty="0" smtClean="0">
                <a:solidFill>
                  <a:srgbClr val="FF0000"/>
                </a:solidFill>
              </a:rPr>
              <a:t>‘</a:t>
            </a:r>
            <a:r>
              <a:rPr kumimoji="0" lang="ko-KR" altLang="en-US" sz="1200" dirty="0" err="1" smtClean="0">
                <a:solidFill>
                  <a:srgbClr val="FF0000"/>
                </a:solidFill>
              </a:rPr>
              <a:t>코칭의</a:t>
            </a:r>
            <a:r>
              <a:rPr kumimoji="0" lang="ko-KR" altLang="en-US" sz="1200" dirty="0" smtClean="0">
                <a:solidFill>
                  <a:srgbClr val="FF0000"/>
                </a:solidFill>
              </a:rPr>
              <a:t> 실제</a:t>
            </a:r>
            <a:r>
              <a:rPr kumimoji="0" lang="en-US" altLang="ko-KR" sz="1200" dirty="0" smtClean="0">
                <a:solidFill>
                  <a:srgbClr val="FF0000"/>
                </a:solidFill>
              </a:rPr>
              <a:t>”</a:t>
            </a:r>
            <a:r>
              <a:rPr kumimoji="0" lang="ko-KR" altLang="en-US" sz="1200" dirty="0" smtClean="0">
                <a:solidFill>
                  <a:srgbClr val="FF0000"/>
                </a:solidFill>
              </a:rPr>
              <a:t>에 사용함</a:t>
            </a:r>
            <a:endParaRPr kumimoji="0" lang="en-US" altLang="ko-KR" sz="1200" b="1" dirty="0">
              <a:solidFill>
                <a:srgbClr val="FF0000"/>
              </a:solidFill>
            </a:endParaRPr>
          </a:p>
          <a:p>
            <a:pPr algn="just" eaLnBrk="1" hangingPunct="1">
              <a:spcBef>
                <a:spcPct val="20000"/>
              </a:spcBef>
            </a:pPr>
            <a:endParaRPr kumimoji="0" lang="en-US" altLang="ko-KR" sz="1200" b="1" dirty="0">
              <a:solidFill>
                <a:srgbClr val="404040"/>
              </a:solidFill>
            </a:endParaRPr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7572375" y="6421438"/>
            <a:ext cx="1571625" cy="293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kumimoji="0" lang="en-US" altLang="ko-KR" sz="1000" b="1" dirty="0">
                <a:solidFill>
                  <a:srgbClr val="009FA6"/>
                </a:solidFill>
                <a:latin typeface="+mn-ea"/>
                <a:ea typeface="+mn-ea"/>
                <a:cs typeface="Arial" pitchFamily="34" charset="0"/>
              </a:rPr>
              <a:t>www.igomt.com</a:t>
            </a:r>
          </a:p>
        </p:txBody>
      </p:sp>
      <p:pic>
        <p:nvPicPr>
          <p:cNvPr id="7181" name="그림 20" descr="go 뜨라이브 코칭 로고.gif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0750" y="214313"/>
            <a:ext cx="2916238" cy="45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82497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0" name="Text Box 9"/>
          <p:cNvSpPr txBox="1">
            <a:spLocks noChangeArrowheads="1"/>
          </p:cNvSpPr>
          <p:nvPr/>
        </p:nvSpPr>
        <p:spPr bwMode="auto">
          <a:xfrm>
            <a:off x="869950" y="322263"/>
            <a:ext cx="3630613" cy="534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lnSpc>
                <a:spcPct val="150000"/>
              </a:lnSpc>
              <a:spcBef>
                <a:spcPct val="20000"/>
              </a:spcBef>
              <a:defRPr/>
            </a:pPr>
            <a:r>
              <a:rPr kumimoji="0" lang="ko-KR" altLang="en-US" sz="2200" b="1" dirty="0">
                <a:solidFill>
                  <a:schemeClr val="bg1">
                    <a:lumMod val="50000"/>
                  </a:schemeClr>
                </a:solidFill>
              </a:rPr>
              <a:t>앞으로 발간 될 저서</a:t>
            </a:r>
            <a:endParaRPr kumimoji="0" lang="en-US" altLang="ko-KR" sz="2200" b="1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5" name="직선 연결선 4"/>
          <p:cNvCxnSpPr/>
          <p:nvPr/>
        </p:nvCxnSpPr>
        <p:spPr>
          <a:xfrm rot="10800000">
            <a:off x="714375" y="500063"/>
            <a:ext cx="142875" cy="71437"/>
          </a:xfrm>
          <a:prstGeom prst="line">
            <a:avLst/>
          </a:prstGeom>
          <a:ln w="28575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96" name="Text Box 9"/>
          <p:cNvSpPr txBox="1">
            <a:spLocks noChangeArrowheads="1"/>
          </p:cNvSpPr>
          <p:nvPr/>
        </p:nvSpPr>
        <p:spPr bwMode="auto">
          <a:xfrm>
            <a:off x="3124201" y="1428750"/>
            <a:ext cx="5484018" cy="513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9pPr>
          </a:lstStyle>
          <a:p>
            <a:pPr algn="just" eaLnBrk="1" hangingPunct="1">
              <a:spcBef>
                <a:spcPct val="20000"/>
              </a:spcBef>
            </a:pPr>
            <a:r>
              <a:rPr kumimoji="0" lang="en-US" altLang="ko-KR" sz="1400" b="1" dirty="0">
                <a:solidFill>
                  <a:schemeClr val="accent2"/>
                </a:solidFill>
              </a:rPr>
              <a:t>2014</a:t>
            </a:r>
            <a:r>
              <a:rPr kumimoji="0" lang="ko-KR" altLang="en-US" sz="1400" b="1" dirty="0">
                <a:solidFill>
                  <a:schemeClr val="accent2"/>
                </a:solidFill>
              </a:rPr>
              <a:t>년 </a:t>
            </a:r>
            <a:r>
              <a:rPr kumimoji="0" lang="en-US" altLang="ko-KR" sz="1400" b="1" dirty="0">
                <a:solidFill>
                  <a:schemeClr val="accent2"/>
                </a:solidFill>
              </a:rPr>
              <a:t>“</a:t>
            </a:r>
            <a:r>
              <a:rPr kumimoji="0" lang="ko-KR" altLang="en-US" sz="1400" b="1" dirty="0" err="1">
                <a:solidFill>
                  <a:schemeClr val="accent2"/>
                </a:solidFill>
              </a:rPr>
              <a:t>코칭시대</a:t>
            </a:r>
            <a:r>
              <a:rPr kumimoji="0" lang="en-US" altLang="ko-KR" sz="1400" b="1" dirty="0" smtClean="0">
                <a:solidFill>
                  <a:schemeClr val="accent2"/>
                </a:solidFill>
              </a:rPr>
              <a:t>” ($10/ 10000</a:t>
            </a:r>
            <a:r>
              <a:rPr kumimoji="0" lang="ko-KR" altLang="en-US" sz="1400" b="1" dirty="0" smtClean="0">
                <a:solidFill>
                  <a:schemeClr val="accent2"/>
                </a:solidFill>
              </a:rPr>
              <a:t>원 </a:t>
            </a:r>
            <a:r>
              <a:rPr kumimoji="0" lang="en-US" altLang="ko-KR" sz="1400" b="1" dirty="0" smtClean="0">
                <a:solidFill>
                  <a:schemeClr val="accent2"/>
                </a:solidFill>
              </a:rPr>
              <a:t>)</a:t>
            </a:r>
          </a:p>
          <a:p>
            <a:pPr algn="just" eaLnBrk="1" hangingPunct="1">
              <a:spcBef>
                <a:spcPct val="20000"/>
              </a:spcBef>
            </a:pPr>
            <a:r>
              <a:rPr kumimoji="0" lang="en-US" altLang="ko-KR" sz="1400" dirty="0" smtClean="0">
                <a:solidFill>
                  <a:srgbClr val="FF0000"/>
                </a:solidFill>
              </a:rPr>
              <a:t>*</a:t>
            </a:r>
            <a:r>
              <a:rPr kumimoji="0" lang="ko-KR" altLang="en-US" sz="1400" dirty="0" err="1" smtClean="0">
                <a:solidFill>
                  <a:srgbClr val="FF0000"/>
                </a:solidFill>
              </a:rPr>
              <a:t>코칭의</a:t>
            </a:r>
            <a:r>
              <a:rPr kumimoji="0" lang="ko-KR" altLang="en-US" sz="1400" dirty="0" smtClean="0">
                <a:solidFill>
                  <a:srgbClr val="FF0000"/>
                </a:solidFill>
              </a:rPr>
              <a:t> 이론</a:t>
            </a:r>
            <a:r>
              <a:rPr kumimoji="0" lang="en-US" altLang="ko-KR" sz="1400" dirty="0" smtClean="0">
                <a:solidFill>
                  <a:srgbClr val="FF0000"/>
                </a:solidFill>
              </a:rPr>
              <a:t>’</a:t>
            </a:r>
            <a:r>
              <a:rPr kumimoji="0" lang="ko-KR" altLang="en-US" sz="1400" dirty="0" smtClean="0">
                <a:solidFill>
                  <a:srgbClr val="FF0000"/>
                </a:solidFill>
              </a:rPr>
              <a:t>에 사용함</a:t>
            </a:r>
            <a:endParaRPr kumimoji="0" lang="en-US" altLang="ko-KR" sz="1400" b="1" dirty="0" smtClean="0">
              <a:solidFill>
                <a:srgbClr val="FF0000"/>
              </a:solidFill>
            </a:endParaRPr>
          </a:p>
          <a:p>
            <a:pPr algn="just" eaLnBrk="1" hangingPunct="1">
              <a:spcBef>
                <a:spcPct val="20000"/>
              </a:spcBef>
            </a:pPr>
            <a:r>
              <a:rPr kumimoji="0" lang="en-US" altLang="ko-KR" sz="1400" b="1" dirty="0" smtClean="0">
                <a:solidFill>
                  <a:srgbClr val="86041A"/>
                </a:solidFill>
              </a:rPr>
              <a:t>2015</a:t>
            </a:r>
            <a:r>
              <a:rPr kumimoji="0" lang="ko-KR" altLang="en-US" sz="1400" b="1" dirty="0" smtClean="0">
                <a:solidFill>
                  <a:srgbClr val="86041A"/>
                </a:solidFill>
              </a:rPr>
              <a:t>년 초여름 발행예정</a:t>
            </a:r>
            <a:endParaRPr kumimoji="0" lang="en-US" altLang="ko-KR" sz="1400" b="1" dirty="0" smtClean="0">
              <a:solidFill>
                <a:srgbClr val="86041A"/>
              </a:solidFill>
            </a:endParaRPr>
          </a:p>
          <a:p>
            <a:pPr algn="just" eaLnBrk="1" hangingPunct="1">
              <a:spcBef>
                <a:spcPct val="20000"/>
              </a:spcBef>
            </a:pPr>
            <a:r>
              <a:rPr kumimoji="0" lang="ko-KR" altLang="en-US" sz="1400" dirty="0" smtClean="0">
                <a:solidFill>
                  <a:srgbClr val="86041A"/>
                </a:solidFill>
              </a:rPr>
              <a:t>이며</a:t>
            </a:r>
            <a:r>
              <a:rPr kumimoji="0" lang="en-US" altLang="ko-KR" sz="1400" dirty="0" smtClean="0">
                <a:solidFill>
                  <a:srgbClr val="86041A"/>
                </a:solidFill>
              </a:rPr>
              <a:t>, </a:t>
            </a:r>
            <a:r>
              <a:rPr kumimoji="0" lang="ko-KR" altLang="en-US" sz="1400" dirty="0" smtClean="0">
                <a:solidFill>
                  <a:srgbClr val="86041A"/>
                </a:solidFill>
              </a:rPr>
              <a:t>강의 때에 사전에 준비된 </a:t>
            </a:r>
            <a:r>
              <a:rPr kumimoji="0" lang="ko-KR" altLang="en-US" sz="1400" dirty="0" err="1" smtClean="0">
                <a:solidFill>
                  <a:srgbClr val="86041A"/>
                </a:solidFill>
              </a:rPr>
              <a:t>바인드</a:t>
            </a:r>
            <a:r>
              <a:rPr kumimoji="0" lang="ko-KR" altLang="en-US" sz="1400" dirty="0" smtClean="0">
                <a:solidFill>
                  <a:srgbClr val="86041A"/>
                </a:solidFill>
              </a:rPr>
              <a:t> 원고를 보내 드림</a:t>
            </a:r>
            <a:endParaRPr kumimoji="0" lang="en-US" altLang="ko-KR" sz="1400" b="1" dirty="0">
              <a:solidFill>
                <a:srgbClr val="86041A"/>
              </a:solidFill>
            </a:endParaRPr>
          </a:p>
          <a:p>
            <a:pPr algn="just" eaLnBrk="1" hangingPunct="1">
              <a:spcBef>
                <a:spcPct val="20000"/>
              </a:spcBef>
            </a:pPr>
            <a:endParaRPr kumimoji="0" lang="en-US" altLang="ko-KR" sz="1400" b="1" dirty="0">
              <a:solidFill>
                <a:srgbClr val="404040"/>
              </a:solidFill>
            </a:endParaRPr>
          </a:p>
          <a:p>
            <a:pPr algn="just" eaLnBrk="1" hangingPunct="1">
              <a:spcBef>
                <a:spcPct val="20000"/>
              </a:spcBef>
            </a:pPr>
            <a:r>
              <a:rPr kumimoji="0" lang="ko-KR" altLang="en-US" sz="1400" b="1" dirty="0">
                <a:solidFill>
                  <a:srgbClr val="404040"/>
                </a:solidFill>
              </a:rPr>
              <a:t>한국 방문 중에 만났던 지인으로 </a:t>
            </a:r>
            <a:r>
              <a:rPr kumimoji="0" lang="ko-KR" altLang="en-US" sz="1400" b="1" dirty="0" err="1">
                <a:solidFill>
                  <a:srgbClr val="404040"/>
                </a:solidFill>
              </a:rPr>
              <a:t>부터</a:t>
            </a:r>
            <a:r>
              <a:rPr kumimoji="0" lang="ko-KR" altLang="en-US" sz="1400" b="1" dirty="0">
                <a:solidFill>
                  <a:srgbClr val="404040"/>
                </a:solidFill>
              </a:rPr>
              <a:t> “</a:t>
            </a:r>
            <a:r>
              <a:rPr kumimoji="0" lang="ko-KR" altLang="en-US" sz="1400" b="1" dirty="0" err="1">
                <a:solidFill>
                  <a:srgbClr val="404040"/>
                </a:solidFill>
              </a:rPr>
              <a:t>코칭시대</a:t>
            </a:r>
            <a:r>
              <a:rPr kumimoji="0" lang="en-US" altLang="ko-KR" sz="1400" b="1" dirty="0">
                <a:solidFill>
                  <a:srgbClr val="404040"/>
                </a:solidFill>
              </a:rPr>
              <a:t>(=</a:t>
            </a:r>
            <a:r>
              <a:rPr kumimoji="0" lang="ko-KR" altLang="en-US" sz="1400" b="1" dirty="0" err="1">
                <a:solidFill>
                  <a:srgbClr val="404040"/>
                </a:solidFill>
              </a:rPr>
              <a:t>코칭이</a:t>
            </a:r>
            <a:r>
              <a:rPr kumimoji="0" lang="ko-KR" altLang="en-US" sz="1400" b="1" dirty="0">
                <a:solidFill>
                  <a:srgbClr val="404040"/>
                </a:solidFill>
              </a:rPr>
              <a:t> 교회를 살린다</a:t>
            </a:r>
            <a:r>
              <a:rPr kumimoji="0" lang="en-US" altLang="ko-KR" sz="1400" b="1" dirty="0">
                <a:solidFill>
                  <a:srgbClr val="404040"/>
                </a:solidFill>
              </a:rPr>
              <a:t>.)”</a:t>
            </a:r>
            <a:r>
              <a:rPr kumimoji="0" lang="ko-KR" altLang="en-US" sz="1400" b="1" dirty="0">
                <a:solidFill>
                  <a:srgbClr val="404040"/>
                </a:solidFill>
              </a:rPr>
              <a:t>라는 책 출판을 의뢰했다</a:t>
            </a:r>
            <a:r>
              <a:rPr kumimoji="0" lang="en-US" altLang="ko-KR" sz="1400" b="1" dirty="0">
                <a:solidFill>
                  <a:srgbClr val="404040"/>
                </a:solidFill>
              </a:rPr>
              <a:t>. </a:t>
            </a:r>
            <a:r>
              <a:rPr kumimoji="0" lang="ko-KR" altLang="en-US" sz="1400" b="1" dirty="0">
                <a:solidFill>
                  <a:srgbClr val="404040"/>
                </a:solidFill>
              </a:rPr>
              <a:t>그렇게 화려하게 출판하지 않더라도 간단하고 간결하게 주제를 잡아 </a:t>
            </a:r>
            <a:r>
              <a:rPr kumimoji="0" lang="en-US" altLang="ko-KR" sz="1400" b="1" dirty="0">
                <a:solidFill>
                  <a:srgbClr val="404040"/>
                </a:solidFill>
              </a:rPr>
              <a:t>150</a:t>
            </a:r>
            <a:r>
              <a:rPr kumimoji="0" lang="ko-KR" altLang="en-US" sz="1400" b="1" dirty="0">
                <a:solidFill>
                  <a:srgbClr val="404040"/>
                </a:solidFill>
              </a:rPr>
              <a:t>페이지 정도로 썼으면 한다고 했다</a:t>
            </a:r>
            <a:r>
              <a:rPr kumimoji="0" lang="en-US" altLang="ko-KR" sz="1400" b="1" dirty="0">
                <a:solidFill>
                  <a:srgbClr val="404040"/>
                </a:solidFill>
              </a:rPr>
              <a:t>. </a:t>
            </a:r>
            <a:r>
              <a:rPr kumimoji="0" lang="ko-KR" altLang="en-US" sz="1400" b="1" dirty="0">
                <a:solidFill>
                  <a:srgbClr val="404040"/>
                </a:solidFill>
              </a:rPr>
              <a:t>그 정도라면 어렵지 않을 것이라는 생각이 들었다</a:t>
            </a:r>
            <a:r>
              <a:rPr kumimoji="0" lang="en-US" altLang="ko-KR" sz="1400" b="1" dirty="0">
                <a:solidFill>
                  <a:srgbClr val="404040"/>
                </a:solidFill>
              </a:rPr>
              <a:t>. </a:t>
            </a:r>
            <a:r>
              <a:rPr kumimoji="0" lang="ko-KR" altLang="en-US" sz="1400" b="1" dirty="0">
                <a:solidFill>
                  <a:srgbClr val="404040"/>
                </a:solidFill>
              </a:rPr>
              <a:t>그러나 실질적으로 쓰다 보니 쉽지 않다는 사실을 발견했다</a:t>
            </a:r>
            <a:r>
              <a:rPr kumimoji="0" lang="en-US" altLang="ko-KR" sz="1400" b="1" dirty="0">
                <a:solidFill>
                  <a:srgbClr val="404040"/>
                </a:solidFill>
              </a:rPr>
              <a:t>. </a:t>
            </a:r>
          </a:p>
          <a:p>
            <a:pPr algn="just" eaLnBrk="1" hangingPunct="1">
              <a:spcBef>
                <a:spcPct val="20000"/>
              </a:spcBef>
            </a:pPr>
            <a:r>
              <a:rPr kumimoji="0" lang="ko-KR" altLang="en-US" sz="1400" b="1" dirty="0" err="1">
                <a:solidFill>
                  <a:srgbClr val="404040"/>
                </a:solidFill>
              </a:rPr>
              <a:t>코칭과</a:t>
            </a:r>
            <a:r>
              <a:rPr kumimoji="0" lang="ko-KR" altLang="en-US" sz="1400" b="1" dirty="0">
                <a:solidFill>
                  <a:srgbClr val="404040"/>
                </a:solidFill>
              </a:rPr>
              <a:t> 관련된 책을 </a:t>
            </a:r>
            <a:r>
              <a:rPr kumimoji="0" lang="en-US" altLang="ko-KR" sz="1400" b="1" dirty="0">
                <a:solidFill>
                  <a:srgbClr val="404040"/>
                </a:solidFill>
              </a:rPr>
              <a:t>40-50</a:t>
            </a:r>
            <a:r>
              <a:rPr kumimoji="0" lang="ko-KR" altLang="en-US" sz="1400" b="1" dirty="0">
                <a:solidFill>
                  <a:srgbClr val="404040"/>
                </a:solidFill>
              </a:rPr>
              <a:t>권은 읽고</a:t>
            </a:r>
            <a:r>
              <a:rPr kumimoji="0" lang="en-US" altLang="ko-KR" sz="1400" b="1" dirty="0">
                <a:solidFill>
                  <a:srgbClr val="404040"/>
                </a:solidFill>
              </a:rPr>
              <a:t>, </a:t>
            </a:r>
            <a:r>
              <a:rPr kumimoji="0" lang="ko-KR" altLang="en-US" sz="1400" b="1" dirty="0">
                <a:solidFill>
                  <a:srgbClr val="404040"/>
                </a:solidFill>
              </a:rPr>
              <a:t>읽은 내용을 소화하고</a:t>
            </a:r>
            <a:r>
              <a:rPr kumimoji="0" lang="en-US" altLang="ko-KR" sz="1400" b="1" dirty="0">
                <a:solidFill>
                  <a:srgbClr val="404040"/>
                </a:solidFill>
              </a:rPr>
              <a:t>, </a:t>
            </a:r>
            <a:r>
              <a:rPr kumimoji="0" lang="ko-KR" altLang="en-US" sz="1400" b="1" dirty="0">
                <a:solidFill>
                  <a:srgbClr val="404040"/>
                </a:solidFill>
              </a:rPr>
              <a:t>소화한 내용을 현장에 적용하고</a:t>
            </a:r>
            <a:r>
              <a:rPr kumimoji="0" lang="en-US" altLang="ko-KR" sz="1400" b="1" dirty="0">
                <a:solidFill>
                  <a:srgbClr val="404040"/>
                </a:solidFill>
              </a:rPr>
              <a:t>, </a:t>
            </a:r>
            <a:r>
              <a:rPr kumimoji="0" lang="ko-KR" altLang="en-US" sz="1400" b="1" dirty="0">
                <a:solidFill>
                  <a:srgbClr val="404040"/>
                </a:solidFill>
              </a:rPr>
              <a:t>적용한 내용을 글로 옮기고</a:t>
            </a:r>
            <a:r>
              <a:rPr kumimoji="0" lang="en-US" altLang="ko-KR" sz="1400" b="1" dirty="0">
                <a:solidFill>
                  <a:srgbClr val="404040"/>
                </a:solidFill>
              </a:rPr>
              <a:t>, </a:t>
            </a:r>
            <a:r>
              <a:rPr kumimoji="0" lang="ko-KR" altLang="en-US" sz="1400" b="1" dirty="0">
                <a:solidFill>
                  <a:srgbClr val="404040"/>
                </a:solidFill>
              </a:rPr>
              <a:t>그리고 옮긴 내용을 전문가로 부터 교정 받아야 한다</a:t>
            </a:r>
            <a:r>
              <a:rPr kumimoji="0" lang="en-US" altLang="ko-KR" sz="1400" b="1" dirty="0">
                <a:solidFill>
                  <a:srgbClr val="404040"/>
                </a:solidFill>
              </a:rPr>
              <a:t>. </a:t>
            </a:r>
            <a:r>
              <a:rPr kumimoji="0" lang="ko-KR" altLang="en-US" sz="1400" b="1" dirty="0">
                <a:solidFill>
                  <a:srgbClr val="404040"/>
                </a:solidFill>
              </a:rPr>
              <a:t>그것도 한두 번이 아니다</a:t>
            </a:r>
            <a:r>
              <a:rPr kumimoji="0" lang="en-US" altLang="ko-KR" sz="1400" b="1" dirty="0">
                <a:solidFill>
                  <a:srgbClr val="404040"/>
                </a:solidFill>
              </a:rPr>
              <a:t>. </a:t>
            </a:r>
            <a:r>
              <a:rPr kumimoji="0" lang="ko-KR" altLang="en-US" sz="1400" b="1" dirty="0">
                <a:solidFill>
                  <a:srgbClr val="404040"/>
                </a:solidFill>
              </a:rPr>
              <a:t>그 내용으로 여러 차례 세미나를 인도해야 한다</a:t>
            </a:r>
            <a:r>
              <a:rPr kumimoji="0" lang="en-US" altLang="ko-KR" sz="1400" b="1" dirty="0">
                <a:solidFill>
                  <a:srgbClr val="404040"/>
                </a:solidFill>
              </a:rPr>
              <a:t>. </a:t>
            </a:r>
            <a:r>
              <a:rPr kumimoji="0" lang="ko-KR" altLang="en-US" sz="1400" b="1" dirty="0">
                <a:solidFill>
                  <a:srgbClr val="404040"/>
                </a:solidFill>
              </a:rPr>
              <a:t>세미나에 참여한 분들의 의견도 듣고 그들의 이야기를 책에 써야 한다</a:t>
            </a:r>
            <a:r>
              <a:rPr kumimoji="0" lang="en-US" altLang="ko-KR" sz="1400" b="1" dirty="0">
                <a:solidFill>
                  <a:srgbClr val="404040"/>
                </a:solidFill>
              </a:rPr>
              <a:t>. </a:t>
            </a:r>
            <a:r>
              <a:rPr kumimoji="0" lang="ko-KR" altLang="en-US" sz="1400" b="1" dirty="0">
                <a:solidFill>
                  <a:srgbClr val="404040"/>
                </a:solidFill>
              </a:rPr>
              <a:t>이러한 과정을 거쳐 한 권의 책이 탄생 된다</a:t>
            </a:r>
            <a:r>
              <a:rPr kumimoji="0" lang="en-US" altLang="ko-KR" sz="1400" b="1" dirty="0">
                <a:solidFill>
                  <a:srgbClr val="404040"/>
                </a:solidFill>
              </a:rPr>
              <a:t>. </a:t>
            </a:r>
          </a:p>
          <a:p>
            <a:pPr algn="just" eaLnBrk="1" hangingPunct="1">
              <a:spcBef>
                <a:spcPct val="20000"/>
              </a:spcBef>
            </a:pPr>
            <a:r>
              <a:rPr kumimoji="0" lang="ko-KR" altLang="en-US" sz="1400" b="1" dirty="0">
                <a:solidFill>
                  <a:srgbClr val="404040"/>
                </a:solidFill>
              </a:rPr>
              <a:t>이 책 속에 필자와 독자들의 사상</a:t>
            </a:r>
            <a:r>
              <a:rPr kumimoji="0" lang="en-US" altLang="ko-KR" sz="1400" b="1" dirty="0">
                <a:solidFill>
                  <a:srgbClr val="404040"/>
                </a:solidFill>
              </a:rPr>
              <a:t>, </a:t>
            </a:r>
            <a:r>
              <a:rPr kumimoji="0" lang="ko-KR" altLang="en-US" sz="1400" b="1" dirty="0">
                <a:solidFill>
                  <a:srgbClr val="404040"/>
                </a:solidFill>
              </a:rPr>
              <a:t>철학</a:t>
            </a:r>
            <a:r>
              <a:rPr kumimoji="0" lang="en-US" altLang="ko-KR" sz="1400" b="1" dirty="0">
                <a:solidFill>
                  <a:srgbClr val="404040"/>
                </a:solidFill>
              </a:rPr>
              <a:t>, </a:t>
            </a:r>
            <a:r>
              <a:rPr kumimoji="0" lang="ko-KR" altLang="en-US" sz="1400" b="1" dirty="0">
                <a:solidFill>
                  <a:srgbClr val="404040"/>
                </a:solidFill>
              </a:rPr>
              <a:t>인생이 들어 있다</a:t>
            </a:r>
            <a:r>
              <a:rPr kumimoji="0" lang="en-US" altLang="ko-KR" sz="1400" b="1" dirty="0">
                <a:solidFill>
                  <a:srgbClr val="404040"/>
                </a:solidFill>
              </a:rPr>
              <a:t>. </a:t>
            </a:r>
            <a:r>
              <a:rPr kumimoji="0" lang="ko-KR" altLang="en-US" sz="1400" b="1" dirty="0">
                <a:solidFill>
                  <a:srgbClr val="404040"/>
                </a:solidFill>
              </a:rPr>
              <a:t>이것을 읽는 독자가 도움을 받지 못하면 헛수고에 불과 하다</a:t>
            </a:r>
            <a:r>
              <a:rPr kumimoji="0" lang="en-US" altLang="ko-KR" sz="1400" b="1" dirty="0">
                <a:solidFill>
                  <a:srgbClr val="404040"/>
                </a:solidFill>
              </a:rPr>
              <a:t>. </a:t>
            </a:r>
            <a:r>
              <a:rPr kumimoji="0" lang="ko-KR" altLang="en-US" sz="1400" b="1" dirty="0">
                <a:solidFill>
                  <a:srgbClr val="404040"/>
                </a:solidFill>
              </a:rPr>
              <a:t>진정 독자들이 공감할 수 있는 책이 만들어야 한다</a:t>
            </a:r>
            <a:r>
              <a:rPr kumimoji="0" lang="en-US" altLang="ko-KR" sz="1400" b="1" dirty="0">
                <a:solidFill>
                  <a:srgbClr val="404040"/>
                </a:solidFill>
              </a:rPr>
              <a:t>. </a:t>
            </a:r>
            <a:r>
              <a:rPr kumimoji="0" lang="ko-KR" altLang="en-US" sz="1400" b="1" dirty="0">
                <a:solidFill>
                  <a:srgbClr val="404040"/>
                </a:solidFill>
              </a:rPr>
              <a:t>그들의 판단이 정확하기 때문이다</a:t>
            </a:r>
            <a:r>
              <a:rPr kumimoji="0" lang="en-US" altLang="ko-KR" sz="1400" b="1" dirty="0">
                <a:solidFill>
                  <a:srgbClr val="404040"/>
                </a:solidFill>
              </a:rPr>
              <a:t>. </a:t>
            </a:r>
            <a:r>
              <a:rPr kumimoji="0" lang="ko-KR" altLang="en-US" sz="1400" b="1" dirty="0">
                <a:solidFill>
                  <a:srgbClr val="404040"/>
                </a:solidFill>
              </a:rPr>
              <a:t>이것이 독자들의 손에 들어가서 읽혀지고</a:t>
            </a:r>
            <a:r>
              <a:rPr kumimoji="0" lang="en-US" altLang="ko-KR" sz="1400" b="1" dirty="0">
                <a:solidFill>
                  <a:srgbClr val="404040"/>
                </a:solidFill>
              </a:rPr>
              <a:t>, </a:t>
            </a:r>
            <a:r>
              <a:rPr kumimoji="0" lang="ko-KR" altLang="en-US" sz="1400" b="1" dirty="0">
                <a:solidFill>
                  <a:srgbClr val="404040"/>
                </a:solidFill>
              </a:rPr>
              <a:t>또 읽혀져서 독자들의 삶에 </a:t>
            </a:r>
            <a:r>
              <a:rPr kumimoji="0" lang="ko-KR" altLang="en-US" sz="1400" b="1" dirty="0" err="1">
                <a:solidFill>
                  <a:srgbClr val="404040"/>
                </a:solidFill>
              </a:rPr>
              <a:t>코칭</a:t>
            </a:r>
            <a:r>
              <a:rPr kumimoji="0" lang="ko-KR" altLang="en-US" sz="1400" b="1" dirty="0">
                <a:solidFill>
                  <a:srgbClr val="404040"/>
                </a:solidFill>
              </a:rPr>
              <a:t> 혁명이 일어난다면 이 책을 쓴 가치가 있다</a:t>
            </a:r>
            <a:r>
              <a:rPr kumimoji="0" lang="en-US" altLang="ko-KR" sz="1400" b="1" dirty="0">
                <a:solidFill>
                  <a:srgbClr val="404040"/>
                </a:solidFill>
              </a:rPr>
              <a:t>. (</a:t>
            </a:r>
            <a:r>
              <a:rPr kumimoji="0" lang="ko-KR" altLang="en-US" sz="1400" b="1" dirty="0">
                <a:solidFill>
                  <a:srgbClr val="404040"/>
                </a:solidFill>
              </a:rPr>
              <a:t>책을 쓰게 된 동기에서 발췌</a:t>
            </a:r>
            <a:r>
              <a:rPr kumimoji="0" lang="en-US" altLang="ko-KR" sz="1400" b="1" dirty="0">
                <a:solidFill>
                  <a:srgbClr val="404040"/>
                </a:solidFill>
              </a:rPr>
              <a:t>)</a:t>
            </a:r>
          </a:p>
        </p:txBody>
      </p:sp>
      <p:pic>
        <p:nvPicPr>
          <p:cNvPr id="8197" name="그림 13" descr="21788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285875"/>
            <a:ext cx="2286000" cy="194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7572375" y="6421438"/>
            <a:ext cx="1571625" cy="293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kumimoji="0" lang="en-US" altLang="ko-KR" sz="1000" b="1" dirty="0">
                <a:solidFill>
                  <a:srgbClr val="009FA6"/>
                </a:solidFill>
                <a:latin typeface="+mn-ea"/>
                <a:ea typeface="+mn-ea"/>
                <a:cs typeface="Arial" pitchFamily="34" charset="0"/>
              </a:rPr>
              <a:t>www.igomt.com</a:t>
            </a:r>
          </a:p>
        </p:txBody>
      </p:sp>
      <p:pic>
        <p:nvPicPr>
          <p:cNvPr id="8199" name="그림 20" descr="go 뜨라이브 코칭 로고.gi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0750" y="214313"/>
            <a:ext cx="2916238" cy="45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60549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5"/>
          <p:cNvSpPr>
            <a:spLocks noChangeArrowheads="1"/>
          </p:cNvSpPr>
          <p:nvPr/>
        </p:nvSpPr>
        <p:spPr bwMode="auto">
          <a:xfrm>
            <a:off x="1071563" y="4598988"/>
            <a:ext cx="12858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kumimoji="0" lang="en-US" altLang="ko-KR" sz="1800">
              <a:solidFill>
                <a:srgbClr val="002060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6148" name="내용 개체 틀 4"/>
          <p:cNvSpPr>
            <a:spLocks noGrp="1"/>
          </p:cNvSpPr>
          <p:nvPr>
            <p:ph idx="1"/>
          </p:nvPr>
        </p:nvSpPr>
        <p:spPr>
          <a:xfrm>
            <a:off x="323850" y="1071546"/>
            <a:ext cx="8640763" cy="5591544"/>
          </a:xfrm>
          <a:solidFill>
            <a:srgbClr val="FFFF00"/>
          </a:solidFill>
        </p:spPr>
        <p:txBody>
          <a:bodyPr/>
          <a:lstStyle/>
          <a:p>
            <a:pPr>
              <a:buFont typeface="Arial" charset="0"/>
              <a:buNone/>
            </a:pPr>
            <a:r>
              <a:rPr lang="en-US" altLang="ko-KR" dirty="0" smtClean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2. </a:t>
            </a:r>
            <a:r>
              <a:rPr lang="ko-KR" altLang="en-US" dirty="0" err="1" smtClean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코칭</a:t>
            </a:r>
            <a:r>
              <a:rPr lang="ko-KR" altLang="en-US" dirty="0" smtClean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 세미나 비</a:t>
            </a:r>
            <a:r>
              <a:rPr lang="ko-KR" altLang="en-US" dirty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용</a:t>
            </a:r>
            <a:r>
              <a:rPr lang="en-US" altLang="ko-KR" dirty="0" smtClean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(A)</a:t>
            </a:r>
            <a:endParaRPr lang="en-US" altLang="ko-KR" sz="2400" dirty="0" smtClean="0">
              <a:solidFill>
                <a:srgbClr val="FF3300"/>
              </a:solidFill>
              <a:latin typeface="HY견고딕" pitchFamily="18" charset="-127"/>
              <a:ea typeface="HY견고딕" pitchFamily="18" charset="-127"/>
            </a:endParaRPr>
          </a:p>
          <a:p>
            <a:pPr marL="0" indent="0">
              <a:buNone/>
            </a:pPr>
            <a:endParaRPr lang="en-US" altLang="ko-KR" sz="2400" dirty="0">
              <a:solidFill>
                <a:srgbClr val="0033CC"/>
              </a:solidFill>
              <a:latin typeface="HY견고딕" pitchFamily="18" charset="-127"/>
              <a:ea typeface="HY견고딕" pitchFamily="18" charset="-127"/>
            </a:endParaRPr>
          </a:p>
          <a:p>
            <a:pPr marL="457200" indent="-457200">
              <a:buAutoNum type="arabicParenR"/>
            </a:pPr>
            <a:r>
              <a:rPr lang="ko-KR" altLang="en-US" sz="24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세미나 등록비는  </a:t>
            </a:r>
            <a:r>
              <a:rPr lang="en-US" altLang="ko-KR" sz="24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2</a:t>
            </a:r>
            <a:r>
              <a:rPr lang="ko-KR" altLang="en-US" sz="24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박 </a:t>
            </a:r>
            <a:r>
              <a:rPr lang="en-US" altLang="ko-KR" sz="24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3</a:t>
            </a:r>
            <a:r>
              <a:rPr lang="ko-KR" altLang="en-US" sz="24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일</a:t>
            </a:r>
            <a:r>
              <a:rPr lang="en-US" altLang="ko-KR" sz="24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(8</a:t>
            </a:r>
            <a:r>
              <a:rPr lang="ko-KR" altLang="en-US" sz="24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강</a:t>
            </a:r>
            <a:r>
              <a:rPr lang="en-US" altLang="ko-KR" sz="24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)</a:t>
            </a:r>
            <a:r>
              <a:rPr lang="ko-KR" altLang="en-US" sz="24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은 </a:t>
            </a:r>
            <a:r>
              <a:rPr lang="en-US" altLang="ko-KR" sz="24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$200, </a:t>
            </a:r>
            <a:r>
              <a:rPr lang="en-US" altLang="ko-KR" sz="240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3</a:t>
            </a:r>
            <a:r>
              <a:rPr lang="ko-KR" altLang="en-US" sz="240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박</a:t>
            </a:r>
            <a:r>
              <a:rPr lang="en-US" altLang="ko-KR" sz="240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4</a:t>
            </a:r>
            <a:r>
              <a:rPr lang="ko-KR" altLang="en-US" sz="24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일</a:t>
            </a:r>
            <a:r>
              <a:rPr lang="en-US" altLang="ko-KR" sz="24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(12</a:t>
            </a:r>
            <a:r>
              <a:rPr lang="ko-KR" altLang="en-US" sz="24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강</a:t>
            </a:r>
            <a:r>
              <a:rPr lang="en-US" altLang="ko-KR" sz="24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)</a:t>
            </a:r>
            <a:r>
              <a:rPr lang="ko-KR" altLang="en-US" sz="24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은</a:t>
            </a:r>
            <a:r>
              <a:rPr lang="en-US" altLang="ko-KR" sz="24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$300, </a:t>
            </a:r>
            <a:r>
              <a:rPr lang="ko-KR" altLang="en-US" sz="24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그리고 </a:t>
            </a:r>
            <a:r>
              <a:rPr lang="en-US" altLang="ko-KR" sz="24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4</a:t>
            </a:r>
            <a:r>
              <a:rPr lang="ko-KR" altLang="en-US" sz="24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박 </a:t>
            </a:r>
            <a:r>
              <a:rPr lang="en-US" altLang="ko-KR" sz="24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5</a:t>
            </a:r>
            <a:r>
              <a:rPr lang="ko-KR" altLang="en-US" sz="24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일</a:t>
            </a:r>
            <a:r>
              <a:rPr lang="en-US" altLang="ko-KR" sz="24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(24</a:t>
            </a:r>
            <a:r>
              <a:rPr lang="ko-KR" altLang="en-US" sz="24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강</a:t>
            </a:r>
            <a:r>
              <a:rPr lang="en-US" altLang="ko-KR" sz="24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)</a:t>
            </a:r>
            <a:r>
              <a:rPr lang="ko-KR" altLang="en-US" sz="24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은 </a:t>
            </a:r>
            <a:r>
              <a:rPr lang="en-US" altLang="ko-KR" sz="24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$400</a:t>
            </a:r>
            <a:r>
              <a:rPr lang="ko-KR" altLang="en-US" sz="24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 이며</a:t>
            </a:r>
            <a:r>
              <a:rPr lang="en-US" altLang="ko-KR" sz="24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, </a:t>
            </a:r>
            <a:r>
              <a:rPr lang="ko-KR" altLang="en-US" sz="240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이</a:t>
            </a:r>
            <a:r>
              <a:rPr lang="ko-KR" altLang="en-US" sz="24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 비용에는 강사비가 포함되지 않으며 등록비의 </a:t>
            </a:r>
            <a:r>
              <a:rPr lang="en-US" altLang="ko-KR" sz="24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½</a:t>
            </a:r>
            <a:r>
              <a:rPr lang="ko-KR" altLang="en-US" sz="24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을 준비해 주시면 됩니다</a:t>
            </a:r>
            <a:r>
              <a:rPr lang="en-US" altLang="ko-KR" sz="24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. </a:t>
            </a:r>
            <a:r>
              <a:rPr lang="ko-KR" altLang="en-US" sz="24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숙박비는 개최하는 지역 팀장이 형편에 따라 결정하며</a:t>
            </a:r>
            <a:r>
              <a:rPr lang="en-US" altLang="ko-KR" sz="24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,</a:t>
            </a:r>
            <a:r>
              <a:rPr lang="ko-KR" altLang="en-US" sz="24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사모는 </a:t>
            </a:r>
            <a:r>
              <a:rPr lang="en-US" altLang="ko-KR" sz="24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$100</a:t>
            </a:r>
            <a:r>
              <a:rPr lang="ko-KR" altLang="en-US" sz="24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입니다</a:t>
            </a:r>
            <a:r>
              <a:rPr lang="en-US" altLang="ko-KR" sz="24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. </a:t>
            </a:r>
          </a:p>
          <a:p>
            <a:pPr marL="0" indent="0">
              <a:buNone/>
            </a:pPr>
            <a:r>
              <a:rPr lang="en-US" altLang="ko-KR" sz="24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2) </a:t>
            </a:r>
            <a:r>
              <a:rPr lang="ko-KR" altLang="en-US" sz="24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선교 대상국을 </a:t>
            </a:r>
            <a:r>
              <a:rPr lang="ko-KR" altLang="en-US" sz="2400" dirty="0" err="1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코칭</a:t>
            </a:r>
            <a:r>
              <a:rPr lang="ko-KR" altLang="en-US" sz="24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 세미나를 인도할 경우는 선교 대상국을 돕</a:t>
            </a:r>
            <a:r>
              <a:rPr lang="ko-KR" altLang="en-US" sz="2400" dirty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는</a:t>
            </a:r>
            <a:r>
              <a:rPr lang="ko-KR" altLang="en-US" sz="24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 교회와 강사가 각각 </a:t>
            </a:r>
            <a:r>
              <a:rPr lang="ko-KR" altLang="en-US" sz="2400" dirty="0" err="1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여행비</a:t>
            </a:r>
            <a:r>
              <a:rPr lang="en-US" altLang="ko-KR" sz="24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(</a:t>
            </a:r>
            <a:r>
              <a:rPr lang="ko-KR" altLang="en-US" sz="24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비행기표</a:t>
            </a:r>
            <a:r>
              <a:rPr lang="en-US" altLang="ko-KR" sz="24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)</a:t>
            </a:r>
            <a:r>
              <a:rPr lang="ko-KR" altLang="en-US" sz="24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의 </a:t>
            </a:r>
            <a:r>
              <a:rPr lang="en-US" altLang="ko-KR" sz="24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½</a:t>
            </a:r>
            <a:r>
              <a:rPr lang="ko-KR" altLang="en-US" sz="24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씩을 부담하며</a:t>
            </a:r>
            <a:r>
              <a:rPr lang="en-US" altLang="ko-KR" sz="24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,</a:t>
            </a:r>
            <a:r>
              <a:rPr lang="ko-KR" altLang="en-US" sz="2400" dirty="0" err="1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코칭은</a:t>
            </a:r>
            <a:r>
              <a:rPr lang="ko-KR" altLang="en-US" sz="24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 선교하는 교회의 이름으로 진행됩니다</a:t>
            </a:r>
            <a:r>
              <a:rPr lang="en-US" altLang="ko-KR" sz="24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. </a:t>
            </a:r>
            <a:r>
              <a:rPr lang="ko-KR" altLang="en-US" sz="24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숙박은 현지 교회에서 담당합니다</a:t>
            </a:r>
            <a:r>
              <a:rPr lang="en-US" altLang="ko-KR" sz="24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.</a:t>
            </a:r>
            <a:r>
              <a:rPr lang="ko-KR" altLang="en-US" sz="24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endParaRPr lang="en-US" altLang="ko-KR" sz="2400" dirty="0" smtClean="0">
              <a:solidFill>
                <a:srgbClr val="0033CC"/>
              </a:solidFill>
              <a:latin typeface="HY견고딕" pitchFamily="18" charset="-127"/>
              <a:ea typeface="HY견고딕" pitchFamily="18" charset="-127"/>
            </a:endParaRPr>
          </a:p>
          <a:p>
            <a:pPr marL="0" indent="0">
              <a:buNone/>
            </a:pPr>
            <a:r>
              <a:rPr lang="en-US" altLang="ko-KR" sz="240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3</a:t>
            </a:r>
            <a:r>
              <a:rPr lang="en-US" altLang="ko-KR" sz="24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) </a:t>
            </a:r>
            <a:r>
              <a:rPr lang="ko-KR" altLang="en-US" sz="2400" dirty="0" err="1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미조리주</a:t>
            </a:r>
            <a:r>
              <a:rPr lang="ko-KR" altLang="en-US" sz="24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sz="2400" dirty="0" err="1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캔사스</a:t>
            </a:r>
            <a:r>
              <a:rPr lang="ko-KR" altLang="en-US" sz="24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 시티에 위치한  </a:t>
            </a:r>
            <a:r>
              <a:rPr lang="ko-KR" altLang="en-US" sz="2400" dirty="0" err="1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미드웨스턴</a:t>
            </a:r>
            <a:r>
              <a:rPr lang="ko-KR" altLang="en-US" sz="24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sz="2400" dirty="0" err="1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목회학</a:t>
            </a:r>
            <a:r>
              <a:rPr lang="ko-KR" altLang="en-US" sz="24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 박사</a:t>
            </a:r>
            <a:r>
              <a:rPr lang="en-US" altLang="ko-KR" sz="24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(</a:t>
            </a:r>
            <a:r>
              <a:rPr lang="ko-KR" altLang="en-US" sz="2400" dirty="0" err="1" smtClean="0">
                <a:solidFill>
                  <a:srgbClr val="0A6E02"/>
                </a:solidFill>
                <a:latin typeface="HY견고딕" pitchFamily="18" charset="-127"/>
                <a:ea typeface="HY견고딕" pitchFamily="18" charset="-127"/>
              </a:rPr>
              <a:t>코칭</a:t>
            </a:r>
            <a:r>
              <a:rPr lang="ko-KR" altLang="en-US" sz="2400" dirty="0" smtClean="0">
                <a:solidFill>
                  <a:srgbClr val="0A6E02"/>
                </a:solidFill>
                <a:latin typeface="HY견고딕" pitchFamily="18" charset="-127"/>
                <a:ea typeface="HY견고딕" pitchFamily="18" charset="-127"/>
              </a:rPr>
              <a:t> 과정</a:t>
            </a:r>
            <a:r>
              <a:rPr lang="en-US" altLang="ko-KR" sz="24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)</a:t>
            </a:r>
            <a:r>
              <a:rPr lang="ko-KR" altLang="en-US" sz="24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에 등록한 분들은 학교에 등록금을 지불하기에 따로  코칭 비용을 지불할 필요가 없습니다</a:t>
            </a:r>
            <a:r>
              <a:rPr lang="en-US" altLang="ko-KR" sz="24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. </a:t>
            </a:r>
            <a:r>
              <a:rPr lang="ko-KR" altLang="en-US" sz="24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그러나</a:t>
            </a:r>
            <a:endParaRPr lang="en-US" altLang="ko-KR" sz="2400" dirty="0" smtClean="0">
              <a:solidFill>
                <a:srgbClr val="0033CC"/>
              </a:solidFill>
              <a:latin typeface="HY견고딕" pitchFamily="18" charset="-127"/>
              <a:ea typeface="HY견고딕" pitchFamily="18" charset="-127"/>
            </a:endParaRPr>
          </a:p>
          <a:p>
            <a:pPr marL="0" indent="0">
              <a:buNone/>
            </a:pPr>
            <a:r>
              <a:rPr lang="en-US" altLang="ko-KR" sz="24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endParaRPr lang="en-US" altLang="ko-KR" sz="2400" dirty="0">
              <a:solidFill>
                <a:srgbClr val="0033CC"/>
              </a:solidFill>
              <a:latin typeface="HY견고딕" pitchFamily="18" charset="-127"/>
              <a:ea typeface="HY견고딕" pitchFamily="18" charset="-127"/>
            </a:endParaRPr>
          </a:p>
          <a:p>
            <a:pPr marL="0" indent="0">
              <a:buNone/>
            </a:pPr>
            <a:r>
              <a:rPr lang="en-US" altLang="ko-KR" sz="24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endParaRPr lang="ko-KR" altLang="en-US" sz="2400" dirty="0">
              <a:solidFill>
                <a:srgbClr val="0033CC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8806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kumimoji="0" lang="ko-KR" altLang="en-US" sz="18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763688" y="188640"/>
            <a:ext cx="4941912" cy="692696"/>
          </a:xfrm>
          <a:prstGeom prst="rect">
            <a:avLst/>
          </a:prstGeom>
          <a:solidFill>
            <a:srgbClr val="7030A0"/>
          </a:solidFill>
        </p:spPr>
        <p:txBody>
          <a:bodyPr anchor="ctr">
            <a:normAutofit fontScale="77500" lnSpcReduction="20000"/>
          </a:bodyPr>
          <a:lstStyle/>
          <a:p>
            <a:pPr>
              <a:lnSpc>
                <a:spcPct val="90000"/>
              </a:lnSpc>
              <a:defRPr/>
            </a:pPr>
            <a:r>
              <a:rPr lang="ko-KR" altLang="en-US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 </a:t>
            </a:r>
            <a:r>
              <a:rPr lang="en-US" altLang="ko-KR" sz="34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2014-15</a:t>
            </a:r>
            <a:r>
              <a:rPr lang="ko-KR" altLang="en-US" sz="34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년 </a:t>
            </a:r>
            <a:r>
              <a:rPr lang="ko-KR" altLang="en-US" sz="3400" b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코칭</a:t>
            </a:r>
            <a:r>
              <a:rPr lang="ko-KR" altLang="en-US" sz="34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 세미나 </a:t>
            </a:r>
            <a:r>
              <a:rPr lang="ko-KR" altLang="en-US" sz="34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330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비용</a:t>
            </a:r>
            <a:endParaRPr lang="en-US" altLang="ko-KR" sz="3400" b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3300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HY견고딕" pitchFamily="18" charset="-127"/>
              <a:ea typeface="HY견고딕" pitchFamily="18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6853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5"/>
          <p:cNvSpPr>
            <a:spLocks noChangeArrowheads="1"/>
          </p:cNvSpPr>
          <p:nvPr/>
        </p:nvSpPr>
        <p:spPr bwMode="auto">
          <a:xfrm>
            <a:off x="1071563" y="4598988"/>
            <a:ext cx="12858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kumimoji="0" lang="en-US" altLang="ko-KR" sz="1800">
              <a:solidFill>
                <a:srgbClr val="002060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6148" name="내용 개체 틀 4"/>
          <p:cNvSpPr>
            <a:spLocks noGrp="1"/>
          </p:cNvSpPr>
          <p:nvPr>
            <p:ph idx="1"/>
          </p:nvPr>
        </p:nvSpPr>
        <p:spPr>
          <a:xfrm>
            <a:off x="323850" y="1071546"/>
            <a:ext cx="8640763" cy="5591544"/>
          </a:xfrm>
          <a:solidFill>
            <a:srgbClr val="FFFF00"/>
          </a:solidFill>
        </p:spPr>
        <p:txBody>
          <a:bodyPr/>
          <a:lstStyle/>
          <a:p>
            <a:pPr>
              <a:buFont typeface="Arial" charset="0"/>
              <a:buNone/>
            </a:pPr>
            <a:r>
              <a:rPr lang="en-US" altLang="ko-KR" dirty="0" smtClean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2. </a:t>
            </a:r>
            <a:r>
              <a:rPr lang="ko-KR" altLang="en-US" dirty="0" err="1" smtClean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코칭</a:t>
            </a:r>
            <a:r>
              <a:rPr lang="ko-KR" altLang="en-US" dirty="0" smtClean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 세미나 비용</a:t>
            </a:r>
            <a:r>
              <a:rPr lang="en-US" altLang="ko-KR" dirty="0" smtClean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(B)</a:t>
            </a:r>
            <a:endParaRPr lang="en-US" altLang="ko-KR" sz="2400" dirty="0" smtClean="0">
              <a:solidFill>
                <a:srgbClr val="FF3300"/>
              </a:solidFill>
              <a:latin typeface="HY견고딕" pitchFamily="18" charset="-127"/>
              <a:ea typeface="HY견고딕" pitchFamily="18" charset="-127"/>
            </a:endParaRPr>
          </a:p>
          <a:p>
            <a:pPr marL="0" indent="0">
              <a:buNone/>
            </a:pPr>
            <a:endParaRPr lang="en-US" altLang="ko-KR" sz="2400" dirty="0">
              <a:solidFill>
                <a:srgbClr val="0033CC"/>
              </a:solidFill>
              <a:latin typeface="HY견고딕" pitchFamily="18" charset="-127"/>
              <a:ea typeface="HY견고딕" pitchFamily="18" charset="-127"/>
            </a:endParaRPr>
          </a:p>
          <a:p>
            <a:pPr marL="0" indent="0">
              <a:buNone/>
            </a:pPr>
            <a:r>
              <a:rPr lang="en-US" altLang="ko-KR" sz="2400" dirty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4</a:t>
            </a:r>
            <a:r>
              <a:rPr lang="en-US" altLang="ko-KR" sz="24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) &lt;</a:t>
            </a:r>
            <a:r>
              <a:rPr lang="ko-KR" altLang="en-US" sz="24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교회 건강진단 보고서 </a:t>
            </a:r>
            <a:r>
              <a:rPr lang="ko-KR" altLang="en-US" sz="2400" dirty="0" err="1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작성비</a:t>
            </a:r>
            <a:r>
              <a:rPr lang="en-US" altLang="ko-KR" sz="24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&gt;</a:t>
            </a:r>
            <a:r>
              <a:rPr lang="ko-KR" altLang="en-US" sz="24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는 </a:t>
            </a:r>
            <a:r>
              <a:rPr lang="en-US" altLang="ko-KR" sz="24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$100</a:t>
            </a:r>
            <a:r>
              <a:rPr lang="ko-KR" altLang="en-US" sz="24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이며</a:t>
            </a:r>
            <a:r>
              <a:rPr lang="en-US" altLang="ko-KR" sz="24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( 300</a:t>
            </a:r>
            <a:r>
              <a:rPr lang="ko-KR" altLang="en-US" sz="24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명이 넘는 교회는 </a:t>
            </a:r>
            <a:r>
              <a:rPr lang="en-US" altLang="ko-KR" sz="24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40</a:t>
            </a:r>
            <a:r>
              <a:rPr lang="ko-KR" altLang="en-US" sz="24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대 이하와 </a:t>
            </a:r>
            <a:r>
              <a:rPr lang="en-US" altLang="ko-KR" sz="24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40</a:t>
            </a:r>
            <a:r>
              <a:rPr lang="ko-KR" altLang="en-US" sz="24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대 이상으로 둘로 나누기에 </a:t>
            </a:r>
            <a:r>
              <a:rPr lang="en-US" altLang="ko-KR" sz="24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$200),</a:t>
            </a:r>
            <a:r>
              <a:rPr lang="ko-KR" altLang="en-US" sz="24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그리고 </a:t>
            </a:r>
            <a:r>
              <a:rPr lang="ko-KR" altLang="en-US" sz="2400" dirty="0" err="1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코칭</a:t>
            </a:r>
            <a:r>
              <a:rPr lang="ko-KR" altLang="en-US" sz="24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 세미나 이후에 있은 개별 교회의 </a:t>
            </a:r>
            <a:r>
              <a:rPr lang="ko-KR" altLang="en-US" sz="2400" dirty="0" err="1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코칭비는</a:t>
            </a:r>
            <a:r>
              <a:rPr lang="ko-KR" altLang="en-US" sz="24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en-US" altLang="ko-KR" sz="24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5 </a:t>
            </a:r>
            <a:r>
              <a:rPr lang="ko-KR" altLang="en-US" sz="24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차례의 전화</a:t>
            </a:r>
            <a:r>
              <a:rPr lang="en-US" altLang="ko-KR" sz="24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/</a:t>
            </a:r>
            <a:r>
              <a:rPr lang="ko-KR" altLang="en-US" sz="24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이 메일 </a:t>
            </a:r>
            <a:r>
              <a:rPr lang="ko-KR" altLang="en-US" sz="2400" dirty="0" err="1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코칭</a:t>
            </a:r>
            <a:r>
              <a:rPr lang="en-US" altLang="ko-KR" sz="24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,</a:t>
            </a:r>
            <a:r>
              <a:rPr lang="ko-KR" altLang="en-US" sz="24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 한차례 방문 등 총 </a:t>
            </a:r>
            <a:r>
              <a:rPr lang="en-US" altLang="ko-KR" sz="24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6</a:t>
            </a:r>
            <a:r>
              <a:rPr lang="ko-KR" altLang="en-US" sz="24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차례의 </a:t>
            </a:r>
            <a:r>
              <a:rPr lang="ko-KR" altLang="en-US" sz="2400" dirty="0" err="1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코칭</a:t>
            </a:r>
            <a:r>
              <a:rPr lang="ko-KR" altLang="en-US" sz="24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 비용으로 </a:t>
            </a:r>
            <a:r>
              <a:rPr lang="en-US" altLang="ko-KR" sz="24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$600(</a:t>
            </a:r>
            <a:r>
              <a:rPr lang="ko-KR" altLang="en-US" sz="24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교통비포함 그러나 숙박제외</a:t>
            </a:r>
            <a:r>
              <a:rPr lang="en-US" altLang="ko-KR" sz="24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)</a:t>
            </a:r>
            <a:r>
              <a:rPr lang="ko-KR" altLang="en-US" sz="24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입니다</a:t>
            </a:r>
            <a:r>
              <a:rPr lang="en-US" altLang="ko-KR" sz="24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.</a:t>
            </a:r>
          </a:p>
          <a:p>
            <a:pPr marL="0" indent="0">
              <a:buNone/>
            </a:pPr>
            <a:r>
              <a:rPr lang="en-US" altLang="ko-KR" sz="240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5</a:t>
            </a:r>
            <a:r>
              <a:rPr lang="en-US" altLang="ko-KR" sz="24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) </a:t>
            </a:r>
            <a:r>
              <a:rPr lang="ko-KR" altLang="en-US" sz="24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교회가 제직들을 위해 </a:t>
            </a:r>
            <a:r>
              <a:rPr lang="en-US" altLang="ko-KR" sz="24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&lt;</a:t>
            </a:r>
            <a:r>
              <a:rPr lang="ko-KR" altLang="en-US" sz="24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목표와 실행전략 세미나</a:t>
            </a:r>
            <a:r>
              <a:rPr lang="en-US" altLang="ko-KR" sz="24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&gt;-80</a:t>
            </a:r>
            <a:r>
              <a:rPr lang="ko-KR" altLang="en-US" sz="24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분의 강의와 </a:t>
            </a:r>
            <a:r>
              <a:rPr lang="en-US" altLang="ko-KR" sz="24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4</a:t>
            </a:r>
            <a:r>
              <a:rPr lang="ko-KR" altLang="en-US" sz="24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차례의 워크숍</a:t>
            </a:r>
            <a:r>
              <a:rPr lang="en-US" altLang="ko-KR" sz="24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-</a:t>
            </a:r>
            <a:r>
              <a:rPr lang="ko-KR" altLang="en-US" sz="24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는 교통비 포함하여  </a:t>
            </a:r>
            <a:r>
              <a:rPr lang="en-US" altLang="ko-KR" sz="24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$1,200</a:t>
            </a:r>
            <a:r>
              <a:rPr lang="ko-KR" altLang="en-US" sz="24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입니다</a:t>
            </a:r>
            <a:r>
              <a:rPr lang="en-US" altLang="ko-KR" sz="24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.</a:t>
            </a:r>
            <a:r>
              <a:rPr lang="ko-KR" altLang="en-US" sz="24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endParaRPr lang="en-US" altLang="ko-KR" sz="2400" dirty="0" smtClean="0">
              <a:solidFill>
                <a:srgbClr val="0033CC"/>
              </a:solidFill>
              <a:latin typeface="HY견고딕" pitchFamily="18" charset="-127"/>
              <a:ea typeface="HY견고딕" pitchFamily="18" charset="-127"/>
            </a:endParaRPr>
          </a:p>
          <a:p>
            <a:pPr marL="0" indent="0">
              <a:buNone/>
            </a:pPr>
            <a:r>
              <a:rPr lang="en-US" altLang="ko-KR" sz="2400" dirty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6</a:t>
            </a:r>
            <a:r>
              <a:rPr lang="en-US" altLang="ko-KR" sz="24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) </a:t>
            </a:r>
            <a:r>
              <a:rPr lang="ko-KR" altLang="en-US" sz="24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개 교회가 실행 </a:t>
            </a:r>
            <a:r>
              <a:rPr lang="ko-KR" altLang="en-US" sz="2400" dirty="0" err="1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전략팀을</a:t>
            </a:r>
            <a:r>
              <a:rPr lang="ko-KR" altLang="en-US" sz="24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 위해</a:t>
            </a:r>
            <a:r>
              <a:rPr lang="en-US" altLang="ko-KR" sz="24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&lt;</a:t>
            </a:r>
            <a:r>
              <a:rPr lang="ko-KR" altLang="en-US" sz="24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실행 </a:t>
            </a:r>
            <a:r>
              <a:rPr lang="ko-KR" altLang="en-US" sz="2400" dirty="0" err="1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전략팀</a:t>
            </a:r>
            <a:r>
              <a:rPr lang="en-US" altLang="ko-KR" sz="24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&gt;</a:t>
            </a:r>
            <a:r>
              <a:rPr lang="ko-KR" altLang="en-US" sz="24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세미나 </a:t>
            </a:r>
            <a:r>
              <a:rPr lang="en-US" altLang="ko-KR" sz="24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-80</a:t>
            </a:r>
            <a:r>
              <a:rPr lang="ko-KR" altLang="en-US" sz="24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분의 강의와 </a:t>
            </a:r>
            <a:r>
              <a:rPr lang="en-US" altLang="ko-KR" sz="24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4</a:t>
            </a:r>
            <a:r>
              <a:rPr lang="ko-KR" altLang="en-US" sz="24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차례의 워크숍</a:t>
            </a:r>
            <a:r>
              <a:rPr lang="en-US" altLang="ko-KR" sz="24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-</a:t>
            </a:r>
            <a:r>
              <a:rPr lang="ko-KR" altLang="en-US" sz="24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는 교통비 포함 </a:t>
            </a:r>
            <a:r>
              <a:rPr lang="en-US" altLang="ko-KR" sz="24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$1,200</a:t>
            </a:r>
            <a:r>
              <a:rPr lang="ko-KR" altLang="en-US" sz="24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입니다</a:t>
            </a:r>
            <a:r>
              <a:rPr lang="en-US" altLang="ko-KR" sz="24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.</a:t>
            </a:r>
          </a:p>
          <a:p>
            <a:pPr marL="0" indent="0">
              <a:buNone/>
            </a:pPr>
            <a:r>
              <a:rPr lang="en-US" altLang="ko-KR" sz="240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7</a:t>
            </a:r>
            <a:r>
              <a:rPr lang="en-US" altLang="ko-KR" sz="24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) </a:t>
            </a:r>
            <a:r>
              <a:rPr lang="ko-KR" altLang="en-US" sz="24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매 주일 </a:t>
            </a:r>
            <a:r>
              <a:rPr lang="en-US" altLang="ko-KR" sz="24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50</a:t>
            </a:r>
            <a:r>
              <a:rPr lang="ko-KR" altLang="en-US" sz="24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명 미만이 출석하는 교회나</a:t>
            </a:r>
            <a:r>
              <a:rPr lang="en-US" altLang="ko-KR" sz="24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, </a:t>
            </a:r>
            <a:r>
              <a:rPr lang="ko-KR" altLang="en-US" sz="24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개척 교회</a:t>
            </a:r>
            <a:r>
              <a:rPr lang="en-US" altLang="ko-KR" sz="24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(</a:t>
            </a:r>
            <a:r>
              <a:rPr lang="ko-KR" altLang="en-US" sz="24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시작한지 </a:t>
            </a:r>
            <a:r>
              <a:rPr lang="en-US" altLang="ko-KR" sz="24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5</a:t>
            </a:r>
            <a:r>
              <a:rPr lang="ko-KR" altLang="en-US" sz="24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년 미만</a:t>
            </a:r>
            <a:r>
              <a:rPr lang="en-US" altLang="ko-KR" sz="24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)</a:t>
            </a:r>
            <a:r>
              <a:rPr lang="ko-KR" altLang="en-US" sz="24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은 개별 교회 </a:t>
            </a:r>
            <a:r>
              <a:rPr lang="ko-KR" altLang="en-US" sz="2400" dirty="0" err="1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코칭비는</a:t>
            </a:r>
            <a:r>
              <a:rPr lang="ko-KR" altLang="en-US" sz="24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en-US" altLang="ko-KR" sz="24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½</a:t>
            </a:r>
            <a:r>
              <a:rPr lang="ko-KR" altLang="en-US" sz="24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로 합니다</a:t>
            </a:r>
            <a:r>
              <a:rPr lang="en-US" altLang="ko-KR" sz="24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.</a:t>
            </a:r>
            <a:endParaRPr lang="en-US" altLang="ko-KR" sz="2400" dirty="0">
              <a:solidFill>
                <a:srgbClr val="0033CC"/>
              </a:solidFill>
              <a:latin typeface="HY견고딕" pitchFamily="18" charset="-127"/>
              <a:ea typeface="HY견고딕" pitchFamily="18" charset="-127"/>
            </a:endParaRPr>
          </a:p>
          <a:p>
            <a:pPr marL="0" indent="0">
              <a:buNone/>
            </a:pPr>
            <a:endParaRPr lang="ko-KR" altLang="en-US" sz="2400" dirty="0">
              <a:solidFill>
                <a:srgbClr val="0033CC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8806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kumimoji="0" lang="ko-KR" altLang="en-US" sz="18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763688" y="188640"/>
            <a:ext cx="4941912" cy="692696"/>
          </a:xfrm>
          <a:prstGeom prst="rect">
            <a:avLst/>
          </a:prstGeom>
          <a:solidFill>
            <a:srgbClr val="7030A0"/>
          </a:solidFill>
        </p:spPr>
        <p:txBody>
          <a:bodyPr anchor="ctr">
            <a:normAutofit fontScale="77500" lnSpcReduction="20000"/>
          </a:bodyPr>
          <a:lstStyle/>
          <a:p>
            <a:pPr>
              <a:lnSpc>
                <a:spcPct val="90000"/>
              </a:lnSpc>
              <a:defRPr/>
            </a:pPr>
            <a:r>
              <a:rPr lang="ko-KR" altLang="en-US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 </a:t>
            </a:r>
            <a:r>
              <a:rPr lang="en-US" altLang="ko-KR" sz="34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2014-15</a:t>
            </a:r>
            <a:r>
              <a:rPr lang="ko-KR" altLang="en-US" sz="34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년 </a:t>
            </a:r>
            <a:r>
              <a:rPr lang="ko-KR" altLang="en-US" sz="3400" b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코칭</a:t>
            </a:r>
            <a:r>
              <a:rPr lang="ko-KR" altLang="en-US" sz="34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 세미나</a:t>
            </a:r>
            <a:r>
              <a:rPr lang="en-US" altLang="ko-KR" sz="34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 </a:t>
            </a:r>
            <a:r>
              <a:rPr lang="ko-KR" altLang="en-US" sz="34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 </a:t>
            </a:r>
            <a:r>
              <a:rPr lang="ko-KR" altLang="en-US" sz="34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330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비용</a:t>
            </a:r>
            <a:endParaRPr lang="en-US" altLang="ko-KR" sz="3400" b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3300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HY견고딕" pitchFamily="18" charset="-127"/>
              <a:ea typeface="HY견고딕" pitchFamily="18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5480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5"/>
          <p:cNvSpPr>
            <a:spLocks noChangeArrowheads="1"/>
          </p:cNvSpPr>
          <p:nvPr/>
        </p:nvSpPr>
        <p:spPr bwMode="auto">
          <a:xfrm>
            <a:off x="1071563" y="4598988"/>
            <a:ext cx="12858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kumimoji="0" lang="en-US" altLang="ko-KR" sz="1800">
              <a:solidFill>
                <a:srgbClr val="002060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6148" name="내용 개체 틀 4"/>
          <p:cNvSpPr>
            <a:spLocks noGrp="1"/>
          </p:cNvSpPr>
          <p:nvPr>
            <p:ph idx="1"/>
          </p:nvPr>
        </p:nvSpPr>
        <p:spPr>
          <a:xfrm>
            <a:off x="179512" y="1123604"/>
            <a:ext cx="8785101" cy="5591544"/>
          </a:xfrm>
          <a:solidFill>
            <a:srgbClr val="FFFF00"/>
          </a:solidFill>
        </p:spPr>
        <p:txBody>
          <a:bodyPr/>
          <a:lstStyle/>
          <a:p>
            <a:pPr>
              <a:buFont typeface="Arial" charset="0"/>
              <a:buNone/>
            </a:pPr>
            <a:r>
              <a:rPr lang="ko-KR" altLang="en-US" sz="3200" dirty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en-US" altLang="ko-KR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2. </a:t>
            </a:r>
            <a:r>
              <a:rPr lang="ko-KR" altLang="en-US" dirty="0" err="1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코칭</a:t>
            </a:r>
            <a:r>
              <a:rPr lang="en-US" altLang="ko-KR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세미나 비용</a:t>
            </a:r>
            <a:r>
              <a:rPr lang="en-US" altLang="ko-KR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(</a:t>
            </a:r>
            <a:r>
              <a:rPr lang="en-US" altLang="ko-KR" dirty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C</a:t>
            </a:r>
            <a:r>
              <a:rPr lang="en-US" altLang="ko-KR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) </a:t>
            </a:r>
            <a:endParaRPr lang="en-US" altLang="ko-KR" sz="2400" dirty="0" smtClean="0">
              <a:solidFill>
                <a:srgbClr val="532476"/>
              </a:solidFill>
              <a:latin typeface="HY견고딕" pitchFamily="18" charset="-127"/>
              <a:ea typeface="HY견고딕" pitchFamily="18" charset="-127"/>
            </a:endParaRPr>
          </a:p>
          <a:p>
            <a:pPr>
              <a:buNone/>
            </a:pPr>
            <a:r>
              <a:rPr lang="en-US" altLang="ko-KR" sz="2000" dirty="0" smtClean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   </a:t>
            </a:r>
            <a:r>
              <a:rPr lang="en-US" altLang="ko-KR" sz="240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8</a:t>
            </a:r>
            <a:r>
              <a:rPr lang="en-US" altLang="ko-KR" sz="24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) </a:t>
            </a:r>
            <a:r>
              <a:rPr lang="ko-KR" altLang="en-US" sz="24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세미나에 등록 할 경우 등록 용지는 </a:t>
            </a:r>
            <a:r>
              <a:rPr lang="en-US" altLang="ko-KR" sz="2400" dirty="0" smtClean="0">
                <a:solidFill>
                  <a:srgbClr val="008000"/>
                </a:solidFill>
                <a:latin typeface="HY견고딕" pitchFamily="18" charset="-127"/>
                <a:ea typeface="HY견고딕" pitchFamily="18" charset="-127"/>
                <a:hlinkClick r:id="rId3"/>
              </a:rPr>
              <a:t>WWW.igomt.com</a:t>
            </a:r>
            <a:r>
              <a:rPr lang="en-US" altLang="ko-KR" sz="2400" dirty="0" smtClean="0">
                <a:solidFill>
                  <a:srgbClr val="008000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sz="24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에서 다운로드 받습니다</a:t>
            </a:r>
            <a:r>
              <a:rPr lang="en-US" altLang="ko-KR" sz="24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. </a:t>
            </a:r>
            <a:r>
              <a:rPr lang="ko-KR" altLang="en-US" sz="24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등록비는 수표에 </a:t>
            </a:r>
            <a:r>
              <a:rPr lang="en-US" altLang="ko-KR" sz="24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(payable to GO Thrive coaching</a:t>
            </a:r>
            <a:r>
              <a:rPr lang="ko-KR" altLang="en-US" sz="24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으로 쓸 것</a:t>
            </a:r>
            <a:r>
              <a:rPr lang="en-US" altLang="ko-KR" sz="240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)</a:t>
            </a:r>
            <a:r>
              <a:rPr lang="en-US" altLang="ko-KR" sz="24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sz="24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등록용지와 함께 세미나 시작 </a:t>
            </a:r>
            <a:r>
              <a:rPr lang="en-US" altLang="ko-KR" sz="24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30</a:t>
            </a:r>
            <a:r>
              <a:rPr lang="ko-KR" altLang="en-US" sz="24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일 전까지  </a:t>
            </a:r>
            <a:endParaRPr lang="en-US" altLang="ko-KR" sz="2400" dirty="0" smtClean="0">
              <a:solidFill>
                <a:srgbClr val="0033CC"/>
              </a:solidFill>
              <a:latin typeface="HY견고딕" pitchFamily="18" charset="-127"/>
              <a:ea typeface="HY견고딕" pitchFamily="18" charset="-127"/>
            </a:endParaRPr>
          </a:p>
          <a:p>
            <a:pPr>
              <a:buNone/>
            </a:pPr>
            <a:r>
              <a:rPr lang="en-US" altLang="ko-KR" sz="240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en-US" altLang="ko-KR" sz="24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  (1)</a:t>
            </a:r>
            <a:r>
              <a:rPr lang="ko-KR" altLang="en-US" sz="24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미국은 본부 사무실</a:t>
            </a:r>
            <a:r>
              <a:rPr lang="en-US" altLang="ko-KR" sz="24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en-US" altLang="ko-KR" sz="24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GO Thrive coaching</a:t>
            </a:r>
          </a:p>
          <a:p>
            <a:pPr>
              <a:buNone/>
            </a:pPr>
            <a:r>
              <a:rPr lang="en-US" altLang="ko-KR" sz="24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   11417 S Belmont Dr Plainfield, IL 60585 </a:t>
            </a:r>
            <a:r>
              <a:rPr lang="ko-KR" altLang="en-US" sz="24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혹은 </a:t>
            </a:r>
            <a:r>
              <a:rPr lang="en-US" altLang="ko-KR" sz="24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Chase Bank, </a:t>
            </a:r>
            <a:r>
              <a:rPr lang="ko-KR" altLang="en-US" sz="24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계좌번호 </a:t>
            </a:r>
            <a:r>
              <a:rPr lang="en-US" altLang="ko-KR" sz="24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071000031-413850566(</a:t>
            </a:r>
            <a:r>
              <a:rPr lang="ko-KR" altLang="en-US" sz="20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예금주</a:t>
            </a:r>
            <a:r>
              <a:rPr lang="en-US" altLang="ko-KR" sz="20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: Mary </a:t>
            </a:r>
            <a:r>
              <a:rPr lang="en-US" altLang="ko-KR" sz="2000" dirty="0" err="1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Sok</a:t>
            </a:r>
            <a:r>
              <a:rPr lang="en-US" altLang="ko-KR" sz="24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)</a:t>
            </a:r>
            <a:r>
              <a:rPr lang="ko-KR" altLang="en-US" sz="24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로</a:t>
            </a:r>
            <a:r>
              <a:rPr lang="ko-KR" altLang="en-US" sz="2400" u="sng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sz="24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지불합니다</a:t>
            </a:r>
            <a:r>
              <a:rPr lang="en-US" altLang="ko-KR" sz="24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.</a:t>
            </a:r>
          </a:p>
          <a:p>
            <a:pPr>
              <a:buNone/>
            </a:pPr>
            <a:r>
              <a:rPr lang="en-US" altLang="ko-KR" sz="24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   (2)</a:t>
            </a:r>
            <a:r>
              <a:rPr lang="ko-KR" altLang="en-US" sz="24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한국은 </a:t>
            </a:r>
            <a:r>
              <a:rPr lang="en-US" altLang="ko-KR" sz="24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&lt;</a:t>
            </a:r>
            <a:r>
              <a:rPr lang="ko-KR" altLang="en-US" sz="24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하나 은행</a:t>
            </a:r>
            <a:r>
              <a:rPr lang="en-US" altLang="ko-KR" sz="24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&gt;, </a:t>
            </a:r>
            <a:r>
              <a:rPr lang="ko-KR" altLang="en-US" sz="24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계좌번호는 </a:t>
            </a:r>
            <a:r>
              <a:rPr lang="en-US" altLang="ko-KR" sz="24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743-910003-95805</a:t>
            </a:r>
            <a:r>
              <a:rPr lang="ko-KR" altLang="en-US" sz="24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입니다</a:t>
            </a:r>
            <a:r>
              <a:rPr lang="en-US" altLang="ko-KR" sz="24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. </a:t>
            </a:r>
            <a:r>
              <a:rPr lang="ko-KR" altLang="en-US" sz="24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예금주는 “</a:t>
            </a:r>
            <a:r>
              <a:rPr lang="ko-KR" altLang="en-US" sz="2400" dirty="0" err="1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이자미</a:t>
            </a:r>
            <a:r>
              <a:rPr lang="ko-KR" altLang="en-US" sz="24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”계좌로 입금합니다</a:t>
            </a:r>
            <a:r>
              <a:rPr lang="en-US" altLang="ko-KR" sz="24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.</a:t>
            </a:r>
            <a:r>
              <a:rPr lang="ko-KR" altLang="en-US" sz="24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endParaRPr lang="en-US" altLang="ko-KR" sz="2400" dirty="0" smtClean="0">
              <a:solidFill>
                <a:srgbClr val="0033CC"/>
              </a:solidFill>
              <a:latin typeface="HY견고딕" pitchFamily="18" charset="-127"/>
              <a:ea typeface="HY견고딕" pitchFamily="18" charset="-127"/>
            </a:endParaRPr>
          </a:p>
          <a:p>
            <a:pPr>
              <a:buNone/>
            </a:pPr>
            <a:r>
              <a:rPr lang="en-US" altLang="ko-KR" sz="24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   (3) </a:t>
            </a:r>
            <a:r>
              <a:rPr lang="ko-KR" altLang="en-US" sz="24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개 교회가 </a:t>
            </a:r>
            <a:r>
              <a:rPr lang="ko-KR" altLang="en-US" sz="2400" dirty="0" err="1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코칭</a:t>
            </a:r>
            <a:r>
              <a:rPr lang="ko-KR" altLang="en-US" sz="24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 세미나를 초빙하려면 적어도 </a:t>
            </a:r>
            <a:r>
              <a:rPr lang="en-US" altLang="ko-KR" sz="24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45-60</a:t>
            </a:r>
            <a:r>
              <a:rPr lang="ko-KR" altLang="en-US" sz="24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일 전에 미리 컨설팅을 받기 바랍니다</a:t>
            </a:r>
            <a:r>
              <a:rPr lang="en-US" altLang="ko-KR" sz="24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.</a:t>
            </a:r>
          </a:p>
          <a:p>
            <a:pPr>
              <a:buNone/>
            </a:pPr>
            <a:r>
              <a:rPr lang="en-US" altLang="ko-KR" sz="2400" dirty="0" smtClean="0">
                <a:solidFill>
                  <a:srgbClr val="008000"/>
                </a:solidFill>
                <a:latin typeface="HY견고딕" pitchFamily="18" charset="-127"/>
                <a:ea typeface="HY견고딕" pitchFamily="18" charset="-127"/>
              </a:rPr>
              <a:t>  </a:t>
            </a:r>
            <a:endParaRPr lang="ko-KR" altLang="en-US" sz="2400" dirty="0" smtClean="0">
              <a:solidFill>
                <a:srgbClr val="008000"/>
              </a:solidFill>
              <a:latin typeface="HY견고딕" pitchFamily="18" charset="-127"/>
              <a:ea typeface="HY견고딕" pitchFamily="18" charset="-127"/>
            </a:endParaRPr>
          </a:p>
          <a:p>
            <a:pPr>
              <a:buNone/>
            </a:pPr>
            <a:endParaRPr lang="en-US" altLang="ko-KR" sz="2400" dirty="0" smtClean="0">
              <a:solidFill>
                <a:srgbClr val="532476"/>
              </a:solidFill>
              <a:latin typeface="HY견고딕" pitchFamily="18" charset="-127"/>
              <a:ea typeface="HY견고딕" pitchFamily="18" charset="-127"/>
            </a:endParaRPr>
          </a:p>
          <a:p>
            <a:pPr>
              <a:buNone/>
            </a:pPr>
            <a:r>
              <a:rPr lang="en-US" altLang="ko-KR" sz="2400" dirty="0" smtClean="0">
                <a:solidFill>
                  <a:srgbClr val="008000"/>
                </a:solidFill>
                <a:latin typeface="HY견고딕" pitchFamily="18" charset="-127"/>
                <a:ea typeface="HY견고딕" pitchFamily="18" charset="-127"/>
              </a:rPr>
              <a:t>  </a:t>
            </a:r>
            <a:endParaRPr lang="en-US" altLang="ko-KR" sz="3600" b="1" dirty="0" smtClean="0">
              <a:solidFill>
                <a:srgbClr val="0033CC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8806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kumimoji="0" lang="ko-KR" altLang="en-US" sz="18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763688" y="188640"/>
            <a:ext cx="4941912" cy="692696"/>
          </a:xfrm>
          <a:prstGeom prst="rect">
            <a:avLst/>
          </a:prstGeom>
          <a:solidFill>
            <a:srgbClr val="7030A0"/>
          </a:solidFill>
        </p:spPr>
        <p:txBody>
          <a:bodyPr anchor="ctr">
            <a:normAutofit fontScale="77500" lnSpcReduction="20000"/>
          </a:bodyPr>
          <a:lstStyle/>
          <a:p>
            <a:pPr>
              <a:lnSpc>
                <a:spcPct val="90000"/>
              </a:lnSpc>
              <a:defRPr/>
            </a:pPr>
            <a:r>
              <a:rPr lang="ko-KR" altLang="en-US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 </a:t>
            </a:r>
            <a:r>
              <a:rPr lang="en-US" altLang="ko-KR" sz="34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2014-15</a:t>
            </a:r>
            <a:r>
              <a:rPr lang="ko-KR" altLang="en-US" sz="34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년 </a:t>
            </a:r>
            <a:r>
              <a:rPr lang="ko-KR" altLang="en-US" sz="3400" b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코칭</a:t>
            </a:r>
            <a:r>
              <a:rPr lang="ko-KR" altLang="en-US" sz="34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 세미나</a:t>
            </a:r>
            <a:r>
              <a:rPr lang="en-US" altLang="ko-KR" sz="34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 </a:t>
            </a:r>
            <a:r>
              <a:rPr lang="ko-KR" altLang="en-US" sz="34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 </a:t>
            </a:r>
            <a:r>
              <a:rPr lang="ko-KR" altLang="en-US" sz="34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330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비용</a:t>
            </a:r>
            <a:endParaRPr lang="en-US" altLang="ko-KR" sz="3400" b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3300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HY견고딕" pitchFamily="18" charset="-127"/>
              <a:ea typeface="HY견고딕" pitchFamily="18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765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 descr="Thrive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285728"/>
            <a:ext cx="3240360" cy="691044"/>
          </a:xfrm>
          <a:prstGeom prst="rect">
            <a:avLst/>
          </a:prstGeom>
        </p:spPr>
      </p:pic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457200" y="1524000"/>
            <a:ext cx="8143875" cy="4647426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28398" dir="1593903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ko-KR" altLang="en-US" sz="3600" dirty="0" err="1" smtClean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  <a:cs typeface="Arial" charset="0"/>
              </a:rPr>
              <a:t>그린오션</a:t>
            </a:r>
            <a:r>
              <a:rPr lang="ko-KR" altLang="en-US" sz="3600" dirty="0" smtClean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  <a:cs typeface="Arial" charset="0"/>
              </a:rPr>
              <a:t> 전략 연구</a:t>
            </a:r>
            <a:r>
              <a:rPr lang="ko-KR" altLang="en-US" sz="3600" dirty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  <a:cs typeface="Arial" charset="0"/>
              </a:rPr>
              <a:t>소</a:t>
            </a:r>
            <a:r>
              <a:rPr lang="ko-KR" altLang="en-US" sz="3600" dirty="0" smtClean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  <a:cs typeface="Arial" charset="0"/>
              </a:rPr>
              <a:t> </a:t>
            </a:r>
            <a:r>
              <a:rPr lang="ko-KR" altLang="en-US" sz="3600" dirty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  <a:cs typeface="Arial" charset="0"/>
              </a:rPr>
              <a:t>제공</a:t>
            </a:r>
            <a:r>
              <a:rPr lang="ko-KR" altLang="en-US" sz="4400" dirty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  <a:cs typeface="Arial" charset="0"/>
              </a:rPr>
              <a:t> </a:t>
            </a:r>
          </a:p>
          <a:p>
            <a:pPr algn="ctr">
              <a:defRPr/>
            </a:pPr>
            <a:r>
              <a:rPr lang="en-US" altLang="ko-KR" sz="24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  <a:cs typeface="Arial" charset="0"/>
              </a:rPr>
              <a:t>GO Thrive Coaching, </a:t>
            </a:r>
            <a:r>
              <a:rPr lang="en-US" altLang="ko-KR" sz="240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  <a:cs typeface="Arial" charset="0"/>
              </a:rPr>
              <a:t>SBC</a:t>
            </a:r>
          </a:p>
          <a:p>
            <a:pPr algn="ctr">
              <a:defRPr/>
            </a:pPr>
            <a:r>
              <a:rPr lang="en-US" altLang="ko-KR" sz="240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  <a:cs typeface="Arial" charset="0"/>
              </a:rPr>
              <a:t>11417 S. Belmont Dr. Plainfield, IL 60585  </a:t>
            </a:r>
            <a:r>
              <a:rPr lang="en-US" altLang="ko-KR" sz="24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  <a:cs typeface="Arial" charset="0"/>
              </a:rPr>
              <a:t>U.S.A</a:t>
            </a:r>
          </a:p>
          <a:p>
            <a:pPr algn="ctr">
              <a:defRPr/>
            </a:pPr>
            <a:r>
              <a:rPr lang="ko-KR" altLang="en-US" sz="2400" dirty="0" err="1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  <a:cs typeface="Arial" charset="0"/>
              </a:rPr>
              <a:t>그린오션</a:t>
            </a:r>
            <a:r>
              <a:rPr lang="ko-KR" altLang="en-US" sz="24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  <a:cs typeface="Arial" charset="0"/>
              </a:rPr>
              <a:t> 전략 연구소 </a:t>
            </a:r>
            <a:r>
              <a:rPr lang="ko-KR" altLang="en-US" sz="2400" dirty="0" err="1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  <a:cs typeface="Arial" charset="0"/>
              </a:rPr>
              <a:t>사역자</a:t>
            </a:r>
            <a:r>
              <a:rPr lang="en-US" altLang="ko-KR" sz="24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  <a:cs typeface="Arial" charset="0"/>
              </a:rPr>
              <a:t> </a:t>
            </a:r>
          </a:p>
          <a:p>
            <a:pPr algn="ctr">
              <a:defRPr/>
            </a:pPr>
            <a:r>
              <a:rPr lang="ko-KR" altLang="en-US" sz="20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  <a:cs typeface="Arial" charset="0"/>
              </a:rPr>
              <a:t>정재홍</a:t>
            </a:r>
            <a:r>
              <a:rPr lang="en-US" altLang="ko-KR" sz="20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  <a:cs typeface="Arial" charset="0"/>
              </a:rPr>
              <a:t>: </a:t>
            </a:r>
            <a:r>
              <a:rPr lang="ko-KR" altLang="en-US" sz="20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  <a:cs typeface="Arial" charset="0"/>
              </a:rPr>
              <a:t>건강진단 </a:t>
            </a:r>
            <a:r>
              <a:rPr lang="ko-KR" altLang="en-US" sz="2000" dirty="0" err="1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  <a:cs typeface="Arial" charset="0"/>
              </a:rPr>
              <a:t>자료물</a:t>
            </a:r>
            <a:r>
              <a:rPr lang="ko-KR" altLang="en-US" sz="20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  <a:cs typeface="Arial" charset="0"/>
              </a:rPr>
              <a:t> 담당</a:t>
            </a:r>
            <a:endParaRPr lang="en-US" altLang="ko-KR" sz="2000" dirty="0" smtClean="0">
              <a:solidFill>
                <a:srgbClr val="86041A"/>
              </a:solidFill>
              <a:latin typeface="HY견고딕" pitchFamily="18" charset="-127"/>
              <a:ea typeface="HY견고딕" pitchFamily="18" charset="-127"/>
              <a:cs typeface="Arial" charset="0"/>
            </a:endParaRPr>
          </a:p>
          <a:p>
            <a:pPr algn="ctr">
              <a:defRPr/>
            </a:pPr>
            <a:r>
              <a:rPr lang="en-US" altLang="ko-KR" sz="20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  <a:cs typeface="Arial" charset="0"/>
              </a:rPr>
              <a:t> </a:t>
            </a:r>
            <a:r>
              <a:rPr lang="ko-KR" altLang="en-US" sz="20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  <a:cs typeface="Arial" charset="0"/>
              </a:rPr>
              <a:t>박상준</a:t>
            </a:r>
            <a:r>
              <a:rPr lang="en-US" altLang="ko-KR" sz="20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  <a:cs typeface="Arial" charset="0"/>
              </a:rPr>
              <a:t>: </a:t>
            </a:r>
            <a:r>
              <a:rPr lang="ko-KR" altLang="en-US" sz="20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  <a:cs typeface="Arial" charset="0"/>
              </a:rPr>
              <a:t>웹 관리 담당</a:t>
            </a:r>
            <a:endParaRPr lang="en-US" altLang="ko-KR" sz="2000" dirty="0" smtClean="0">
              <a:solidFill>
                <a:srgbClr val="86041A"/>
              </a:solidFill>
              <a:latin typeface="HY견고딕" pitchFamily="18" charset="-127"/>
              <a:ea typeface="HY견고딕" pitchFamily="18" charset="-127"/>
              <a:cs typeface="Arial" charset="0"/>
            </a:endParaRPr>
          </a:p>
          <a:p>
            <a:pPr algn="ctr">
              <a:defRPr/>
            </a:pPr>
            <a:r>
              <a:rPr lang="en-US" altLang="ko-KR" sz="20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  <a:cs typeface="Arial" charset="0"/>
              </a:rPr>
              <a:t> </a:t>
            </a:r>
            <a:r>
              <a:rPr lang="ko-KR" altLang="en-US" sz="20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  <a:cs typeface="Arial" charset="0"/>
              </a:rPr>
              <a:t>천성호</a:t>
            </a:r>
            <a:r>
              <a:rPr lang="en-US" altLang="ko-KR" sz="20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  <a:cs typeface="Arial" charset="0"/>
              </a:rPr>
              <a:t>: </a:t>
            </a:r>
            <a:r>
              <a:rPr lang="ko-KR" altLang="en-US" sz="20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  <a:cs typeface="Arial" charset="0"/>
              </a:rPr>
              <a:t>출판물 </a:t>
            </a:r>
            <a:r>
              <a:rPr lang="ko-KR" altLang="en-US" sz="2000" dirty="0" err="1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  <a:cs typeface="Arial" charset="0"/>
              </a:rPr>
              <a:t>다지인</a:t>
            </a:r>
            <a:r>
              <a:rPr lang="ko-KR" altLang="en-US" sz="20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  <a:cs typeface="Arial" charset="0"/>
              </a:rPr>
              <a:t> 교정</a:t>
            </a:r>
            <a:r>
              <a:rPr lang="en-US" altLang="ko-KR" sz="20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  <a:cs typeface="Arial" charset="0"/>
              </a:rPr>
              <a:t> </a:t>
            </a:r>
            <a:r>
              <a:rPr lang="ko-KR" altLang="en-US" sz="20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  <a:cs typeface="Arial" charset="0"/>
              </a:rPr>
              <a:t>담당</a:t>
            </a:r>
            <a:r>
              <a:rPr lang="en-US" altLang="ko-KR" sz="20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  <a:cs typeface="Arial" charset="0"/>
              </a:rPr>
              <a:t> </a:t>
            </a:r>
          </a:p>
          <a:p>
            <a:pPr algn="ctr">
              <a:defRPr/>
            </a:pPr>
            <a:r>
              <a:rPr lang="ko-KR" altLang="en-US" sz="20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  <a:cs typeface="Arial" charset="0"/>
              </a:rPr>
              <a:t>정재욱</a:t>
            </a:r>
            <a:r>
              <a:rPr lang="en-US" altLang="ko-KR" sz="20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  <a:cs typeface="Arial" charset="0"/>
              </a:rPr>
              <a:t>: </a:t>
            </a:r>
            <a:r>
              <a:rPr lang="ko-KR" altLang="en-US" sz="20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  <a:cs typeface="Arial" charset="0"/>
              </a:rPr>
              <a:t>출판물 번역</a:t>
            </a:r>
            <a:r>
              <a:rPr lang="en-US" altLang="ko-KR" sz="20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  <a:cs typeface="Arial" charset="0"/>
              </a:rPr>
              <a:t> </a:t>
            </a:r>
            <a:r>
              <a:rPr lang="ko-KR" altLang="en-US" sz="20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  <a:cs typeface="Arial" charset="0"/>
              </a:rPr>
              <a:t>담당</a:t>
            </a:r>
            <a:endParaRPr lang="en-US" altLang="ko-KR" sz="2000" dirty="0" smtClean="0">
              <a:solidFill>
                <a:srgbClr val="86041A"/>
              </a:solidFill>
              <a:latin typeface="HY견고딕" pitchFamily="18" charset="-127"/>
              <a:ea typeface="HY견고딕" pitchFamily="18" charset="-127"/>
              <a:cs typeface="Arial" charset="0"/>
            </a:endParaRPr>
          </a:p>
          <a:p>
            <a:pPr algn="ctr">
              <a:defRPr/>
            </a:pPr>
            <a:r>
              <a:rPr lang="ko-KR" altLang="en-US" sz="20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  <a:cs typeface="Arial" charset="0"/>
              </a:rPr>
              <a:t>김태욱</a:t>
            </a:r>
            <a:r>
              <a:rPr lang="en-US" altLang="ko-KR" sz="20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  <a:cs typeface="Arial" charset="0"/>
              </a:rPr>
              <a:t>: </a:t>
            </a:r>
            <a:r>
              <a:rPr lang="ko-KR" altLang="en-US" sz="20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  <a:cs typeface="Arial" charset="0"/>
              </a:rPr>
              <a:t>세미나 담당</a:t>
            </a:r>
            <a:endParaRPr lang="en-US" altLang="ko-KR" sz="2000" dirty="0" smtClean="0">
              <a:solidFill>
                <a:srgbClr val="86041A"/>
              </a:solidFill>
              <a:latin typeface="HY견고딕" pitchFamily="18" charset="-127"/>
              <a:ea typeface="HY견고딕" pitchFamily="18" charset="-127"/>
              <a:cs typeface="Arial" charset="0"/>
            </a:endParaRPr>
          </a:p>
          <a:p>
            <a:pPr algn="ctr">
              <a:defRPr/>
            </a:pPr>
            <a:r>
              <a:rPr lang="ko-KR" altLang="en-US" sz="20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  <a:cs typeface="Arial" charset="0"/>
              </a:rPr>
              <a:t>석정문</a:t>
            </a:r>
            <a:r>
              <a:rPr lang="en-US" altLang="ko-KR" sz="20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  <a:cs typeface="Arial" charset="0"/>
              </a:rPr>
              <a:t>: </a:t>
            </a:r>
            <a:r>
              <a:rPr lang="ko-KR" altLang="en-US" sz="20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  <a:cs typeface="Arial" charset="0"/>
              </a:rPr>
              <a:t>국제 </a:t>
            </a:r>
            <a:r>
              <a:rPr lang="ko-KR" altLang="en-US" sz="2000" dirty="0" err="1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  <a:cs typeface="Arial" charset="0"/>
              </a:rPr>
              <a:t>코오디네이트</a:t>
            </a:r>
            <a:endParaRPr lang="en-US" altLang="ko-KR" sz="2000" dirty="0">
              <a:solidFill>
                <a:srgbClr val="86041A"/>
              </a:solidFill>
              <a:latin typeface="HY견고딕" pitchFamily="18" charset="-127"/>
              <a:ea typeface="HY견고딕" pitchFamily="18" charset="-127"/>
              <a:cs typeface="Arial" charset="0"/>
            </a:endParaRPr>
          </a:p>
          <a:p>
            <a:pPr algn="ctr">
              <a:defRPr/>
            </a:pPr>
            <a:r>
              <a:rPr lang="en-US" altLang="ko-KR" sz="20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  <a:cs typeface="Arial" charset="0"/>
              </a:rPr>
              <a:t>(010) 4825-8622 (Korea),  </a:t>
            </a:r>
            <a:r>
              <a:rPr lang="en-US" altLang="ko-KR" sz="2000" dirty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  <a:cs typeface="Arial" charset="0"/>
              </a:rPr>
              <a:t>(630) </a:t>
            </a:r>
            <a:r>
              <a:rPr lang="en-US" altLang="ko-KR" sz="20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  <a:cs typeface="Arial" charset="0"/>
              </a:rPr>
              <a:t>452-5100(USA)</a:t>
            </a:r>
          </a:p>
          <a:p>
            <a:pPr algn="ctr">
              <a:defRPr/>
            </a:pPr>
            <a:r>
              <a:rPr lang="en-US" altLang="ko-KR" sz="20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  <a:cs typeface="Arial" charset="0"/>
                <a:hlinkClick r:id="rId3"/>
              </a:rPr>
              <a:t>Jamessok_4@hotmail.com</a:t>
            </a:r>
            <a:r>
              <a:rPr lang="en-US" altLang="ko-KR" sz="20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  <a:cs typeface="Arial" charset="0"/>
              </a:rPr>
              <a:t> (</a:t>
            </a:r>
            <a:r>
              <a:rPr lang="ko-KR" altLang="en-US" sz="20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  <a:cs typeface="Arial" charset="0"/>
              </a:rPr>
              <a:t>석정문</a:t>
            </a:r>
            <a:r>
              <a:rPr lang="en-US" altLang="ko-KR" sz="20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  <a:cs typeface="Arial" charset="0"/>
              </a:rPr>
              <a:t>), </a:t>
            </a:r>
            <a:r>
              <a:rPr lang="en-US" altLang="ko-KR" sz="20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  <a:cs typeface="Arial" charset="0"/>
                <a:hlinkClick r:id="rId4"/>
              </a:rPr>
              <a:t>www.igomt.com</a:t>
            </a:r>
            <a:r>
              <a:rPr lang="en-US" altLang="ko-KR" sz="20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  <a:cs typeface="Arial" charset="0"/>
              </a:rPr>
              <a:t> </a:t>
            </a:r>
            <a:endParaRPr lang="en-US" altLang="ko-KR" sz="2000" dirty="0">
              <a:solidFill>
                <a:srgbClr val="86041A"/>
              </a:solidFill>
              <a:latin typeface="HY견고딕" pitchFamily="18" charset="-127"/>
              <a:ea typeface="HY견고딕" pitchFamily="18" charset="-127"/>
              <a:cs typeface="Arial" charset="0"/>
            </a:endParaRPr>
          </a:p>
          <a:p>
            <a:pPr algn="ctr">
              <a:defRPr/>
            </a:pPr>
            <a:endParaRPr lang="ko-KR" altLang="en-US" sz="2000" dirty="0">
              <a:solidFill>
                <a:srgbClr val="0033CC"/>
              </a:solidFill>
              <a:latin typeface="HY견고딕" pitchFamily="18" charset="-127"/>
              <a:ea typeface="HY견고딕" pitchFamily="18" charset="-127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1372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3" name="Rectangle 7"/>
          <p:cNvSpPr>
            <a:spLocks noChangeArrowheads="1"/>
          </p:cNvSpPr>
          <p:nvPr/>
        </p:nvSpPr>
        <p:spPr bwMode="auto">
          <a:xfrm>
            <a:off x="3528310" y="1468536"/>
            <a:ext cx="3568506" cy="668339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rgbClr val="000066"/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endParaRPr lang="ko-KR" altLang="en-US" sz="2600">
              <a:solidFill>
                <a:srgbClr val="FFFFFF"/>
              </a:solidFill>
              <a:latin typeface="Arial" pitchFamily="34" charset="0"/>
              <a:ea typeface="휴먼옛체" pitchFamily="18" charset="-127"/>
              <a:cs typeface="Arial" charset="0"/>
            </a:endParaRPr>
          </a:p>
        </p:txBody>
      </p:sp>
      <p:sp>
        <p:nvSpPr>
          <p:cNvPr id="13316" name="Rectangle 8"/>
          <p:cNvSpPr>
            <a:spLocks noChangeArrowheads="1"/>
          </p:cNvSpPr>
          <p:nvPr/>
        </p:nvSpPr>
        <p:spPr bwMode="auto">
          <a:xfrm>
            <a:off x="3563888" y="1573039"/>
            <a:ext cx="3206725" cy="63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 eaLnBrk="0" hangingPunct="0"/>
            <a:r>
              <a:rPr lang="ko-KR" altLang="en-US" sz="2400" dirty="0" smtClean="0">
                <a:solidFill>
                  <a:srgbClr val="660033"/>
                </a:solidFill>
                <a:latin typeface="Times New Roman" pitchFamily="18" charset="0"/>
                <a:ea typeface="HY헤드라인M" pitchFamily="18" charset="-127"/>
              </a:rPr>
              <a:t>   </a:t>
            </a:r>
            <a:r>
              <a:rPr lang="en-US" altLang="ko-KR" sz="2400" dirty="0" smtClean="0">
                <a:solidFill>
                  <a:srgbClr val="660033"/>
                </a:solidFill>
                <a:latin typeface="HY견고딕" pitchFamily="18" charset="-127"/>
                <a:ea typeface="HY견고딕" pitchFamily="18" charset="-127"/>
              </a:rPr>
              <a:t>&lt;</a:t>
            </a:r>
            <a:r>
              <a:rPr lang="en-US" altLang="ko-KR" sz="2800" dirty="0" smtClean="0">
                <a:solidFill>
                  <a:srgbClr val="660033"/>
                </a:solidFill>
                <a:latin typeface="HY견고딕" pitchFamily="18" charset="-127"/>
                <a:ea typeface="HY견고딕" pitchFamily="18" charset="-127"/>
              </a:rPr>
              <a:t>GO </a:t>
            </a:r>
            <a:r>
              <a:rPr lang="ko-KR" altLang="en-US" sz="2800" dirty="0" err="1" smtClean="0">
                <a:solidFill>
                  <a:srgbClr val="660033"/>
                </a:solidFill>
                <a:latin typeface="HY견고딕" pitchFamily="18" charset="-127"/>
                <a:ea typeface="HY견고딕" pitchFamily="18" charset="-127"/>
              </a:rPr>
              <a:t>뜨라이브</a:t>
            </a:r>
            <a:r>
              <a:rPr lang="ko-KR" altLang="en-US" sz="2800" dirty="0" smtClean="0">
                <a:solidFill>
                  <a:srgbClr val="660033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sz="2800" dirty="0" err="1" smtClean="0">
                <a:solidFill>
                  <a:srgbClr val="660033"/>
                </a:solidFill>
                <a:latin typeface="HY견고딕" pitchFamily="18" charset="-127"/>
                <a:ea typeface="HY견고딕" pitchFamily="18" charset="-127"/>
              </a:rPr>
              <a:t>코칭</a:t>
            </a:r>
            <a:r>
              <a:rPr lang="en-US" altLang="ko-KR" sz="2800" dirty="0" smtClean="0">
                <a:solidFill>
                  <a:srgbClr val="660033"/>
                </a:solidFill>
                <a:latin typeface="HY견고딕" pitchFamily="18" charset="-127"/>
                <a:ea typeface="HY견고딕" pitchFamily="18" charset="-127"/>
              </a:rPr>
              <a:t>&gt;</a:t>
            </a:r>
            <a:endParaRPr lang="en-US" altLang="ko-KR" sz="2800" dirty="0">
              <a:solidFill>
                <a:srgbClr val="660033"/>
              </a:solidFill>
              <a:latin typeface="HY견고딕" pitchFamily="18" charset="-127"/>
              <a:ea typeface="HY견고딕" pitchFamily="18" charset="-127"/>
            </a:endParaRPr>
          </a:p>
          <a:p>
            <a:pPr algn="ctr" eaLnBrk="0" hangingPunct="0"/>
            <a:endParaRPr lang="ko-KR" altLang="en-US" sz="1600" dirty="0">
              <a:solidFill>
                <a:srgbClr val="00B050"/>
              </a:solidFill>
              <a:latin typeface="Times New Roman" pitchFamily="18" charset="0"/>
              <a:ea typeface="HY헤드라인M" pitchFamily="18" charset="-127"/>
            </a:endParaRPr>
          </a:p>
        </p:txBody>
      </p:sp>
      <p:sp>
        <p:nvSpPr>
          <p:cNvPr id="34825" name="Rectangle 9"/>
          <p:cNvSpPr>
            <a:spLocks noChangeArrowheads="1"/>
          </p:cNvSpPr>
          <p:nvPr/>
        </p:nvSpPr>
        <p:spPr bwMode="auto">
          <a:xfrm>
            <a:off x="5410200" y="2996952"/>
            <a:ext cx="2281295" cy="651892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rgbClr val="000066"/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endParaRPr lang="ko-KR" altLang="en-US" sz="2600">
              <a:solidFill>
                <a:srgbClr val="FFFFFF"/>
              </a:solidFill>
              <a:latin typeface="Arial" pitchFamily="34" charset="0"/>
              <a:ea typeface="휴먼옛체" pitchFamily="18" charset="-127"/>
              <a:cs typeface="Arial" charset="0"/>
            </a:endParaRPr>
          </a:p>
        </p:txBody>
      </p:sp>
      <p:sp>
        <p:nvSpPr>
          <p:cNvPr id="13318" name="Rectangle 10"/>
          <p:cNvSpPr>
            <a:spLocks noChangeArrowheads="1"/>
          </p:cNvSpPr>
          <p:nvPr/>
        </p:nvSpPr>
        <p:spPr bwMode="auto">
          <a:xfrm>
            <a:off x="5436096" y="2980705"/>
            <a:ext cx="2160240" cy="63182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 eaLnBrk="0" hangingPunct="0"/>
            <a:r>
              <a:rPr lang="ko-KR" altLang="en-US" sz="2400" dirty="0" smtClean="0">
                <a:solidFill>
                  <a:srgbClr val="FF3300"/>
                </a:solidFill>
                <a:latin typeface="Times New Roman" pitchFamily="18" charset="0"/>
                <a:ea typeface="HY헤드라인M" pitchFamily="18" charset="-127"/>
              </a:rPr>
              <a:t>평신도 </a:t>
            </a:r>
            <a:r>
              <a:rPr lang="ko-KR" altLang="en-US" sz="2400" dirty="0" err="1" smtClean="0">
                <a:solidFill>
                  <a:srgbClr val="FF3300"/>
                </a:solidFill>
                <a:latin typeface="Times New Roman" pitchFamily="18" charset="0"/>
                <a:ea typeface="HY헤드라인M" pitchFamily="18" charset="-127"/>
              </a:rPr>
              <a:t>코칭</a:t>
            </a:r>
            <a:endParaRPr lang="en-US" altLang="ko-KR" sz="2400" dirty="0" smtClean="0">
              <a:solidFill>
                <a:srgbClr val="FF3300"/>
              </a:solidFill>
              <a:latin typeface="Times New Roman" pitchFamily="18" charset="0"/>
              <a:ea typeface="HY헤드라인M" pitchFamily="18" charset="-127"/>
            </a:endParaRPr>
          </a:p>
          <a:p>
            <a:pPr algn="ctr" eaLnBrk="0" hangingPunct="0"/>
            <a:r>
              <a:rPr lang="en-US" altLang="ko-KR" sz="1600" dirty="0" smtClean="0">
                <a:solidFill>
                  <a:srgbClr val="0033CC"/>
                </a:solidFill>
                <a:latin typeface="Times New Roman" pitchFamily="18" charset="0"/>
                <a:ea typeface="HY헤드라인M" pitchFamily="18" charset="-127"/>
              </a:rPr>
              <a:t>(3</a:t>
            </a:r>
            <a:r>
              <a:rPr lang="ko-KR" altLang="en-US" sz="1600" dirty="0" smtClean="0">
                <a:solidFill>
                  <a:srgbClr val="0033CC"/>
                </a:solidFill>
                <a:latin typeface="Times New Roman" pitchFamily="18" charset="0"/>
                <a:ea typeface="HY헤드라인M" pitchFamily="18" charset="-127"/>
              </a:rPr>
              <a:t>박</a:t>
            </a:r>
            <a:r>
              <a:rPr lang="en-US" altLang="ko-KR" sz="1600" dirty="0" smtClean="0">
                <a:solidFill>
                  <a:srgbClr val="0033CC"/>
                </a:solidFill>
                <a:latin typeface="Times New Roman" pitchFamily="18" charset="0"/>
                <a:ea typeface="HY헤드라인M" pitchFamily="18" charset="-127"/>
              </a:rPr>
              <a:t>4</a:t>
            </a:r>
            <a:r>
              <a:rPr lang="ko-KR" altLang="en-US" sz="1600" dirty="0" smtClean="0">
                <a:solidFill>
                  <a:srgbClr val="0033CC"/>
                </a:solidFill>
                <a:latin typeface="Times New Roman" pitchFamily="18" charset="0"/>
                <a:ea typeface="HY헤드라인M" pitchFamily="18" charset="-127"/>
              </a:rPr>
              <a:t>일 혹은 </a:t>
            </a:r>
            <a:r>
              <a:rPr lang="en-US" altLang="ko-KR" sz="1600" dirty="0" smtClean="0">
                <a:solidFill>
                  <a:srgbClr val="0033CC"/>
                </a:solidFill>
                <a:latin typeface="Times New Roman" pitchFamily="18" charset="0"/>
                <a:ea typeface="HY헤드라인M" pitchFamily="18" charset="-127"/>
              </a:rPr>
              <a:t>13</a:t>
            </a:r>
            <a:r>
              <a:rPr lang="ko-KR" altLang="en-US" sz="1600" dirty="0" smtClean="0">
                <a:solidFill>
                  <a:srgbClr val="0033CC"/>
                </a:solidFill>
                <a:latin typeface="Times New Roman" pitchFamily="18" charset="0"/>
                <a:ea typeface="HY헤드라인M" pitchFamily="18" charset="-127"/>
              </a:rPr>
              <a:t>주 코스</a:t>
            </a:r>
            <a:r>
              <a:rPr lang="en-US" altLang="ko-KR" sz="1600" dirty="0" smtClean="0">
                <a:solidFill>
                  <a:srgbClr val="0033CC"/>
                </a:solidFill>
                <a:latin typeface="Times New Roman" pitchFamily="18" charset="0"/>
                <a:ea typeface="HY헤드라인M" pitchFamily="18" charset="-127"/>
              </a:rPr>
              <a:t>)</a:t>
            </a:r>
            <a:endParaRPr lang="en-US" altLang="ko-KR" sz="1600" dirty="0">
              <a:solidFill>
                <a:srgbClr val="0033CC"/>
              </a:solidFill>
              <a:latin typeface="Times New Roman" pitchFamily="18" charset="0"/>
              <a:ea typeface="HY헤드라인M" pitchFamily="18" charset="-127"/>
            </a:endParaRPr>
          </a:p>
        </p:txBody>
      </p:sp>
      <p:sp>
        <p:nvSpPr>
          <p:cNvPr id="34827" name="Rectangle 11"/>
          <p:cNvSpPr>
            <a:spLocks noChangeArrowheads="1"/>
          </p:cNvSpPr>
          <p:nvPr/>
        </p:nvSpPr>
        <p:spPr bwMode="auto">
          <a:xfrm>
            <a:off x="3565128" y="4361284"/>
            <a:ext cx="2224682" cy="7239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rgbClr val="000066"/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endParaRPr lang="ko-KR" altLang="en-US" sz="2600">
              <a:solidFill>
                <a:srgbClr val="FFFFFF"/>
              </a:solidFill>
              <a:latin typeface="Arial" pitchFamily="34" charset="0"/>
              <a:ea typeface="휴먼옛체" pitchFamily="18" charset="-127"/>
              <a:cs typeface="Arial" charset="0"/>
            </a:endParaRPr>
          </a:p>
        </p:txBody>
      </p:sp>
      <p:sp>
        <p:nvSpPr>
          <p:cNvPr id="34829" name="Rectangle 13"/>
          <p:cNvSpPr>
            <a:spLocks noChangeArrowheads="1"/>
          </p:cNvSpPr>
          <p:nvPr/>
        </p:nvSpPr>
        <p:spPr bwMode="auto">
          <a:xfrm>
            <a:off x="5941392" y="4361284"/>
            <a:ext cx="2171700" cy="7239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rgbClr val="000066"/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endParaRPr lang="ko-KR" altLang="en-US" sz="2600">
              <a:solidFill>
                <a:srgbClr val="FFFFFF"/>
              </a:solidFill>
              <a:latin typeface="Arial" pitchFamily="34" charset="0"/>
              <a:ea typeface="휴먼옛체" pitchFamily="18" charset="-127"/>
              <a:cs typeface="Arial" charset="0"/>
            </a:endParaRPr>
          </a:p>
        </p:txBody>
      </p:sp>
      <p:sp>
        <p:nvSpPr>
          <p:cNvPr id="13322" name="Rectangle 14"/>
          <p:cNvSpPr>
            <a:spLocks noChangeArrowheads="1"/>
          </p:cNvSpPr>
          <p:nvPr/>
        </p:nvSpPr>
        <p:spPr bwMode="auto">
          <a:xfrm>
            <a:off x="3589332" y="4453359"/>
            <a:ext cx="2200478" cy="63182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 eaLnBrk="0" hangingPunct="0"/>
            <a:r>
              <a:rPr lang="ko-KR" altLang="en-US" sz="2400" dirty="0" err="1" smtClean="0">
                <a:solidFill>
                  <a:srgbClr val="660033"/>
                </a:solidFill>
                <a:latin typeface="Times New Roman" pitchFamily="18" charset="0"/>
                <a:ea typeface="HY헤드라인M" pitchFamily="18" charset="-127"/>
              </a:rPr>
              <a:t>코칭의</a:t>
            </a:r>
            <a:r>
              <a:rPr lang="ko-KR" altLang="en-US" sz="2400" dirty="0" smtClean="0">
                <a:solidFill>
                  <a:srgbClr val="660033"/>
                </a:solidFill>
                <a:latin typeface="Times New Roman" pitchFamily="18" charset="0"/>
                <a:ea typeface="HY헤드라인M" pitchFamily="18" charset="-127"/>
              </a:rPr>
              <a:t> 실제</a:t>
            </a:r>
            <a:endParaRPr lang="en-US" altLang="ko-KR" sz="2400" dirty="0" smtClean="0">
              <a:solidFill>
                <a:srgbClr val="660033"/>
              </a:solidFill>
              <a:latin typeface="Times New Roman" pitchFamily="18" charset="0"/>
              <a:ea typeface="HY헤드라인M" pitchFamily="18" charset="-127"/>
            </a:endParaRPr>
          </a:p>
          <a:p>
            <a:pPr algn="ctr" eaLnBrk="0" hangingPunct="0"/>
            <a:r>
              <a:rPr lang="en-US" altLang="ko-KR" sz="16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(2</a:t>
            </a:r>
            <a:r>
              <a:rPr lang="ko-KR" altLang="en-US" sz="16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박</a:t>
            </a:r>
            <a:r>
              <a:rPr lang="en-US" altLang="ko-KR" sz="16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3</a:t>
            </a:r>
            <a:r>
              <a:rPr lang="ko-KR" altLang="en-US" sz="16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일씩 </a:t>
            </a:r>
            <a:r>
              <a:rPr lang="en-US" altLang="ko-KR" sz="16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/2</a:t>
            </a:r>
            <a:r>
              <a:rPr lang="ko-KR" altLang="en-US" sz="16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차례</a:t>
            </a:r>
            <a:r>
              <a:rPr lang="en-US" altLang="ko-KR" sz="16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)</a:t>
            </a:r>
            <a:r>
              <a:rPr lang="ko-KR" altLang="en-US" sz="16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endParaRPr lang="ko-KR" altLang="en-US" sz="1600" dirty="0">
              <a:solidFill>
                <a:srgbClr val="0033CC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34831" name="Rectangle 15"/>
          <p:cNvSpPr>
            <a:spLocks noChangeArrowheads="1"/>
          </p:cNvSpPr>
          <p:nvPr/>
        </p:nvSpPr>
        <p:spPr bwMode="auto">
          <a:xfrm>
            <a:off x="990600" y="4365104"/>
            <a:ext cx="2209800" cy="7239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rgbClr val="000066"/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endParaRPr lang="ko-KR" altLang="en-US" sz="2600">
              <a:solidFill>
                <a:srgbClr val="FFFFFF"/>
              </a:solidFill>
              <a:latin typeface="Arial" pitchFamily="34" charset="0"/>
              <a:ea typeface="휴먼옛체" pitchFamily="18" charset="-127"/>
              <a:cs typeface="Arial" charset="0"/>
            </a:endParaRPr>
          </a:p>
        </p:txBody>
      </p:sp>
      <p:sp>
        <p:nvSpPr>
          <p:cNvPr id="13324" name="Rectangle 16"/>
          <p:cNvSpPr>
            <a:spLocks noChangeArrowheads="1"/>
          </p:cNvSpPr>
          <p:nvPr/>
        </p:nvSpPr>
        <p:spPr bwMode="auto">
          <a:xfrm>
            <a:off x="1403648" y="4453359"/>
            <a:ext cx="2025650" cy="63182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 eaLnBrk="0" hangingPunct="0"/>
            <a:r>
              <a:rPr lang="ko-KR" altLang="en-US" sz="2400" dirty="0" err="1" smtClean="0">
                <a:solidFill>
                  <a:srgbClr val="660033"/>
                </a:solidFill>
                <a:latin typeface="HY헤드라인M" pitchFamily="18" charset="-127"/>
                <a:ea typeface="HY헤드라인M" pitchFamily="18" charset="-127"/>
              </a:rPr>
              <a:t>코칭의</a:t>
            </a:r>
            <a:r>
              <a:rPr lang="ko-KR" altLang="en-US" sz="2400" dirty="0" smtClean="0">
                <a:solidFill>
                  <a:srgbClr val="660033"/>
                </a:solidFill>
                <a:latin typeface="HY헤드라인M" pitchFamily="18" charset="-127"/>
                <a:ea typeface="HY헤드라인M" pitchFamily="18" charset="-127"/>
              </a:rPr>
              <a:t> 이론</a:t>
            </a:r>
            <a:endParaRPr lang="en-US" altLang="ko-KR" sz="2400" dirty="0">
              <a:solidFill>
                <a:srgbClr val="660033"/>
              </a:solidFill>
              <a:latin typeface="HY헤드라인M" pitchFamily="18" charset="-127"/>
              <a:ea typeface="HY헤드라인M" pitchFamily="18" charset="-127"/>
            </a:endParaRPr>
          </a:p>
          <a:p>
            <a:pPr algn="ctr" eaLnBrk="0" hangingPunct="0"/>
            <a:r>
              <a:rPr lang="en-US" altLang="ko-KR" sz="16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(2</a:t>
            </a:r>
            <a:r>
              <a:rPr lang="ko-KR" altLang="en-US" sz="16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박</a:t>
            </a:r>
            <a:r>
              <a:rPr lang="en-US" altLang="ko-KR" sz="16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3</a:t>
            </a:r>
            <a:r>
              <a:rPr lang="ko-KR" altLang="en-US" sz="16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일씩</a:t>
            </a:r>
            <a:r>
              <a:rPr lang="en-US" altLang="ko-KR" sz="16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/2</a:t>
            </a:r>
            <a:r>
              <a:rPr lang="ko-KR" altLang="en-US" sz="16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차례 </a:t>
            </a:r>
            <a:r>
              <a:rPr lang="en-US" altLang="ko-KR" sz="16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)</a:t>
            </a:r>
            <a:endParaRPr lang="ko-KR" altLang="en-US" sz="1600" dirty="0">
              <a:solidFill>
                <a:srgbClr val="0033CC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34833" name="Rectangle 17"/>
          <p:cNvSpPr>
            <a:spLocks noChangeArrowheads="1"/>
          </p:cNvSpPr>
          <p:nvPr/>
        </p:nvSpPr>
        <p:spPr bwMode="auto">
          <a:xfrm>
            <a:off x="2206125" y="2996952"/>
            <a:ext cx="2209800" cy="56428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rgbClr val="000066"/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endParaRPr lang="ko-KR" altLang="en-US" sz="2600">
              <a:solidFill>
                <a:srgbClr val="FFFFFF"/>
              </a:solidFill>
              <a:latin typeface="Arial" pitchFamily="34" charset="0"/>
              <a:ea typeface="휴먼옛체" pitchFamily="18" charset="-127"/>
              <a:cs typeface="Arial" charset="0"/>
            </a:endParaRPr>
          </a:p>
        </p:txBody>
      </p:sp>
      <p:sp>
        <p:nvSpPr>
          <p:cNvPr id="13326" name="Rectangle 18"/>
          <p:cNvSpPr>
            <a:spLocks noChangeArrowheads="1"/>
          </p:cNvSpPr>
          <p:nvPr/>
        </p:nvSpPr>
        <p:spPr bwMode="auto">
          <a:xfrm>
            <a:off x="2339752" y="2941191"/>
            <a:ext cx="2025650" cy="63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 eaLnBrk="0" hangingPunct="0"/>
            <a:r>
              <a:rPr lang="ko-KR" altLang="en-US" sz="2400" dirty="0" smtClean="0">
                <a:solidFill>
                  <a:srgbClr val="FF3300"/>
                </a:solidFill>
                <a:latin typeface="Times New Roman" pitchFamily="18" charset="0"/>
                <a:ea typeface="HY헤드라인M" pitchFamily="18" charset="-127"/>
              </a:rPr>
              <a:t>목회자 </a:t>
            </a:r>
            <a:r>
              <a:rPr lang="ko-KR" altLang="en-US" sz="2400" dirty="0" err="1" smtClean="0">
                <a:solidFill>
                  <a:srgbClr val="FF3300"/>
                </a:solidFill>
                <a:latin typeface="Times New Roman" pitchFamily="18" charset="0"/>
                <a:ea typeface="HY헤드라인M" pitchFamily="18" charset="-127"/>
              </a:rPr>
              <a:t>코칭</a:t>
            </a:r>
            <a:endParaRPr lang="en-US" altLang="ko-KR" sz="2400" dirty="0" smtClean="0">
              <a:solidFill>
                <a:srgbClr val="FF3300"/>
              </a:solidFill>
              <a:latin typeface="Times New Roman" pitchFamily="18" charset="0"/>
              <a:ea typeface="HY헤드라인M" pitchFamily="18" charset="-127"/>
            </a:endParaRPr>
          </a:p>
          <a:p>
            <a:pPr algn="ctr" eaLnBrk="0" hangingPunct="0"/>
            <a:r>
              <a:rPr lang="en-US" altLang="ko-KR" sz="1600" dirty="0" smtClean="0">
                <a:solidFill>
                  <a:srgbClr val="0033CC"/>
                </a:solidFill>
                <a:latin typeface="Times New Roman" pitchFamily="18" charset="0"/>
                <a:ea typeface="HY헤드라인M" pitchFamily="18" charset="-127"/>
              </a:rPr>
              <a:t>(</a:t>
            </a:r>
            <a:r>
              <a:rPr lang="ko-KR" altLang="en-US" sz="1600" dirty="0" smtClean="0">
                <a:solidFill>
                  <a:srgbClr val="0033CC"/>
                </a:solidFill>
                <a:latin typeface="Times New Roman" pitchFamily="18" charset="0"/>
                <a:ea typeface="HY헤드라인M" pitchFamily="18" charset="-127"/>
              </a:rPr>
              <a:t> </a:t>
            </a:r>
            <a:r>
              <a:rPr lang="en-US" altLang="ko-KR" sz="1600" dirty="0" smtClean="0">
                <a:solidFill>
                  <a:srgbClr val="0033CC"/>
                </a:solidFill>
                <a:latin typeface="Times New Roman" pitchFamily="18" charset="0"/>
                <a:ea typeface="HY헤드라인M" pitchFamily="18" charset="-127"/>
              </a:rPr>
              <a:t>2</a:t>
            </a:r>
            <a:r>
              <a:rPr lang="ko-KR" altLang="en-US" sz="1600" dirty="0" smtClean="0">
                <a:solidFill>
                  <a:srgbClr val="0033CC"/>
                </a:solidFill>
                <a:latin typeface="Times New Roman" pitchFamily="18" charset="0"/>
                <a:ea typeface="HY헤드라인M" pitchFamily="18" charset="-127"/>
              </a:rPr>
              <a:t>박</a:t>
            </a:r>
            <a:r>
              <a:rPr lang="en-US" altLang="ko-KR" sz="1600" dirty="0" smtClean="0">
                <a:solidFill>
                  <a:srgbClr val="0033CC"/>
                </a:solidFill>
                <a:latin typeface="Times New Roman" pitchFamily="18" charset="0"/>
                <a:ea typeface="HY헤드라인M" pitchFamily="18" charset="-127"/>
              </a:rPr>
              <a:t>3</a:t>
            </a:r>
            <a:r>
              <a:rPr lang="ko-KR" altLang="en-US" sz="1600" dirty="0" smtClean="0">
                <a:solidFill>
                  <a:srgbClr val="0033CC"/>
                </a:solidFill>
                <a:latin typeface="Times New Roman" pitchFamily="18" charset="0"/>
                <a:ea typeface="HY헤드라인M" pitchFamily="18" charset="-127"/>
              </a:rPr>
              <a:t>일씩</a:t>
            </a:r>
            <a:r>
              <a:rPr lang="en-US" altLang="ko-KR" sz="1600" dirty="0" smtClean="0">
                <a:solidFill>
                  <a:srgbClr val="0033CC"/>
                </a:solidFill>
                <a:latin typeface="Times New Roman" pitchFamily="18" charset="0"/>
                <a:ea typeface="HY헤드라인M" pitchFamily="18" charset="-127"/>
              </a:rPr>
              <a:t>/</a:t>
            </a:r>
            <a:r>
              <a:rPr lang="ko-KR" altLang="en-US" sz="1600" dirty="0" smtClean="0">
                <a:solidFill>
                  <a:srgbClr val="0033CC"/>
                </a:solidFill>
                <a:latin typeface="Times New Roman" pitchFamily="18" charset="0"/>
                <a:ea typeface="HY헤드라인M" pitchFamily="18" charset="-127"/>
              </a:rPr>
              <a:t> </a:t>
            </a:r>
            <a:r>
              <a:rPr lang="en-US" altLang="ko-KR" sz="1600" dirty="0" smtClean="0">
                <a:solidFill>
                  <a:srgbClr val="0033CC"/>
                </a:solidFill>
                <a:latin typeface="Times New Roman" pitchFamily="18" charset="0"/>
                <a:ea typeface="HY헤드라인M" pitchFamily="18" charset="-127"/>
              </a:rPr>
              <a:t>4</a:t>
            </a:r>
            <a:r>
              <a:rPr lang="ko-KR" altLang="en-US" sz="1600" dirty="0" smtClean="0">
                <a:solidFill>
                  <a:srgbClr val="0033CC"/>
                </a:solidFill>
                <a:latin typeface="Times New Roman" pitchFamily="18" charset="0"/>
                <a:ea typeface="HY헤드라인M" pitchFamily="18" charset="-127"/>
              </a:rPr>
              <a:t>차례</a:t>
            </a:r>
            <a:r>
              <a:rPr lang="en-US" altLang="ko-KR" sz="1600" dirty="0" smtClean="0">
                <a:solidFill>
                  <a:srgbClr val="0033CC"/>
                </a:solidFill>
                <a:latin typeface="Times New Roman" pitchFamily="18" charset="0"/>
                <a:ea typeface="HY헤드라인M" pitchFamily="18" charset="-127"/>
              </a:rPr>
              <a:t>)</a:t>
            </a:r>
            <a:r>
              <a:rPr lang="ko-KR" altLang="en-US" sz="1600" dirty="0" smtClean="0">
                <a:solidFill>
                  <a:srgbClr val="0033CC"/>
                </a:solidFill>
                <a:latin typeface="Times New Roman" pitchFamily="18" charset="0"/>
                <a:ea typeface="HY헤드라인M" pitchFamily="18" charset="-127"/>
              </a:rPr>
              <a:t> </a:t>
            </a:r>
            <a:endParaRPr lang="en-US" altLang="ko-KR" sz="1600" dirty="0">
              <a:solidFill>
                <a:srgbClr val="0033CC"/>
              </a:solidFill>
              <a:latin typeface="Times New Roman" pitchFamily="18" charset="0"/>
              <a:ea typeface="HY헤드라인M" pitchFamily="18" charset="-127"/>
            </a:endParaRPr>
          </a:p>
        </p:txBody>
      </p:sp>
      <p:sp>
        <p:nvSpPr>
          <p:cNvPr id="13327" name="Freeform 19"/>
          <p:cNvSpPr>
            <a:spLocks/>
          </p:cNvSpPr>
          <p:nvPr/>
        </p:nvSpPr>
        <p:spPr bwMode="auto">
          <a:xfrm>
            <a:off x="6762750" y="1814513"/>
            <a:ext cx="12700" cy="17462"/>
          </a:xfrm>
          <a:custGeom>
            <a:avLst/>
            <a:gdLst>
              <a:gd name="T0" fmla="*/ 2147483647 w 8"/>
              <a:gd name="T1" fmla="*/ 2147483647 h 11"/>
              <a:gd name="T2" fmla="*/ 0 w 8"/>
              <a:gd name="T3" fmla="*/ 0 h 11"/>
              <a:gd name="T4" fmla="*/ 2147483647 w 8"/>
              <a:gd name="T5" fmla="*/ 2147483647 h 11"/>
              <a:gd name="T6" fmla="*/ 2147483647 w 8"/>
              <a:gd name="T7" fmla="*/ 2147483647 h 11"/>
              <a:gd name="T8" fmla="*/ 0 60000 65536"/>
              <a:gd name="T9" fmla="*/ 0 60000 65536"/>
              <a:gd name="T10" fmla="*/ 0 60000 65536"/>
              <a:gd name="T11" fmla="*/ 0 60000 65536"/>
              <a:gd name="T12" fmla="*/ 0 w 8"/>
              <a:gd name="T13" fmla="*/ 0 h 11"/>
              <a:gd name="T14" fmla="*/ 8 w 8"/>
              <a:gd name="T15" fmla="*/ 11 h 1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" h="11">
                <a:moveTo>
                  <a:pt x="7" y="10"/>
                </a:moveTo>
                <a:lnTo>
                  <a:pt x="0" y="0"/>
                </a:lnTo>
                <a:lnTo>
                  <a:pt x="4" y="6"/>
                </a:lnTo>
                <a:lnTo>
                  <a:pt x="7" y="10"/>
                </a:lnTo>
              </a:path>
            </a:pathLst>
          </a:custGeom>
          <a:solidFill>
            <a:srgbClr val="FF0000"/>
          </a:solidFill>
          <a:ln w="9525" cap="rnd">
            <a:noFill/>
            <a:round/>
            <a:headEnd/>
            <a:tailEnd/>
          </a:ln>
        </p:spPr>
        <p:txBody>
          <a:bodyPr/>
          <a:lstStyle/>
          <a:p>
            <a:endParaRPr lang="ko-KR" altLang="en-US">
              <a:solidFill>
                <a:srgbClr val="2B166E"/>
              </a:solidFill>
            </a:endParaRPr>
          </a:p>
        </p:txBody>
      </p:sp>
      <p:sp>
        <p:nvSpPr>
          <p:cNvPr id="34845" name="Rectangle 29"/>
          <p:cNvSpPr>
            <a:spLocks noChangeArrowheads="1"/>
          </p:cNvSpPr>
          <p:nvPr/>
        </p:nvSpPr>
        <p:spPr bwMode="auto">
          <a:xfrm>
            <a:off x="1259850" y="5198088"/>
            <a:ext cx="2114361" cy="646973"/>
          </a:xfrm>
          <a:prstGeom prst="rect">
            <a:avLst/>
          </a:prstGeom>
          <a:solidFill>
            <a:srgbClr val="00B0F0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lIns="92075" tIns="46038" rIns="92075" bIns="46038" anchor="ctr">
            <a:spAutoFit/>
          </a:bodyPr>
          <a:lstStyle/>
          <a:p>
            <a:pPr algn="ctr" eaLnBrk="0" hangingPunct="0">
              <a:defRPr/>
            </a:pPr>
            <a:r>
              <a:rPr lang="ko-KR" altLang="en-US" sz="2000" i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cs typeface="Arial" charset="0"/>
              </a:rPr>
              <a:t>목회학</a:t>
            </a:r>
            <a:r>
              <a:rPr lang="ko-KR" altLang="en-US" sz="2000" i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cs typeface="Arial" charset="0"/>
              </a:rPr>
              <a:t> 박사 코스</a:t>
            </a:r>
            <a:endParaRPr lang="en-US" altLang="ko-KR" sz="2000" i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  <a:cs typeface="Arial" charset="0"/>
            </a:endParaRPr>
          </a:p>
          <a:p>
            <a:pPr algn="ctr" eaLnBrk="0" hangingPunct="0">
              <a:defRPr/>
            </a:pPr>
            <a:r>
              <a:rPr lang="en-US" altLang="ko-KR" sz="1600" i="1" dirty="0" smtClean="0">
                <a:solidFill>
                  <a:srgbClr val="86041A"/>
                </a:solidFill>
                <a:latin typeface="HY헤드라인M" pitchFamily="18" charset="-127"/>
                <a:ea typeface="HY헤드라인M" pitchFamily="18" charset="-127"/>
                <a:cs typeface="Arial" charset="0"/>
              </a:rPr>
              <a:t>1</a:t>
            </a:r>
            <a:r>
              <a:rPr lang="ko-KR" altLang="en-US" sz="1600" i="1" dirty="0" smtClean="0">
                <a:solidFill>
                  <a:srgbClr val="86041A"/>
                </a:solidFill>
                <a:latin typeface="HY헤드라인M" pitchFamily="18" charset="-127"/>
                <a:ea typeface="HY헤드라인M" pitchFamily="18" charset="-127"/>
                <a:cs typeface="Arial" charset="0"/>
              </a:rPr>
              <a:t>단계</a:t>
            </a:r>
            <a:r>
              <a:rPr lang="en-US" altLang="ko-KR" sz="1600" i="1" dirty="0" smtClean="0">
                <a:solidFill>
                  <a:srgbClr val="86041A"/>
                </a:solidFill>
                <a:latin typeface="HY헤드라인M" pitchFamily="18" charset="-127"/>
                <a:ea typeface="HY헤드라인M" pitchFamily="18" charset="-127"/>
                <a:cs typeface="Arial" charset="0"/>
              </a:rPr>
              <a:t>:  4</a:t>
            </a:r>
            <a:r>
              <a:rPr lang="ko-KR" altLang="en-US" sz="1600" i="1" dirty="0" smtClean="0">
                <a:solidFill>
                  <a:srgbClr val="86041A"/>
                </a:solidFill>
                <a:latin typeface="HY헤드라인M" pitchFamily="18" charset="-127"/>
                <a:ea typeface="HY헤드라인M" pitchFamily="18" charset="-127"/>
                <a:cs typeface="Arial" charset="0"/>
              </a:rPr>
              <a:t>박 </a:t>
            </a:r>
            <a:r>
              <a:rPr lang="en-US" altLang="ko-KR" sz="1600" i="1" dirty="0" smtClean="0">
                <a:solidFill>
                  <a:srgbClr val="86041A"/>
                </a:solidFill>
                <a:latin typeface="HY헤드라인M" pitchFamily="18" charset="-127"/>
                <a:ea typeface="HY헤드라인M" pitchFamily="18" charset="-127"/>
                <a:cs typeface="Arial" charset="0"/>
              </a:rPr>
              <a:t>5</a:t>
            </a:r>
            <a:r>
              <a:rPr lang="ko-KR" altLang="en-US" sz="1600" i="1" dirty="0" smtClean="0">
                <a:solidFill>
                  <a:srgbClr val="86041A"/>
                </a:solidFill>
                <a:latin typeface="HY헤드라인M" pitchFamily="18" charset="-127"/>
                <a:ea typeface="HY헤드라인M" pitchFamily="18" charset="-127"/>
                <a:cs typeface="Arial" charset="0"/>
              </a:rPr>
              <a:t>일</a:t>
            </a:r>
            <a:endParaRPr lang="ko-KR" altLang="en-US" sz="1600" i="1" dirty="0">
              <a:solidFill>
                <a:srgbClr val="86041A"/>
              </a:solidFill>
              <a:latin typeface="HY헤드라인M" pitchFamily="18" charset="-127"/>
              <a:ea typeface="HY헤드라인M" pitchFamily="18" charset="-127"/>
              <a:cs typeface="Arial" charset="0"/>
            </a:endParaRPr>
          </a:p>
        </p:txBody>
      </p:sp>
      <p:sp>
        <p:nvSpPr>
          <p:cNvPr id="34846" name="Rectangle 30"/>
          <p:cNvSpPr>
            <a:spLocks noChangeArrowheads="1"/>
          </p:cNvSpPr>
          <p:nvPr/>
        </p:nvSpPr>
        <p:spPr bwMode="auto">
          <a:xfrm>
            <a:off x="5986031" y="5198088"/>
            <a:ext cx="2114361" cy="646973"/>
          </a:xfrm>
          <a:prstGeom prst="rect">
            <a:avLst/>
          </a:prstGeom>
          <a:solidFill>
            <a:srgbClr val="00B0F0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lIns="92075" tIns="46038" rIns="92075" bIns="46038" anchor="ctr">
            <a:spAutoFit/>
          </a:bodyPr>
          <a:lstStyle/>
          <a:p>
            <a:pPr algn="ctr" eaLnBrk="0" hangingPunct="0">
              <a:defRPr/>
            </a:pPr>
            <a:r>
              <a:rPr lang="ko-KR" altLang="en-US" sz="2000" i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cs typeface="Arial" charset="0"/>
              </a:rPr>
              <a:t>목회학</a:t>
            </a:r>
            <a:r>
              <a:rPr lang="ko-KR" altLang="en-US" sz="2000" i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cs typeface="Arial" charset="0"/>
              </a:rPr>
              <a:t> 박사 코스</a:t>
            </a:r>
            <a:endParaRPr lang="en-US" altLang="ko-KR" sz="2000" i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  <a:cs typeface="Arial" charset="0"/>
            </a:endParaRPr>
          </a:p>
          <a:p>
            <a:pPr algn="ctr" eaLnBrk="0" hangingPunct="0">
              <a:defRPr/>
            </a:pPr>
            <a:r>
              <a:rPr lang="en-US" altLang="ko-KR" sz="1600" i="1" dirty="0" smtClean="0">
                <a:solidFill>
                  <a:srgbClr val="86041A"/>
                </a:solidFill>
                <a:latin typeface="HY헤드라인M" pitchFamily="18" charset="-127"/>
                <a:ea typeface="HY헤드라인M" pitchFamily="18" charset="-127"/>
                <a:cs typeface="Arial" charset="0"/>
              </a:rPr>
              <a:t>1</a:t>
            </a:r>
            <a:r>
              <a:rPr lang="ko-KR" altLang="en-US" sz="1600" i="1" dirty="0" smtClean="0">
                <a:solidFill>
                  <a:srgbClr val="86041A"/>
                </a:solidFill>
                <a:latin typeface="HY헤드라인M" pitchFamily="18" charset="-127"/>
                <a:ea typeface="HY헤드라인M" pitchFamily="18" charset="-127"/>
                <a:cs typeface="Arial" charset="0"/>
              </a:rPr>
              <a:t>단계 </a:t>
            </a:r>
            <a:r>
              <a:rPr lang="en-US" altLang="ko-KR" sz="1600" i="1" dirty="0" smtClean="0">
                <a:solidFill>
                  <a:srgbClr val="86041A"/>
                </a:solidFill>
                <a:latin typeface="HY헤드라인M" pitchFamily="18" charset="-127"/>
                <a:ea typeface="HY헤드라인M" pitchFamily="18" charset="-127"/>
                <a:cs typeface="Arial" charset="0"/>
              </a:rPr>
              <a:t>: 4</a:t>
            </a:r>
            <a:r>
              <a:rPr lang="ko-KR" altLang="en-US" sz="1600" i="1" dirty="0" smtClean="0">
                <a:solidFill>
                  <a:srgbClr val="86041A"/>
                </a:solidFill>
                <a:latin typeface="HY헤드라인M" pitchFamily="18" charset="-127"/>
                <a:ea typeface="HY헤드라인M" pitchFamily="18" charset="-127"/>
                <a:cs typeface="Arial" charset="0"/>
              </a:rPr>
              <a:t>박 </a:t>
            </a:r>
            <a:r>
              <a:rPr lang="en-US" altLang="ko-KR" sz="1600" i="1" dirty="0" smtClean="0">
                <a:solidFill>
                  <a:srgbClr val="86041A"/>
                </a:solidFill>
                <a:latin typeface="HY헤드라인M" pitchFamily="18" charset="-127"/>
                <a:ea typeface="HY헤드라인M" pitchFamily="18" charset="-127"/>
                <a:cs typeface="Arial" charset="0"/>
              </a:rPr>
              <a:t>5</a:t>
            </a:r>
            <a:r>
              <a:rPr lang="ko-KR" altLang="en-US" sz="1600" i="1" dirty="0" smtClean="0">
                <a:solidFill>
                  <a:srgbClr val="86041A"/>
                </a:solidFill>
                <a:latin typeface="HY헤드라인M" pitchFamily="18" charset="-127"/>
                <a:ea typeface="HY헤드라인M" pitchFamily="18" charset="-127"/>
                <a:cs typeface="Arial" charset="0"/>
              </a:rPr>
              <a:t>일 </a:t>
            </a:r>
            <a:endParaRPr lang="ko-KR" altLang="en-US" sz="1600" i="1" dirty="0">
              <a:solidFill>
                <a:srgbClr val="86041A"/>
              </a:solidFill>
              <a:latin typeface="HY헤드라인M" pitchFamily="18" charset="-127"/>
              <a:ea typeface="HY헤드라인M" pitchFamily="18" charset="-127"/>
              <a:cs typeface="Arial" charset="0"/>
            </a:endParaRPr>
          </a:p>
        </p:txBody>
      </p:sp>
      <p:sp>
        <p:nvSpPr>
          <p:cNvPr id="34847" name="Rectangle 31"/>
          <p:cNvSpPr>
            <a:spLocks noChangeArrowheads="1"/>
          </p:cNvSpPr>
          <p:nvPr/>
        </p:nvSpPr>
        <p:spPr bwMode="auto">
          <a:xfrm>
            <a:off x="3565128" y="5181600"/>
            <a:ext cx="2224682" cy="646973"/>
          </a:xfrm>
          <a:prstGeom prst="rect">
            <a:avLst/>
          </a:prstGeom>
          <a:solidFill>
            <a:srgbClr val="00B0F0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 lIns="92075" tIns="46038" rIns="92075" bIns="46038" anchor="ctr">
            <a:spAutoFit/>
          </a:bodyPr>
          <a:lstStyle/>
          <a:p>
            <a:pPr algn="ctr" eaLnBrk="0" hangingPunct="0">
              <a:defRPr/>
            </a:pPr>
            <a:r>
              <a:rPr lang="ko-KR" altLang="en-US" sz="2000" i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cs typeface="Arial" charset="0"/>
              </a:rPr>
              <a:t>목회학</a:t>
            </a:r>
            <a:r>
              <a:rPr lang="ko-KR" altLang="en-US" sz="2000" i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cs typeface="Arial" charset="0"/>
              </a:rPr>
              <a:t> 박사  코스</a:t>
            </a:r>
            <a:endParaRPr lang="en-US" altLang="ko-KR" sz="2000" i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  <a:cs typeface="Arial" charset="0"/>
            </a:endParaRPr>
          </a:p>
          <a:p>
            <a:pPr algn="ctr" eaLnBrk="0" hangingPunct="0">
              <a:defRPr/>
            </a:pPr>
            <a:r>
              <a:rPr lang="en-US" altLang="ko-KR" sz="1600" i="1" dirty="0" smtClean="0">
                <a:solidFill>
                  <a:srgbClr val="86041A"/>
                </a:solidFill>
                <a:latin typeface="HY헤드라인M" pitchFamily="18" charset="-127"/>
                <a:ea typeface="HY헤드라인M" pitchFamily="18" charset="-127"/>
                <a:cs typeface="Arial" charset="0"/>
              </a:rPr>
              <a:t>1</a:t>
            </a:r>
            <a:r>
              <a:rPr lang="ko-KR" altLang="en-US" sz="1600" i="1" dirty="0" smtClean="0">
                <a:solidFill>
                  <a:srgbClr val="86041A"/>
                </a:solidFill>
                <a:latin typeface="HY헤드라인M" pitchFamily="18" charset="-127"/>
                <a:ea typeface="HY헤드라인M" pitchFamily="18" charset="-127"/>
                <a:cs typeface="Arial" charset="0"/>
              </a:rPr>
              <a:t>단계 </a:t>
            </a:r>
            <a:r>
              <a:rPr lang="en-US" altLang="ko-KR" sz="1600" i="1" dirty="0" smtClean="0">
                <a:solidFill>
                  <a:srgbClr val="86041A"/>
                </a:solidFill>
                <a:latin typeface="HY헤드라인M" pitchFamily="18" charset="-127"/>
                <a:ea typeface="HY헤드라인M" pitchFamily="18" charset="-127"/>
                <a:cs typeface="Arial" charset="0"/>
              </a:rPr>
              <a:t>: 4</a:t>
            </a:r>
            <a:r>
              <a:rPr lang="ko-KR" altLang="en-US" sz="1600" i="1" dirty="0" smtClean="0">
                <a:solidFill>
                  <a:srgbClr val="86041A"/>
                </a:solidFill>
                <a:latin typeface="HY헤드라인M" pitchFamily="18" charset="-127"/>
                <a:ea typeface="HY헤드라인M" pitchFamily="18" charset="-127"/>
                <a:cs typeface="Arial" charset="0"/>
              </a:rPr>
              <a:t>박 </a:t>
            </a:r>
            <a:r>
              <a:rPr lang="en-US" altLang="ko-KR" sz="1600" i="1" dirty="0" smtClean="0">
                <a:solidFill>
                  <a:srgbClr val="86041A"/>
                </a:solidFill>
                <a:latin typeface="HY헤드라인M" pitchFamily="18" charset="-127"/>
                <a:ea typeface="HY헤드라인M" pitchFamily="18" charset="-127"/>
                <a:cs typeface="Arial" charset="0"/>
              </a:rPr>
              <a:t>5</a:t>
            </a:r>
            <a:r>
              <a:rPr lang="ko-KR" altLang="en-US" sz="1600" i="1" dirty="0" smtClean="0">
                <a:solidFill>
                  <a:srgbClr val="86041A"/>
                </a:solidFill>
                <a:latin typeface="HY헤드라인M" pitchFamily="18" charset="-127"/>
                <a:ea typeface="HY헤드라인M" pitchFamily="18" charset="-127"/>
                <a:cs typeface="Arial" charset="0"/>
              </a:rPr>
              <a:t>일 </a:t>
            </a:r>
            <a:endParaRPr lang="ko-KR" altLang="en-US" sz="1600" i="1" dirty="0">
              <a:solidFill>
                <a:srgbClr val="86041A"/>
              </a:solidFill>
              <a:latin typeface="HY헤드라인M" pitchFamily="18" charset="-127"/>
              <a:ea typeface="HY헤드라인M" pitchFamily="18" charset="-127"/>
              <a:cs typeface="Arial" charset="0"/>
            </a:endParaRPr>
          </a:p>
        </p:txBody>
      </p:sp>
      <p:sp>
        <p:nvSpPr>
          <p:cNvPr id="13343" name="Rectangle 35"/>
          <p:cNvSpPr>
            <a:spLocks noChangeArrowheads="1"/>
          </p:cNvSpPr>
          <p:nvPr/>
        </p:nvSpPr>
        <p:spPr bwMode="auto">
          <a:xfrm>
            <a:off x="2301517" y="1481972"/>
            <a:ext cx="468078" cy="64697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>
            <a:spAutoFit/>
          </a:bodyPr>
          <a:lstStyle/>
          <a:p>
            <a:pPr algn="ctr" eaLnBrk="0" hangingPunct="0"/>
            <a:r>
              <a:rPr lang="en-US" altLang="ko-KR" sz="3600" dirty="0" smtClean="0">
                <a:solidFill>
                  <a:srgbClr val="333399"/>
                </a:solidFill>
                <a:latin typeface="Comic Sans MS" pitchFamily="66" charset="0"/>
              </a:rPr>
              <a:t>1</a:t>
            </a:r>
            <a:endParaRPr lang="en-US" altLang="ko-KR" sz="3600" dirty="0">
              <a:solidFill>
                <a:srgbClr val="333399"/>
              </a:solidFill>
              <a:latin typeface="Comic Sans MS" pitchFamily="66" charset="0"/>
            </a:endParaRPr>
          </a:p>
        </p:txBody>
      </p:sp>
      <p:sp>
        <p:nvSpPr>
          <p:cNvPr id="34" name="Rectangle 5"/>
          <p:cNvSpPr txBox="1">
            <a:spLocks noChangeArrowheads="1"/>
          </p:cNvSpPr>
          <p:nvPr/>
        </p:nvSpPr>
        <p:spPr>
          <a:xfrm>
            <a:off x="327296" y="6521576"/>
            <a:ext cx="4104456" cy="260648"/>
          </a:xfrm>
          <a:prstGeom prst="rect">
            <a:avLst/>
          </a:prstGeom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458F8F"/>
              </a:buClr>
              <a:defRPr/>
            </a:pPr>
            <a:r>
              <a:rPr lang="en-US" altLang="ko-KR" sz="1400" kern="0" dirty="0" smtClean="0">
                <a:solidFill>
                  <a:srgbClr val="458F8F"/>
                </a:solidFill>
                <a:latin typeface="Verdana"/>
                <a:ea typeface="굴림" charset="-127"/>
              </a:rPr>
              <a:t>http://www.igomt.com</a:t>
            </a:r>
          </a:p>
        </p:txBody>
      </p:sp>
      <p:pic>
        <p:nvPicPr>
          <p:cNvPr id="35" name="그림 34" descr="로고TOP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37465" y="6291904"/>
            <a:ext cx="2510999" cy="216000"/>
          </a:xfrm>
          <a:prstGeom prst="rect">
            <a:avLst/>
          </a:prstGeom>
        </p:spPr>
      </p:pic>
      <p:pic>
        <p:nvPicPr>
          <p:cNvPr id="36" name="그림 35" descr="로고UNDER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228184" y="6538992"/>
            <a:ext cx="2546366" cy="324000"/>
          </a:xfrm>
          <a:prstGeom prst="rect">
            <a:avLst/>
          </a:prstGeom>
        </p:spPr>
      </p:pic>
      <p:sp>
        <p:nvSpPr>
          <p:cNvPr id="39" name="Title 1"/>
          <p:cNvSpPr txBox="1">
            <a:spLocks/>
          </p:cNvSpPr>
          <p:nvPr/>
        </p:nvSpPr>
        <p:spPr>
          <a:xfrm>
            <a:off x="1890685" y="172393"/>
            <a:ext cx="5921676" cy="692696"/>
          </a:xfrm>
          <a:prstGeom prst="rect">
            <a:avLst/>
          </a:prstGeom>
          <a:solidFill>
            <a:srgbClr val="92D050"/>
          </a:solidFill>
        </p:spPr>
        <p:txBody>
          <a:bodyPr anchor="ctr">
            <a:normAutofit/>
          </a:bodyPr>
          <a:lstStyle/>
          <a:p>
            <a:pPr algn="ctr">
              <a:lnSpc>
                <a:spcPct val="90000"/>
              </a:lnSpc>
              <a:defRPr/>
            </a:pPr>
            <a:r>
              <a:rPr lang="en-US" altLang="ko-KR" sz="28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glow rad="139700">
                    <a:srgbClr val="458F8F">
                      <a:satMod val="175000"/>
                      <a:alpha val="40000"/>
                    </a:srgb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&lt;GO </a:t>
            </a:r>
            <a:r>
              <a:rPr lang="ko-KR" altLang="en-US" sz="2800" b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glow rad="139700">
                    <a:srgbClr val="458F8F">
                      <a:satMod val="175000"/>
                      <a:alpha val="40000"/>
                    </a:srgb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뜨라이브</a:t>
            </a:r>
            <a:r>
              <a:rPr lang="ko-KR" altLang="en-US" sz="28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glow rad="139700">
                    <a:srgbClr val="458F8F">
                      <a:satMod val="175000"/>
                      <a:alpha val="40000"/>
                    </a:srgb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 </a:t>
            </a:r>
            <a:r>
              <a:rPr lang="ko-KR" altLang="en-US" sz="2800" b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glow rad="139700">
                    <a:srgbClr val="458F8F">
                      <a:satMod val="175000"/>
                      <a:alpha val="40000"/>
                    </a:srgb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코칭</a:t>
            </a:r>
            <a:r>
              <a:rPr lang="ko-KR" altLang="en-US" sz="28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glow rad="139700">
                    <a:srgbClr val="458F8F">
                      <a:satMod val="175000"/>
                      <a:alpha val="40000"/>
                    </a:srgb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 훈련</a:t>
            </a:r>
            <a:r>
              <a:rPr lang="en-US" altLang="ko-KR" sz="28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glow rad="139700">
                    <a:srgbClr val="458F8F">
                      <a:satMod val="175000"/>
                      <a:alpha val="40000"/>
                    </a:srgb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&gt;</a:t>
            </a:r>
            <a:r>
              <a:rPr lang="ko-KR" altLang="en-US" sz="28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glow rad="139700">
                    <a:srgbClr val="458F8F">
                      <a:satMod val="175000"/>
                      <a:alpha val="40000"/>
                    </a:srgb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의 종류</a:t>
            </a:r>
            <a:r>
              <a:rPr lang="en-US" altLang="ko-KR" sz="28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glow rad="139700">
                    <a:srgbClr val="458F8F">
                      <a:satMod val="175000"/>
                      <a:alpha val="40000"/>
                    </a:srgb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 </a:t>
            </a:r>
            <a:endParaRPr lang="en-US" altLang="ko-KR" sz="2800" b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0000"/>
              </a:solidFill>
              <a:effectLst>
                <a:glow rad="139700">
                  <a:srgbClr val="458F8F">
                    <a:satMod val="175000"/>
                    <a:alpha val="40000"/>
                  </a:srgb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HY견고딕" pitchFamily="18" charset="-127"/>
              <a:ea typeface="HY견고딕" pitchFamily="18" charset="-127"/>
              <a:cs typeface="Arial" pitchFamily="34" charset="0"/>
            </a:endParaRPr>
          </a:p>
        </p:txBody>
      </p:sp>
      <p:sp>
        <p:nvSpPr>
          <p:cNvPr id="41" name="Rectangle 14"/>
          <p:cNvSpPr>
            <a:spLocks noChangeArrowheads="1"/>
          </p:cNvSpPr>
          <p:nvPr/>
        </p:nvSpPr>
        <p:spPr bwMode="auto">
          <a:xfrm>
            <a:off x="6013400" y="4428901"/>
            <a:ext cx="2077776" cy="63182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 eaLnBrk="0" hangingPunct="0"/>
            <a:r>
              <a:rPr lang="ko-KR" altLang="en-US" sz="2400" dirty="0" err="1" smtClean="0">
                <a:solidFill>
                  <a:srgbClr val="660033"/>
                </a:solidFill>
                <a:latin typeface="Times New Roman" pitchFamily="18" charset="0"/>
                <a:ea typeface="HY헤드라인M" pitchFamily="18" charset="-127"/>
              </a:rPr>
              <a:t>코칭의</a:t>
            </a:r>
            <a:r>
              <a:rPr lang="ko-KR" altLang="en-US" sz="2400" dirty="0" smtClean="0">
                <a:solidFill>
                  <a:srgbClr val="660033"/>
                </a:solidFill>
                <a:latin typeface="Times New Roman" pitchFamily="18" charset="0"/>
                <a:ea typeface="HY헤드라인M" pitchFamily="18" charset="-127"/>
              </a:rPr>
              <a:t> 전략</a:t>
            </a:r>
            <a:endParaRPr lang="en-US" altLang="ko-KR" sz="2400" dirty="0" smtClean="0">
              <a:solidFill>
                <a:srgbClr val="660033"/>
              </a:solidFill>
              <a:latin typeface="Times New Roman" pitchFamily="18" charset="0"/>
              <a:ea typeface="HY헤드라인M" pitchFamily="18" charset="-127"/>
            </a:endParaRPr>
          </a:p>
          <a:p>
            <a:pPr algn="ctr" eaLnBrk="0" hangingPunct="0"/>
            <a:r>
              <a:rPr lang="en-US" altLang="ko-KR" sz="16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(2</a:t>
            </a:r>
            <a:r>
              <a:rPr lang="ko-KR" altLang="en-US" sz="16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박</a:t>
            </a:r>
            <a:r>
              <a:rPr lang="en-US" altLang="ko-KR" sz="16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3</a:t>
            </a:r>
            <a:r>
              <a:rPr lang="ko-KR" altLang="en-US" sz="16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일씩</a:t>
            </a:r>
            <a:r>
              <a:rPr lang="en-US" altLang="ko-KR" sz="16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/2</a:t>
            </a:r>
            <a:r>
              <a:rPr lang="ko-KR" altLang="en-US" sz="16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차례 </a:t>
            </a:r>
            <a:r>
              <a:rPr lang="en-US" altLang="ko-KR" sz="16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)</a:t>
            </a:r>
            <a:r>
              <a:rPr lang="ko-KR" altLang="en-US" sz="16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endParaRPr lang="ko-KR" altLang="en-US" sz="1600" dirty="0">
              <a:solidFill>
                <a:srgbClr val="0033CC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42" name="아래쪽 화살표 41"/>
          <p:cNvSpPr/>
          <p:nvPr/>
        </p:nvSpPr>
        <p:spPr bwMode="auto">
          <a:xfrm>
            <a:off x="6164627" y="2289634"/>
            <a:ext cx="655638" cy="635310"/>
          </a:xfrm>
          <a:prstGeom prst="downArrow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Rectangle 35"/>
          <p:cNvSpPr>
            <a:spLocks noChangeArrowheads="1"/>
          </p:cNvSpPr>
          <p:nvPr/>
        </p:nvSpPr>
        <p:spPr bwMode="auto">
          <a:xfrm>
            <a:off x="1233991" y="2854035"/>
            <a:ext cx="468078" cy="64697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>
            <a:spAutoFit/>
          </a:bodyPr>
          <a:lstStyle/>
          <a:p>
            <a:pPr algn="ctr" eaLnBrk="0" hangingPunct="0"/>
            <a:r>
              <a:rPr lang="en-US" altLang="ko-KR" sz="3600" dirty="0">
                <a:solidFill>
                  <a:srgbClr val="333399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45" name="아래쪽 화살표 44"/>
          <p:cNvSpPr/>
          <p:nvPr/>
        </p:nvSpPr>
        <p:spPr bwMode="auto">
          <a:xfrm>
            <a:off x="3923928" y="3729794"/>
            <a:ext cx="655638" cy="635310"/>
          </a:xfrm>
          <a:prstGeom prst="downArrow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6" name="Rectangle 35"/>
          <p:cNvSpPr>
            <a:spLocks noChangeArrowheads="1"/>
          </p:cNvSpPr>
          <p:nvPr/>
        </p:nvSpPr>
        <p:spPr bwMode="auto">
          <a:xfrm>
            <a:off x="304800" y="4365104"/>
            <a:ext cx="468078" cy="64697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>
            <a:spAutoFit/>
          </a:bodyPr>
          <a:lstStyle/>
          <a:p>
            <a:pPr algn="ctr" eaLnBrk="0" hangingPunct="0"/>
            <a:r>
              <a:rPr lang="en-US" altLang="ko-KR" sz="3600" dirty="0" smtClean="0">
                <a:solidFill>
                  <a:srgbClr val="333399"/>
                </a:solidFill>
                <a:latin typeface="Comic Sans MS" pitchFamily="66" charset="0"/>
              </a:rPr>
              <a:t>3</a:t>
            </a:r>
            <a:endParaRPr lang="en-US" altLang="ko-KR" sz="3600" dirty="0">
              <a:solidFill>
                <a:srgbClr val="333399"/>
              </a:solidFill>
              <a:latin typeface="Comic Sans MS" pitchFamily="66" charset="0"/>
            </a:endParaRPr>
          </a:p>
        </p:txBody>
      </p:sp>
      <p:sp>
        <p:nvSpPr>
          <p:cNvPr id="28" name="아래쪽 화살표 27"/>
          <p:cNvSpPr/>
          <p:nvPr/>
        </p:nvSpPr>
        <p:spPr bwMode="auto">
          <a:xfrm>
            <a:off x="2267744" y="3729794"/>
            <a:ext cx="655638" cy="635310"/>
          </a:xfrm>
          <a:prstGeom prst="downArrow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Rectangle 7"/>
          <p:cNvSpPr>
            <a:spLocks noChangeArrowheads="1"/>
          </p:cNvSpPr>
          <p:nvPr/>
        </p:nvSpPr>
        <p:spPr bwMode="auto">
          <a:xfrm>
            <a:off x="3590803" y="1468536"/>
            <a:ext cx="3568506" cy="668339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rgbClr val="000066"/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endParaRPr lang="ko-KR" altLang="en-US" sz="2600">
              <a:solidFill>
                <a:srgbClr val="FFFFFF"/>
              </a:solidFill>
              <a:latin typeface="Arial" pitchFamily="34" charset="0"/>
              <a:ea typeface="휴먼옛체" pitchFamily="18" charset="-127"/>
              <a:cs typeface="Arial" charset="0"/>
            </a:endParaRPr>
          </a:p>
        </p:txBody>
      </p:sp>
      <p:sp>
        <p:nvSpPr>
          <p:cNvPr id="30" name="Rectangle 8"/>
          <p:cNvSpPr>
            <a:spLocks noChangeArrowheads="1"/>
          </p:cNvSpPr>
          <p:nvPr/>
        </p:nvSpPr>
        <p:spPr bwMode="auto">
          <a:xfrm>
            <a:off x="3626381" y="1573039"/>
            <a:ext cx="3206725" cy="63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 eaLnBrk="0" hangingPunct="0"/>
            <a:r>
              <a:rPr lang="ko-KR" altLang="en-US" sz="2400" dirty="0" smtClean="0">
                <a:solidFill>
                  <a:srgbClr val="660033"/>
                </a:solidFill>
                <a:latin typeface="Times New Roman" pitchFamily="18" charset="0"/>
                <a:ea typeface="HY헤드라인M" pitchFamily="18" charset="-127"/>
              </a:rPr>
              <a:t>   </a:t>
            </a:r>
            <a:r>
              <a:rPr lang="en-US" altLang="ko-KR" sz="2400" dirty="0" smtClean="0">
                <a:solidFill>
                  <a:srgbClr val="660033"/>
                </a:solidFill>
                <a:latin typeface="HY견고딕" pitchFamily="18" charset="-127"/>
                <a:ea typeface="HY견고딕" pitchFamily="18" charset="-127"/>
              </a:rPr>
              <a:t>&lt;</a:t>
            </a:r>
            <a:r>
              <a:rPr lang="en-US" altLang="ko-KR" sz="2800" dirty="0" smtClean="0">
                <a:solidFill>
                  <a:srgbClr val="660033"/>
                </a:solidFill>
                <a:latin typeface="HY견고딕" pitchFamily="18" charset="-127"/>
                <a:ea typeface="HY견고딕" pitchFamily="18" charset="-127"/>
              </a:rPr>
              <a:t>GO </a:t>
            </a:r>
            <a:r>
              <a:rPr lang="ko-KR" altLang="en-US" sz="2800" dirty="0" err="1" smtClean="0">
                <a:solidFill>
                  <a:srgbClr val="660033"/>
                </a:solidFill>
                <a:latin typeface="HY견고딕" pitchFamily="18" charset="-127"/>
                <a:ea typeface="HY견고딕" pitchFamily="18" charset="-127"/>
              </a:rPr>
              <a:t>뜨라이브</a:t>
            </a:r>
            <a:r>
              <a:rPr lang="ko-KR" altLang="en-US" sz="2800" dirty="0" smtClean="0">
                <a:solidFill>
                  <a:srgbClr val="660033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sz="2800" dirty="0" err="1" smtClean="0">
                <a:solidFill>
                  <a:srgbClr val="660033"/>
                </a:solidFill>
                <a:latin typeface="HY견고딕" pitchFamily="18" charset="-127"/>
                <a:ea typeface="HY견고딕" pitchFamily="18" charset="-127"/>
              </a:rPr>
              <a:t>코칭</a:t>
            </a:r>
            <a:r>
              <a:rPr lang="en-US" altLang="ko-KR" sz="2800" dirty="0" smtClean="0">
                <a:solidFill>
                  <a:srgbClr val="660033"/>
                </a:solidFill>
                <a:latin typeface="HY견고딕" pitchFamily="18" charset="-127"/>
                <a:ea typeface="HY견고딕" pitchFamily="18" charset="-127"/>
              </a:rPr>
              <a:t>&gt;</a:t>
            </a:r>
            <a:endParaRPr lang="en-US" altLang="ko-KR" sz="2800" dirty="0">
              <a:solidFill>
                <a:srgbClr val="660033"/>
              </a:solidFill>
              <a:latin typeface="HY견고딕" pitchFamily="18" charset="-127"/>
              <a:ea typeface="HY견고딕" pitchFamily="18" charset="-127"/>
            </a:endParaRPr>
          </a:p>
          <a:p>
            <a:pPr algn="ctr" eaLnBrk="0" hangingPunct="0"/>
            <a:endParaRPr lang="ko-KR" altLang="en-US" sz="1600" dirty="0">
              <a:solidFill>
                <a:srgbClr val="00B050"/>
              </a:solidFill>
              <a:latin typeface="Times New Roman" pitchFamily="18" charset="0"/>
              <a:ea typeface="HY헤드라인M" pitchFamily="18" charset="-127"/>
            </a:endParaRPr>
          </a:p>
        </p:txBody>
      </p:sp>
      <p:sp>
        <p:nvSpPr>
          <p:cNvPr id="31" name="Rectangle 9"/>
          <p:cNvSpPr>
            <a:spLocks noChangeArrowheads="1"/>
          </p:cNvSpPr>
          <p:nvPr/>
        </p:nvSpPr>
        <p:spPr bwMode="auto">
          <a:xfrm>
            <a:off x="5436970" y="2996952"/>
            <a:ext cx="2281295" cy="651892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rgbClr val="000066"/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endParaRPr lang="ko-KR" altLang="en-US" sz="2600">
              <a:solidFill>
                <a:srgbClr val="FFFFFF"/>
              </a:solidFill>
              <a:latin typeface="Arial" pitchFamily="34" charset="0"/>
              <a:ea typeface="휴먼옛체" pitchFamily="18" charset="-127"/>
              <a:cs typeface="Arial" charset="0"/>
            </a:endParaRPr>
          </a:p>
        </p:txBody>
      </p:sp>
      <p:sp>
        <p:nvSpPr>
          <p:cNvPr id="32" name="Rectangle 10"/>
          <p:cNvSpPr>
            <a:spLocks noChangeArrowheads="1"/>
          </p:cNvSpPr>
          <p:nvPr/>
        </p:nvSpPr>
        <p:spPr bwMode="auto">
          <a:xfrm>
            <a:off x="5534312" y="2980705"/>
            <a:ext cx="2160240" cy="63182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 eaLnBrk="0" hangingPunct="0"/>
            <a:r>
              <a:rPr lang="ko-KR" altLang="en-US" sz="2400" dirty="0" smtClean="0">
                <a:solidFill>
                  <a:srgbClr val="FF3300"/>
                </a:solidFill>
                <a:latin typeface="Times New Roman" pitchFamily="18" charset="0"/>
                <a:ea typeface="HY헤드라인M" pitchFamily="18" charset="-127"/>
              </a:rPr>
              <a:t>평신도 </a:t>
            </a:r>
            <a:r>
              <a:rPr lang="ko-KR" altLang="en-US" sz="2400" dirty="0" err="1" smtClean="0">
                <a:solidFill>
                  <a:srgbClr val="FF3300"/>
                </a:solidFill>
                <a:latin typeface="Times New Roman" pitchFamily="18" charset="0"/>
                <a:ea typeface="HY헤드라인M" pitchFamily="18" charset="-127"/>
              </a:rPr>
              <a:t>코칭</a:t>
            </a:r>
            <a:endParaRPr lang="en-US" altLang="ko-KR" sz="2400" dirty="0" smtClean="0">
              <a:solidFill>
                <a:srgbClr val="FF3300"/>
              </a:solidFill>
              <a:latin typeface="Times New Roman" pitchFamily="18" charset="0"/>
              <a:ea typeface="HY헤드라인M" pitchFamily="18" charset="-127"/>
            </a:endParaRPr>
          </a:p>
          <a:p>
            <a:pPr algn="ctr" eaLnBrk="0" hangingPunct="0"/>
            <a:r>
              <a:rPr lang="en-US" altLang="ko-KR" sz="1600" dirty="0" smtClean="0">
                <a:solidFill>
                  <a:srgbClr val="0033CC"/>
                </a:solidFill>
                <a:latin typeface="Times New Roman" pitchFamily="18" charset="0"/>
                <a:ea typeface="HY헤드라인M" pitchFamily="18" charset="-127"/>
              </a:rPr>
              <a:t>(3</a:t>
            </a:r>
            <a:r>
              <a:rPr lang="ko-KR" altLang="en-US" sz="1600" dirty="0" smtClean="0">
                <a:solidFill>
                  <a:srgbClr val="0033CC"/>
                </a:solidFill>
                <a:latin typeface="Times New Roman" pitchFamily="18" charset="0"/>
                <a:ea typeface="HY헤드라인M" pitchFamily="18" charset="-127"/>
              </a:rPr>
              <a:t>박</a:t>
            </a:r>
            <a:r>
              <a:rPr lang="en-US" altLang="ko-KR" sz="1600" dirty="0" smtClean="0">
                <a:solidFill>
                  <a:srgbClr val="0033CC"/>
                </a:solidFill>
                <a:latin typeface="Times New Roman" pitchFamily="18" charset="0"/>
                <a:ea typeface="HY헤드라인M" pitchFamily="18" charset="-127"/>
              </a:rPr>
              <a:t>4</a:t>
            </a:r>
            <a:r>
              <a:rPr lang="ko-KR" altLang="en-US" sz="1600" dirty="0" smtClean="0">
                <a:solidFill>
                  <a:srgbClr val="0033CC"/>
                </a:solidFill>
                <a:latin typeface="Times New Roman" pitchFamily="18" charset="0"/>
                <a:ea typeface="HY헤드라인M" pitchFamily="18" charset="-127"/>
              </a:rPr>
              <a:t>일 혹은 </a:t>
            </a:r>
            <a:r>
              <a:rPr lang="en-US" altLang="ko-KR" sz="1600" dirty="0" smtClean="0">
                <a:solidFill>
                  <a:srgbClr val="0033CC"/>
                </a:solidFill>
                <a:latin typeface="Times New Roman" pitchFamily="18" charset="0"/>
                <a:ea typeface="HY헤드라인M" pitchFamily="18" charset="-127"/>
              </a:rPr>
              <a:t>13</a:t>
            </a:r>
            <a:r>
              <a:rPr lang="ko-KR" altLang="en-US" sz="1600" dirty="0" smtClean="0">
                <a:solidFill>
                  <a:srgbClr val="0033CC"/>
                </a:solidFill>
                <a:latin typeface="Times New Roman" pitchFamily="18" charset="0"/>
                <a:ea typeface="HY헤드라인M" pitchFamily="18" charset="-127"/>
              </a:rPr>
              <a:t>주 코스</a:t>
            </a:r>
            <a:r>
              <a:rPr lang="en-US" altLang="ko-KR" sz="1600" dirty="0" smtClean="0">
                <a:solidFill>
                  <a:srgbClr val="0033CC"/>
                </a:solidFill>
                <a:latin typeface="Times New Roman" pitchFamily="18" charset="0"/>
                <a:ea typeface="HY헤드라인M" pitchFamily="18" charset="-127"/>
              </a:rPr>
              <a:t>)</a:t>
            </a:r>
            <a:endParaRPr lang="en-US" altLang="ko-KR" sz="1600" dirty="0">
              <a:solidFill>
                <a:srgbClr val="0033CC"/>
              </a:solidFill>
              <a:latin typeface="Times New Roman" pitchFamily="18" charset="0"/>
              <a:ea typeface="HY헤드라인M" pitchFamily="18" charset="-127"/>
            </a:endParaRPr>
          </a:p>
        </p:txBody>
      </p:sp>
      <p:sp>
        <p:nvSpPr>
          <p:cNvPr id="33" name="Rectangle 11"/>
          <p:cNvSpPr>
            <a:spLocks noChangeArrowheads="1"/>
          </p:cNvSpPr>
          <p:nvPr/>
        </p:nvSpPr>
        <p:spPr bwMode="auto">
          <a:xfrm>
            <a:off x="3627621" y="4361284"/>
            <a:ext cx="2224682" cy="7239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rgbClr val="000066"/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endParaRPr lang="ko-KR" altLang="en-US" sz="2600">
              <a:solidFill>
                <a:srgbClr val="FFFFFF"/>
              </a:solidFill>
              <a:latin typeface="Arial" pitchFamily="34" charset="0"/>
              <a:ea typeface="휴먼옛체" pitchFamily="18" charset="-127"/>
              <a:cs typeface="Arial" charset="0"/>
            </a:endParaRPr>
          </a:p>
        </p:txBody>
      </p:sp>
      <p:sp>
        <p:nvSpPr>
          <p:cNvPr id="37" name="Rectangle 13"/>
          <p:cNvSpPr>
            <a:spLocks noChangeArrowheads="1"/>
          </p:cNvSpPr>
          <p:nvPr/>
        </p:nvSpPr>
        <p:spPr bwMode="auto">
          <a:xfrm>
            <a:off x="6003885" y="4361284"/>
            <a:ext cx="2171700" cy="7239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rgbClr val="000066"/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endParaRPr lang="ko-KR" altLang="en-US" sz="2600">
              <a:solidFill>
                <a:srgbClr val="FFFFFF"/>
              </a:solidFill>
              <a:latin typeface="Arial" pitchFamily="34" charset="0"/>
              <a:ea typeface="휴먼옛체" pitchFamily="18" charset="-127"/>
              <a:cs typeface="Arial" charset="0"/>
            </a:endParaRPr>
          </a:p>
        </p:txBody>
      </p:sp>
      <p:sp>
        <p:nvSpPr>
          <p:cNvPr id="38" name="Rectangle 14"/>
          <p:cNvSpPr>
            <a:spLocks noChangeArrowheads="1"/>
          </p:cNvSpPr>
          <p:nvPr/>
        </p:nvSpPr>
        <p:spPr bwMode="auto">
          <a:xfrm>
            <a:off x="3651825" y="4453359"/>
            <a:ext cx="2200478" cy="63182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 eaLnBrk="0" hangingPunct="0"/>
            <a:r>
              <a:rPr lang="en-US" altLang="ko-KR" sz="2400" dirty="0" smtClean="0">
                <a:solidFill>
                  <a:srgbClr val="660033"/>
                </a:solidFill>
                <a:latin typeface="HY헤드라인M" pitchFamily="18" charset="-127"/>
                <a:ea typeface="HY헤드라인M" pitchFamily="18" charset="-127"/>
              </a:rPr>
              <a:t>B.</a:t>
            </a:r>
            <a:r>
              <a:rPr lang="ko-KR" altLang="en-US" sz="2400" dirty="0" err="1" smtClean="0">
                <a:solidFill>
                  <a:srgbClr val="660033"/>
                </a:solidFill>
                <a:latin typeface="HYdnkM" pitchFamily="18" charset="-127"/>
                <a:ea typeface="HYdnkM" pitchFamily="18" charset="-127"/>
              </a:rPr>
              <a:t>코칭의</a:t>
            </a:r>
            <a:r>
              <a:rPr lang="ko-KR" altLang="en-US" sz="2400" dirty="0" smtClean="0">
                <a:solidFill>
                  <a:srgbClr val="660033"/>
                </a:solidFill>
                <a:latin typeface="HYdnkM" pitchFamily="18" charset="-127"/>
                <a:ea typeface="HYdnkM" pitchFamily="18" charset="-127"/>
              </a:rPr>
              <a:t> 실제</a:t>
            </a:r>
            <a:endParaRPr lang="en-US" altLang="ko-KR" sz="2400" dirty="0" smtClean="0">
              <a:solidFill>
                <a:srgbClr val="660033"/>
              </a:solidFill>
              <a:latin typeface="HYdnkM" pitchFamily="18" charset="-127"/>
              <a:ea typeface="HYdnkM" pitchFamily="18" charset="-127"/>
            </a:endParaRPr>
          </a:p>
          <a:p>
            <a:pPr algn="ctr" eaLnBrk="0" hangingPunct="0"/>
            <a:r>
              <a:rPr lang="en-US" altLang="ko-KR" sz="16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(2</a:t>
            </a:r>
            <a:r>
              <a:rPr lang="ko-KR" altLang="en-US" sz="16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박</a:t>
            </a:r>
            <a:r>
              <a:rPr lang="en-US" altLang="ko-KR" sz="16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3</a:t>
            </a:r>
            <a:r>
              <a:rPr lang="ko-KR" altLang="en-US" sz="16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일씩 </a:t>
            </a:r>
            <a:r>
              <a:rPr lang="en-US" altLang="ko-KR" sz="16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/2</a:t>
            </a:r>
            <a:r>
              <a:rPr lang="ko-KR" altLang="en-US" sz="16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차례</a:t>
            </a:r>
            <a:r>
              <a:rPr lang="en-US" altLang="ko-KR" sz="16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)</a:t>
            </a:r>
            <a:r>
              <a:rPr lang="ko-KR" altLang="en-US" sz="16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endParaRPr lang="ko-KR" altLang="en-US" sz="1600" dirty="0">
              <a:solidFill>
                <a:srgbClr val="0033CC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40" name="Rectangle 15"/>
          <p:cNvSpPr>
            <a:spLocks noChangeArrowheads="1"/>
          </p:cNvSpPr>
          <p:nvPr/>
        </p:nvSpPr>
        <p:spPr bwMode="auto">
          <a:xfrm>
            <a:off x="1143000" y="4365104"/>
            <a:ext cx="2209800" cy="7239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rgbClr val="000066"/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endParaRPr lang="ko-KR" altLang="en-US" sz="2600">
              <a:solidFill>
                <a:srgbClr val="FFFFFF"/>
              </a:solidFill>
              <a:latin typeface="Arial" pitchFamily="34" charset="0"/>
              <a:ea typeface="휴먼옛체" pitchFamily="18" charset="-127"/>
              <a:cs typeface="Arial" charset="0"/>
            </a:endParaRPr>
          </a:p>
        </p:txBody>
      </p:sp>
      <p:sp>
        <p:nvSpPr>
          <p:cNvPr id="43" name="Rectangle 16"/>
          <p:cNvSpPr>
            <a:spLocks noChangeArrowheads="1"/>
          </p:cNvSpPr>
          <p:nvPr/>
        </p:nvSpPr>
        <p:spPr bwMode="auto">
          <a:xfrm>
            <a:off x="1195869" y="4453359"/>
            <a:ext cx="2025650" cy="63182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 eaLnBrk="0" hangingPunct="0"/>
            <a:r>
              <a:rPr lang="en-US" altLang="ko-KR" sz="2400" dirty="0" smtClean="0">
                <a:solidFill>
                  <a:srgbClr val="660033"/>
                </a:solidFill>
                <a:latin typeface="HY헤드라인M" pitchFamily="18" charset="-127"/>
                <a:ea typeface="HY헤드라인M" pitchFamily="18" charset="-127"/>
              </a:rPr>
              <a:t>A.</a:t>
            </a:r>
            <a:r>
              <a:rPr lang="ko-KR" altLang="en-US" sz="2400" dirty="0" err="1" smtClean="0">
                <a:solidFill>
                  <a:srgbClr val="660033"/>
                </a:solidFill>
                <a:latin typeface="HY헤드라인M" pitchFamily="18" charset="-127"/>
                <a:ea typeface="HY헤드라인M" pitchFamily="18" charset="-127"/>
              </a:rPr>
              <a:t>코칭의</a:t>
            </a:r>
            <a:r>
              <a:rPr lang="ko-KR" altLang="en-US" sz="2400" dirty="0" smtClean="0">
                <a:solidFill>
                  <a:srgbClr val="660033"/>
                </a:solidFill>
                <a:latin typeface="HY헤드라인M" pitchFamily="18" charset="-127"/>
                <a:ea typeface="HY헤드라인M" pitchFamily="18" charset="-127"/>
              </a:rPr>
              <a:t> 이론</a:t>
            </a:r>
            <a:endParaRPr lang="en-US" altLang="ko-KR" sz="2400" dirty="0">
              <a:solidFill>
                <a:srgbClr val="660033"/>
              </a:solidFill>
              <a:latin typeface="HY헤드라인M" pitchFamily="18" charset="-127"/>
              <a:ea typeface="HY헤드라인M" pitchFamily="18" charset="-127"/>
            </a:endParaRPr>
          </a:p>
          <a:p>
            <a:pPr algn="ctr" eaLnBrk="0" hangingPunct="0"/>
            <a:r>
              <a:rPr lang="en-US" altLang="ko-KR" sz="16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(2</a:t>
            </a:r>
            <a:r>
              <a:rPr lang="ko-KR" altLang="en-US" sz="16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박</a:t>
            </a:r>
            <a:r>
              <a:rPr lang="en-US" altLang="ko-KR" sz="16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3</a:t>
            </a:r>
            <a:r>
              <a:rPr lang="ko-KR" altLang="en-US" sz="16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일씩</a:t>
            </a:r>
            <a:r>
              <a:rPr lang="en-US" altLang="ko-KR" sz="16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/2</a:t>
            </a:r>
            <a:r>
              <a:rPr lang="ko-KR" altLang="en-US" sz="16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차례 </a:t>
            </a:r>
            <a:r>
              <a:rPr lang="en-US" altLang="ko-KR" sz="16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)</a:t>
            </a:r>
            <a:endParaRPr lang="ko-KR" altLang="en-US" sz="1600" dirty="0">
              <a:solidFill>
                <a:srgbClr val="0033CC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50" name="Title 1"/>
          <p:cNvSpPr txBox="1">
            <a:spLocks/>
          </p:cNvSpPr>
          <p:nvPr/>
        </p:nvSpPr>
        <p:spPr>
          <a:xfrm>
            <a:off x="1295400" y="172393"/>
            <a:ext cx="6579454" cy="692696"/>
          </a:xfrm>
          <a:prstGeom prst="rect">
            <a:avLst/>
          </a:prstGeom>
          <a:solidFill>
            <a:srgbClr val="92D050"/>
          </a:solidFill>
        </p:spPr>
        <p:txBody>
          <a:bodyPr anchor="ctr">
            <a:normAutofit fontScale="92500"/>
          </a:bodyPr>
          <a:lstStyle/>
          <a:p>
            <a:pPr algn="ctr">
              <a:lnSpc>
                <a:spcPct val="90000"/>
              </a:lnSpc>
              <a:defRPr/>
            </a:pPr>
            <a:r>
              <a:rPr lang="en-US" altLang="ko-KR" sz="28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glow rad="139700">
                    <a:srgbClr val="458F8F">
                      <a:satMod val="175000"/>
                      <a:alpha val="40000"/>
                    </a:srgb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&lt;GO </a:t>
            </a:r>
            <a:r>
              <a:rPr lang="ko-KR" altLang="en-US" sz="2800" b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glow rad="139700">
                    <a:srgbClr val="458F8F">
                      <a:satMod val="175000"/>
                      <a:alpha val="40000"/>
                    </a:srgb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뜨라이브</a:t>
            </a:r>
            <a:r>
              <a:rPr lang="ko-KR" altLang="en-US" sz="28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glow rad="139700">
                    <a:srgbClr val="458F8F">
                      <a:satMod val="175000"/>
                      <a:alpha val="40000"/>
                    </a:srgb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 목회자 </a:t>
            </a:r>
            <a:r>
              <a:rPr lang="ko-KR" altLang="en-US" sz="2800" b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glow rad="139700">
                    <a:srgbClr val="458F8F">
                      <a:satMod val="175000"/>
                      <a:alpha val="40000"/>
                    </a:srgb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코칭</a:t>
            </a:r>
            <a:r>
              <a:rPr lang="ko-KR" altLang="en-US" sz="28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glow rad="139700">
                    <a:srgbClr val="458F8F">
                      <a:satMod val="175000"/>
                      <a:alpha val="40000"/>
                    </a:srgb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 훈련</a:t>
            </a:r>
            <a:r>
              <a:rPr lang="en-US" altLang="ko-KR" sz="28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glow rad="139700">
                    <a:srgbClr val="458F8F">
                      <a:satMod val="175000"/>
                      <a:alpha val="40000"/>
                    </a:srgb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&gt;</a:t>
            </a:r>
            <a:r>
              <a:rPr lang="ko-KR" altLang="en-US" sz="28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glow rad="139700">
                    <a:srgbClr val="458F8F">
                      <a:satMod val="175000"/>
                      <a:alpha val="40000"/>
                    </a:srgb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의 종류</a:t>
            </a:r>
            <a:r>
              <a:rPr lang="en-US" altLang="ko-KR" sz="28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glow rad="139700">
                    <a:srgbClr val="458F8F">
                      <a:satMod val="175000"/>
                      <a:alpha val="40000"/>
                    </a:srgb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 </a:t>
            </a:r>
            <a:endParaRPr lang="en-US" altLang="ko-KR" sz="2800" b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0000"/>
              </a:solidFill>
              <a:effectLst>
                <a:glow rad="139700">
                  <a:srgbClr val="458F8F">
                    <a:satMod val="175000"/>
                    <a:alpha val="40000"/>
                  </a:srgb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HY견고딕" pitchFamily="18" charset="-127"/>
              <a:ea typeface="HY견고딕" pitchFamily="18" charset="-127"/>
              <a:cs typeface="Arial" pitchFamily="34" charset="0"/>
            </a:endParaRPr>
          </a:p>
        </p:txBody>
      </p:sp>
      <p:sp>
        <p:nvSpPr>
          <p:cNvPr id="51" name="Rectangle 14"/>
          <p:cNvSpPr>
            <a:spLocks noChangeArrowheads="1"/>
          </p:cNvSpPr>
          <p:nvPr/>
        </p:nvSpPr>
        <p:spPr bwMode="auto">
          <a:xfrm>
            <a:off x="6075893" y="4428901"/>
            <a:ext cx="2077776" cy="63182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 eaLnBrk="0" hangingPunct="0"/>
            <a:r>
              <a:rPr lang="en-US" altLang="ko-KR" sz="2400" dirty="0" smtClean="0">
                <a:solidFill>
                  <a:srgbClr val="660033"/>
                </a:solidFill>
                <a:latin typeface="HY헤드라인M" pitchFamily="18" charset="-127"/>
                <a:ea typeface="HY헤드라인M" pitchFamily="18" charset="-127"/>
              </a:rPr>
              <a:t>C.</a:t>
            </a:r>
            <a:r>
              <a:rPr lang="ko-KR" altLang="en-US" sz="2400" dirty="0" err="1" smtClean="0">
                <a:solidFill>
                  <a:srgbClr val="660033"/>
                </a:solidFill>
                <a:latin typeface="Times New Roman" pitchFamily="18" charset="0"/>
                <a:ea typeface="HY헤드라인M" pitchFamily="18" charset="-127"/>
              </a:rPr>
              <a:t>코칭의</a:t>
            </a:r>
            <a:r>
              <a:rPr lang="ko-KR" altLang="en-US" sz="2400" dirty="0" smtClean="0">
                <a:solidFill>
                  <a:srgbClr val="660033"/>
                </a:solidFill>
                <a:latin typeface="Times New Roman" pitchFamily="18" charset="0"/>
                <a:ea typeface="HY헤드라인M" pitchFamily="18" charset="-127"/>
              </a:rPr>
              <a:t> 전략</a:t>
            </a:r>
            <a:endParaRPr lang="en-US" altLang="ko-KR" sz="2400" dirty="0" smtClean="0">
              <a:solidFill>
                <a:srgbClr val="660033"/>
              </a:solidFill>
              <a:latin typeface="Times New Roman" pitchFamily="18" charset="0"/>
              <a:ea typeface="HY헤드라인M" pitchFamily="18" charset="-127"/>
            </a:endParaRPr>
          </a:p>
          <a:p>
            <a:pPr algn="ctr" eaLnBrk="0" hangingPunct="0"/>
            <a:r>
              <a:rPr lang="en-US" altLang="ko-KR" sz="16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(2</a:t>
            </a:r>
            <a:r>
              <a:rPr lang="ko-KR" altLang="en-US" sz="16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박</a:t>
            </a:r>
            <a:r>
              <a:rPr lang="en-US" altLang="ko-KR" sz="16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3</a:t>
            </a:r>
            <a:r>
              <a:rPr lang="ko-KR" altLang="en-US" sz="16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일씩</a:t>
            </a:r>
            <a:r>
              <a:rPr lang="en-US" altLang="ko-KR" sz="16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/2</a:t>
            </a:r>
            <a:r>
              <a:rPr lang="ko-KR" altLang="en-US" sz="16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차례 </a:t>
            </a:r>
            <a:r>
              <a:rPr lang="en-US" altLang="ko-KR" sz="16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)</a:t>
            </a:r>
            <a:r>
              <a:rPr lang="ko-KR" altLang="en-US" sz="16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endParaRPr lang="ko-KR" altLang="en-US" sz="1600" dirty="0">
              <a:solidFill>
                <a:srgbClr val="0033CC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52" name="아래쪽 화살표 51"/>
          <p:cNvSpPr/>
          <p:nvPr/>
        </p:nvSpPr>
        <p:spPr bwMode="auto">
          <a:xfrm>
            <a:off x="3840467" y="2289634"/>
            <a:ext cx="655638" cy="635310"/>
          </a:xfrm>
          <a:prstGeom prst="downArrow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9" name="Rectangle 30"/>
          <p:cNvSpPr>
            <a:spLocks noChangeArrowheads="1"/>
          </p:cNvSpPr>
          <p:nvPr/>
        </p:nvSpPr>
        <p:spPr bwMode="auto">
          <a:xfrm>
            <a:off x="381000" y="6058627"/>
            <a:ext cx="7968528" cy="308419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lIns="92075" tIns="46038" rIns="92075" bIns="46038" anchor="ctr">
            <a:spAutoFit/>
          </a:bodyPr>
          <a:lstStyle/>
          <a:p>
            <a:pPr algn="ctr" eaLnBrk="0" hangingPunct="0">
              <a:defRPr/>
            </a:pPr>
            <a:r>
              <a:rPr lang="en-US" altLang="ko-KR" sz="1400" i="1" dirty="0" smtClean="0">
                <a:solidFill>
                  <a:srgbClr val="FF0000"/>
                </a:solidFill>
                <a:latin typeface="HY헤드라인M" pitchFamily="18" charset="-127"/>
                <a:ea typeface="HY헤드라인M" pitchFamily="18" charset="-127"/>
                <a:cs typeface="Arial" charset="0"/>
              </a:rPr>
              <a:t>* </a:t>
            </a:r>
            <a:r>
              <a:rPr lang="ko-KR" altLang="en-US" sz="1400" i="1" dirty="0" smtClean="0">
                <a:solidFill>
                  <a:srgbClr val="FF0000"/>
                </a:solidFill>
                <a:latin typeface="HY헤드라인M" pitchFamily="18" charset="-127"/>
                <a:ea typeface="HY헤드라인M" pitchFamily="18" charset="-127"/>
                <a:cs typeface="Arial" charset="0"/>
              </a:rPr>
              <a:t>주의</a:t>
            </a:r>
            <a:r>
              <a:rPr lang="en-US" altLang="ko-KR" sz="1400" i="1" dirty="0" smtClean="0">
                <a:solidFill>
                  <a:srgbClr val="FF0000"/>
                </a:solidFill>
                <a:latin typeface="HY헤드라인M" pitchFamily="18" charset="-127"/>
                <a:ea typeface="HY헤드라인M" pitchFamily="18" charset="-127"/>
                <a:cs typeface="Arial" charset="0"/>
              </a:rPr>
              <a:t>: C. </a:t>
            </a:r>
            <a:r>
              <a:rPr lang="ko-KR" altLang="en-US" sz="1400" i="1" dirty="0" err="1" smtClean="0">
                <a:solidFill>
                  <a:srgbClr val="FF0000"/>
                </a:solidFill>
                <a:latin typeface="HY헤드라인M" pitchFamily="18" charset="-127"/>
                <a:ea typeface="HY헤드라인M" pitchFamily="18" charset="-127"/>
                <a:cs typeface="Arial" charset="0"/>
              </a:rPr>
              <a:t>코칭의</a:t>
            </a:r>
            <a:r>
              <a:rPr lang="ko-KR" altLang="en-US" sz="1400" i="1" dirty="0" smtClean="0">
                <a:solidFill>
                  <a:srgbClr val="FF0000"/>
                </a:solidFill>
                <a:latin typeface="HY헤드라인M" pitchFamily="18" charset="-127"/>
                <a:ea typeface="HY헤드라인M" pitchFamily="18" charset="-127"/>
                <a:cs typeface="Arial" charset="0"/>
              </a:rPr>
              <a:t> 전략은  </a:t>
            </a:r>
            <a:r>
              <a:rPr lang="ko-KR" altLang="en-US" sz="1400" i="1" dirty="0" err="1" smtClean="0">
                <a:solidFill>
                  <a:srgbClr val="FF0000"/>
                </a:solidFill>
                <a:latin typeface="HY헤드라인M" pitchFamily="18" charset="-127"/>
                <a:ea typeface="HY헤드라인M" pitchFamily="18" charset="-127"/>
                <a:cs typeface="Arial" charset="0"/>
              </a:rPr>
              <a:t>코칭의</a:t>
            </a:r>
            <a:r>
              <a:rPr lang="en-US" altLang="ko-KR" sz="1400" i="1" dirty="0" smtClean="0">
                <a:solidFill>
                  <a:srgbClr val="FF0000"/>
                </a:solidFill>
                <a:latin typeface="HY헤드라인M" pitchFamily="18" charset="-127"/>
                <a:ea typeface="HY헤드라인M" pitchFamily="18" charset="-127"/>
                <a:cs typeface="Arial" charset="0"/>
              </a:rPr>
              <a:t> </a:t>
            </a:r>
            <a:r>
              <a:rPr lang="ko-KR" altLang="en-US" sz="1400" i="1" dirty="0" smtClean="0">
                <a:solidFill>
                  <a:srgbClr val="FF0000"/>
                </a:solidFill>
                <a:latin typeface="HY헤드라인M" pitchFamily="18" charset="-127"/>
                <a:ea typeface="HY헤드라인M" pitchFamily="18" charset="-127"/>
                <a:cs typeface="Arial" charset="0"/>
              </a:rPr>
              <a:t>이론과 실제가 끝난 목회자가 컨설턴트 훈련을 받는 과정입니다</a:t>
            </a:r>
            <a:r>
              <a:rPr lang="en-US" altLang="ko-KR" sz="1400" i="1" dirty="0" smtClean="0">
                <a:solidFill>
                  <a:srgbClr val="FF0000"/>
                </a:solidFill>
                <a:latin typeface="HY헤드라인M" pitchFamily="18" charset="-127"/>
                <a:ea typeface="HY헤드라인M" pitchFamily="18" charset="-127"/>
                <a:cs typeface="Arial" charset="0"/>
              </a:rPr>
              <a:t>.</a:t>
            </a:r>
            <a:endParaRPr lang="ko-KR" altLang="en-US" sz="1400" i="1" dirty="0">
              <a:solidFill>
                <a:srgbClr val="FF0000"/>
              </a:solidFill>
              <a:latin typeface="HY헤드라인M" pitchFamily="18" charset="-127"/>
              <a:ea typeface="HY헤드라인M" pitchFamily="18" charset="-127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1586136"/>
      </p:ext>
    </p:extLst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6" grpId="0"/>
      <p:bldP spid="34845" grpId="0" animBg="1"/>
      <p:bldP spid="34846" grpId="0" animBg="1"/>
      <p:bldP spid="34847" grpId="0" animBg="1"/>
      <p:bldP spid="30" grpId="0"/>
      <p:bldP spid="32" grpId="0" animBg="1"/>
      <p:bldP spid="38" grpId="0" animBg="1"/>
      <p:bldP spid="43" grpId="0" animBg="1"/>
      <p:bldP spid="51" grpId="0" animBg="1"/>
      <p:bldP spid="4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8"/>
          <p:cNvSpPr txBox="1">
            <a:spLocks noChangeArrowheads="1"/>
          </p:cNvSpPr>
          <p:nvPr/>
        </p:nvSpPr>
        <p:spPr bwMode="auto">
          <a:xfrm>
            <a:off x="1763688" y="313492"/>
            <a:ext cx="5256584" cy="523220"/>
          </a:xfrm>
          <a:prstGeom prst="rect">
            <a:avLst/>
          </a:prstGeom>
          <a:solidFill>
            <a:srgbClr val="66FFFF"/>
          </a:solidFill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 latinLnBrk="1">
              <a:spcBef>
                <a:spcPct val="50000"/>
              </a:spcBef>
              <a:defRPr/>
            </a:pPr>
            <a:r>
              <a:rPr kumimoji="1" lang="en-US" altLang="ko-KR" b="1" dirty="0">
                <a:solidFill>
                  <a:srgbClr val="0A6E0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굴림" pitchFamily="50" charset="-127"/>
              </a:rPr>
              <a:t> </a:t>
            </a:r>
            <a:r>
              <a:rPr kumimoji="1" lang="en-US" altLang="ko-KR" sz="2800" b="1" dirty="0" smtClean="0">
                <a:solidFill>
                  <a:srgbClr val="0A6E0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굴림" pitchFamily="50" charset="-127"/>
              </a:rPr>
              <a:t>GO Thrive </a:t>
            </a:r>
            <a:r>
              <a:rPr kumimoji="1" lang="ko-KR" altLang="en-US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굴림" pitchFamily="50" charset="-127"/>
              </a:rPr>
              <a:t>코칭의</a:t>
            </a:r>
            <a:r>
              <a:rPr kumimoji="1" lang="ko-KR" alt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굴림" pitchFamily="50" charset="-127"/>
              </a:rPr>
              <a:t> </a:t>
            </a:r>
            <a:r>
              <a:rPr kumimoji="1" lang="ko-KR" alt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굴림" pitchFamily="50" charset="-127"/>
              </a:rPr>
              <a:t>이</a:t>
            </a:r>
            <a:r>
              <a:rPr kumimoji="1" lang="ko-KR" alt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굴림" pitchFamily="50" charset="-127"/>
              </a:rPr>
              <a:t>론</a:t>
            </a:r>
            <a:r>
              <a:rPr kumimoji="1" lang="ko-KR" alt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굴림" pitchFamily="50" charset="-127"/>
              </a:rPr>
              <a:t> </a:t>
            </a:r>
            <a:r>
              <a:rPr kumimoji="1" lang="en-US" altLang="ko-KR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굴림" pitchFamily="50" charset="-127"/>
              </a:rPr>
              <a:t>(1A)</a:t>
            </a:r>
            <a:endParaRPr kumimoji="1" lang="en-US" altLang="ko-KR" sz="40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HY견고딕" pitchFamily="18" charset="-127"/>
              <a:ea typeface="HY견고딕" pitchFamily="18" charset="-127"/>
              <a:cs typeface="굴림" pitchFamily="50" charset="-127"/>
            </a:endParaRPr>
          </a:p>
        </p:txBody>
      </p:sp>
      <p:graphicFrame>
        <p:nvGraphicFramePr>
          <p:cNvPr id="67613" name="Group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2960723"/>
              </p:ext>
            </p:extLst>
          </p:nvPr>
        </p:nvGraphicFramePr>
        <p:xfrm>
          <a:off x="467544" y="1305732"/>
          <a:ext cx="8136904" cy="4732324"/>
        </p:xfrm>
        <a:graphic>
          <a:graphicData uri="http://schemas.openxmlformats.org/drawingml/2006/table">
            <a:tbl>
              <a:tblPr/>
              <a:tblGrid>
                <a:gridCol w="1512168"/>
                <a:gridCol w="2160240"/>
                <a:gridCol w="2232248"/>
                <a:gridCol w="2232248"/>
              </a:tblGrid>
              <a:tr h="4041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ko-KR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시간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ko-KR" alt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첫째날</a:t>
                      </a:r>
                      <a:endParaRPr kumimoji="0" lang="en-US" altLang="ko-K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두째날</a:t>
                      </a:r>
                      <a:endParaRPr kumimoji="0" lang="en-US" altLang="ko-K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세째날</a:t>
                      </a:r>
                      <a:endParaRPr kumimoji="0" lang="en-US" altLang="ko-K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3879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ko-K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오전 </a:t>
                      </a: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9:00 -10:30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(90</a:t>
                      </a:r>
                      <a:r>
                        <a:rPr kumimoji="0" lang="ko-K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분</a:t>
                      </a: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*</a:t>
                      </a:r>
                      <a:r>
                        <a:rPr kumimoji="0" lang="ko-KR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참고</a:t>
                      </a:r>
                      <a:r>
                        <a:rPr kumimoji="0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: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제</a:t>
                      </a:r>
                      <a:r>
                        <a:rPr kumimoji="0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3</a:t>
                      </a:r>
                      <a:r>
                        <a:rPr kumimoji="0" lang="ko-KR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강 </a:t>
                      </a:r>
                      <a:r>
                        <a:rPr kumimoji="0" lang="ko-KR" alt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코칭의</a:t>
                      </a:r>
                      <a:r>
                        <a:rPr kumimoji="0" lang="ko-KR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 실행</a:t>
                      </a:r>
                      <a:r>
                        <a:rPr kumimoji="0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(B/C)</a:t>
                      </a:r>
                      <a:r>
                        <a:rPr kumimoji="0" lang="ko-KR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는 효과적인 강의를 위해 세째날에 합니다</a:t>
                      </a:r>
                      <a:r>
                        <a:rPr kumimoji="0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제</a:t>
                      </a:r>
                      <a:r>
                        <a:rPr kumimoji="0" lang="en-US" altLang="ko-KR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2</a:t>
                      </a:r>
                      <a:r>
                        <a:rPr kumimoji="0" lang="ko-KR" alt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강</a:t>
                      </a:r>
                      <a:endParaRPr kumimoji="0" lang="en-US" altLang="ko-KR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HY견고딕" pitchFamily="18" charset="-127"/>
                        <a:ea typeface="HY견고딕" pitchFamily="18" charset="-127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20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코칭의</a:t>
                      </a:r>
                      <a:r>
                        <a:rPr kumimoji="0" lang="ko-KR" alt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 </a:t>
                      </a:r>
                      <a:endParaRPr kumimoji="0" lang="en-US" altLang="ko-KR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Y견고딕" pitchFamily="18" charset="-127"/>
                        <a:ea typeface="HY견고딕" pitchFamily="18" charset="-127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20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성서관</a:t>
                      </a:r>
                      <a:r>
                        <a:rPr kumimoji="0" lang="en-US" altLang="ko-KR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/</a:t>
                      </a:r>
                      <a:r>
                        <a:rPr kumimoji="0" lang="ko-KR" alt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신학관</a:t>
                      </a:r>
                      <a:endParaRPr kumimoji="0" lang="en-US" altLang="ko-KR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Y견고딕" pitchFamily="18" charset="-127"/>
                        <a:ea typeface="HY견고딕" pitchFamily="18" charset="-127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제</a:t>
                      </a: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3</a:t>
                      </a:r>
                      <a:r>
                        <a:rPr kumimoji="0" lang="ko-K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강</a:t>
                      </a:r>
                      <a:endParaRPr kumimoji="0" lang="en-US" altLang="ko-K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ko-KR" alt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코칭의</a:t>
                      </a:r>
                      <a:r>
                        <a:rPr kumimoji="0" lang="ko-K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 실행</a:t>
                      </a: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(B)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목회 목표</a:t>
                      </a: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/</a:t>
                      </a:r>
                      <a:r>
                        <a:rPr kumimoji="0" lang="ko-K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실행전략</a:t>
                      </a:r>
                      <a:endParaRPr kumimoji="0" lang="en-US" altLang="ko-KR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uLnTx/>
                        <a:uFillTx/>
                        <a:latin typeface="HY견고딕" pitchFamily="18" charset="-127"/>
                        <a:ea typeface="HY견고딕" pitchFamily="18" charset="-127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5351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10:50-12:20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(90</a:t>
                      </a:r>
                      <a:r>
                        <a:rPr kumimoji="0" lang="ko-K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분</a:t>
                      </a: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altLang="ko-K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제</a:t>
                      </a: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3</a:t>
                      </a:r>
                      <a:r>
                        <a:rPr kumimoji="0" lang="ko-K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강</a:t>
                      </a:r>
                      <a:endParaRPr kumimoji="0" lang="en-US" altLang="ko-K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ko-KR" alt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코칭의</a:t>
                      </a:r>
                      <a:r>
                        <a:rPr kumimoji="0" lang="ko-K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 실행</a:t>
                      </a: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(A)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ko-K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목회 진단</a:t>
                      </a: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/</a:t>
                      </a:r>
                      <a:r>
                        <a:rPr kumimoji="0" lang="ko-K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처방 </a:t>
                      </a:r>
                      <a:endParaRPr kumimoji="0" lang="en-US" altLang="ko-K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제</a:t>
                      </a:r>
                      <a:r>
                        <a:rPr kumimoji="0" lang="en-US" altLang="ko-KR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3</a:t>
                      </a:r>
                      <a:r>
                        <a:rPr kumimoji="0" lang="ko-KR" alt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강</a:t>
                      </a:r>
                      <a:endParaRPr kumimoji="0" lang="en-US" altLang="ko-KR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HY견고딕" pitchFamily="18" charset="-127"/>
                        <a:ea typeface="HY견고딕" pitchFamily="18" charset="-127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20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코칭의</a:t>
                      </a:r>
                      <a:r>
                        <a:rPr kumimoji="0" lang="ko-KR" alt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 실행</a:t>
                      </a:r>
                      <a:r>
                        <a:rPr kumimoji="0" lang="en-US" altLang="ko-KR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(C)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목회 </a:t>
                      </a:r>
                      <a:r>
                        <a:rPr kumimoji="0" lang="ko-KR" altLang="en-US" sz="20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기획안</a:t>
                      </a:r>
                      <a:r>
                        <a:rPr kumimoji="0" lang="ko-KR" alt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 작성 </a:t>
                      </a:r>
                      <a:endParaRPr kumimoji="0" lang="en-US" altLang="ko-K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</a:tr>
              <a:tr h="5351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ko-K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오후 </a:t>
                      </a: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1:30-3:00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(90</a:t>
                      </a:r>
                      <a:r>
                        <a:rPr kumimoji="0" lang="ko-K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분</a:t>
                      </a: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서론</a:t>
                      </a:r>
                      <a:endParaRPr kumimoji="0" lang="en-US" altLang="ko-KR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HY견고딕" pitchFamily="18" charset="-127"/>
                        <a:ea typeface="HY견고딕" pitchFamily="18" charset="-127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en-US" altLang="ko-KR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Introduction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20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코칭의</a:t>
                      </a:r>
                      <a:r>
                        <a:rPr kumimoji="0" lang="ko-KR" alt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 동기</a:t>
                      </a:r>
                      <a:r>
                        <a:rPr kumimoji="0" lang="en-US" altLang="ko-KR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제</a:t>
                      </a:r>
                      <a:r>
                        <a:rPr kumimoji="0" lang="en-US" altLang="ko-KR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4</a:t>
                      </a:r>
                      <a:r>
                        <a:rPr kumimoji="0" lang="ko-KR" alt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강</a:t>
                      </a:r>
                      <a:endParaRPr kumimoji="0" lang="en-US" altLang="ko-KR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HY견고딕" pitchFamily="18" charset="-127"/>
                        <a:ea typeface="HY견고딕" pitchFamily="18" charset="-127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20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코칭의</a:t>
                      </a:r>
                      <a:r>
                        <a:rPr kumimoji="0" lang="ko-KR" alt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  기술</a:t>
                      </a:r>
                      <a:r>
                        <a:rPr kumimoji="0" lang="en-US" altLang="ko-KR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(A)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질문</a:t>
                      </a:r>
                      <a:r>
                        <a:rPr kumimoji="0" lang="en-US" altLang="ko-KR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/</a:t>
                      </a:r>
                      <a:r>
                        <a:rPr kumimoji="0" lang="ko-KR" alt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피드백</a:t>
                      </a:r>
                      <a:endParaRPr kumimoji="0" lang="en-US" altLang="ko-KR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uLnTx/>
                        <a:uFillTx/>
                        <a:latin typeface="HY견고딕" pitchFamily="18" charset="-127"/>
                        <a:ea typeface="HY견고딕" pitchFamily="18" charset="-127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“</a:t>
                      </a:r>
                      <a:r>
                        <a:rPr kumimoji="0" lang="ko-KR" alt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코칭의이론</a:t>
                      </a:r>
                      <a:r>
                        <a:rPr kumimoji="0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”</a:t>
                      </a:r>
                      <a:r>
                        <a:rPr kumimoji="0" lang="ko-KR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은 </a:t>
                      </a:r>
                      <a:r>
                        <a:rPr kumimoji="0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(1)</a:t>
                      </a:r>
                      <a:r>
                        <a:rPr kumimoji="0" lang="ko-KR" alt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코칭시대</a:t>
                      </a:r>
                      <a:r>
                        <a:rPr kumimoji="0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(2)</a:t>
                      </a:r>
                      <a:r>
                        <a:rPr kumimoji="0" lang="ko-KR" alt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그린오션교회</a:t>
                      </a:r>
                      <a:endParaRPr kumimoji="0" lang="en-US" altLang="ko-K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(</a:t>
                      </a:r>
                      <a:r>
                        <a:rPr kumimoji="0" lang="ko-KR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석정문 지음</a:t>
                      </a:r>
                      <a:r>
                        <a:rPr kumimoji="0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)</a:t>
                      </a:r>
                      <a:r>
                        <a:rPr kumimoji="0" lang="ko-KR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의</a:t>
                      </a:r>
                      <a:r>
                        <a:rPr kumimoji="0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 </a:t>
                      </a:r>
                      <a:r>
                        <a:rPr kumimoji="0" lang="ko-KR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교재</a:t>
                      </a:r>
                      <a:r>
                        <a:rPr kumimoji="0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(2</a:t>
                      </a:r>
                      <a:r>
                        <a:rPr kumimoji="0" lang="ko-KR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권</a:t>
                      </a:r>
                      <a:r>
                        <a:rPr kumimoji="0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)</a:t>
                      </a:r>
                      <a:r>
                        <a:rPr kumimoji="0" lang="ko-KR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를 사용합니다</a:t>
                      </a: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A6E02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99"/>
                    </a:solidFill>
                  </a:tcPr>
                </a:tc>
              </a:tr>
              <a:tr h="4224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3:30-5:00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(90</a:t>
                      </a:r>
                      <a:r>
                        <a:rPr kumimoji="0" lang="ko-K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분</a:t>
                      </a: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제</a:t>
                      </a:r>
                      <a:r>
                        <a:rPr kumimoji="0" lang="en-US" altLang="ko-KR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1</a:t>
                      </a:r>
                      <a:r>
                        <a:rPr kumimoji="0" lang="ko-KR" alt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강</a:t>
                      </a:r>
                      <a:endParaRPr kumimoji="0" lang="en-US" altLang="ko-KR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HY견고딕" pitchFamily="18" charset="-127"/>
                        <a:ea typeface="HY견고딕" pitchFamily="18" charset="-127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20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코칭의</a:t>
                      </a:r>
                      <a:r>
                        <a:rPr kumimoji="0" lang="ko-KR" alt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 </a:t>
                      </a:r>
                      <a:endParaRPr kumimoji="0" lang="en-US" altLang="ko-KR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Y견고딕" pitchFamily="18" charset="-127"/>
                        <a:ea typeface="HY견고딕" pitchFamily="18" charset="-127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유래와 정의</a:t>
                      </a:r>
                      <a:endParaRPr kumimoji="0" lang="en-US" altLang="ko-KR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Y견고딕" pitchFamily="18" charset="-127"/>
                        <a:ea typeface="HY견고딕" pitchFamily="18" charset="-127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제</a:t>
                      </a:r>
                      <a:r>
                        <a:rPr kumimoji="0" lang="en-US" altLang="ko-KR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4</a:t>
                      </a:r>
                      <a:r>
                        <a:rPr kumimoji="0" lang="ko-KR" alt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강</a:t>
                      </a:r>
                      <a:endParaRPr kumimoji="0" lang="en-US" altLang="ko-KR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HY견고딕" pitchFamily="18" charset="-127"/>
                        <a:ea typeface="HY견고딕" pitchFamily="18" charset="-127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20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코칭의</a:t>
                      </a:r>
                      <a:r>
                        <a:rPr kumimoji="0" lang="ko-KR" alt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 기술</a:t>
                      </a:r>
                      <a:r>
                        <a:rPr kumimoji="0" lang="en-US" altLang="ko-KR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(B)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경청</a:t>
                      </a:r>
                      <a:r>
                        <a:rPr kumimoji="0" lang="ko-K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 </a:t>
                      </a:r>
                      <a:endParaRPr kumimoji="0" lang="en-US" altLang="ko-K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kumimoji="0" lang="en-US" altLang="ko-K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2666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7613" name="Group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97296"/>
              </p:ext>
            </p:extLst>
          </p:nvPr>
        </p:nvGraphicFramePr>
        <p:xfrm>
          <a:off x="323527" y="1305732"/>
          <a:ext cx="8496945" cy="4427524"/>
        </p:xfrm>
        <a:graphic>
          <a:graphicData uri="http://schemas.openxmlformats.org/drawingml/2006/table">
            <a:tbl>
              <a:tblPr/>
              <a:tblGrid>
                <a:gridCol w="1625503"/>
                <a:gridCol w="2334938"/>
                <a:gridCol w="2292263"/>
                <a:gridCol w="2244241"/>
              </a:tblGrid>
              <a:tr h="4041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ko-KR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시간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ko-KR" alt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첫째날</a:t>
                      </a:r>
                      <a:endParaRPr kumimoji="0" lang="en-US" altLang="ko-K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두째날</a:t>
                      </a:r>
                      <a:endParaRPr kumimoji="0" lang="en-US" altLang="ko-K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세째날</a:t>
                      </a:r>
                      <a:endParaRPr kumimoji="0" lang="en-US" altLang="ko-K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3879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ko-K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오전 </a:t>
                      </a: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9:00 -10:30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(90</a:t>
                      </a:r>
                      <a:r>
                        <a:rPr kumimoji="0" lang="ko-K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분</a:t>
                      </a: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altLang="ko-K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제</a:t>
                      </a:r>
                      <a:r>
                        <a:rPr kumimoji="0" lang="en-US" altLang="ko-KR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5</a:t>
                      </a:r>
                      <a:r>
                        <a:rPr kumimoji="0" lang="ko-KR" alt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강</a:t>
                      </a:r>
                      <a:endParaRPr kumimoji="0" lang="en-US" altLang="ko-KR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HY견고딕" pitchFamily="18" charset="-127"/>
                        <a:ea typeface="HY견고딕" pitchFamily="18" charset="-127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20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코칭의</a:t>
                      </a:r>
                      <a:r>
                        <a:rPr kumimoji="0" lang="ko-KR" alt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 성과</a:t>
                      </a:r>
                      <a:r>
                        <a:rPr kumimoji="0" lang="en-US" altLang="ko-KR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(A)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목회자</a:t>
                      </a:r>
                      <a:r>
                        <a:rPr kumimoji="0" lang="en-US" altLang="ko-KR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(</a:t>
                      </a:r>
                      <a:r>
                        <a:rPr kumimoji="0" lang="ko-KR" alt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질</a:t>
                      </a:r>
                      <a:r>
                        <a:rPr kumimoji="0" lang="en-US" altLang="ko-KR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)</a:t>
                      </a:r>
                      <a:r>
                        <a:rPr kumimoji="0" lang="ko-KR" alt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 </a:t>
                      </a:r>
                      <a:endParaRPr kumimoji="0" lang="en-US" altLang="ko-KR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uLnTx/>
                        <a:uFillTx/>
                        <a:latin typeface="HY견고딕" pitchFamily="18" charset="-127"/>
                        <a:ea typeface="HY견고딕" pitchFamily="18" charset="-127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제</a:t>
                      </a: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6</a:t>
                      </a:r>
                      <a:r>
                        <a:rPr kumimoji="0" lang="ko-K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강</a:t>
                      </a:r>
                      <a:endParaRPr kumimoji="0" lang="en-US" altLang="ko-K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ko-KR" alt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코칭의</a:t>
                      </a:r>
                      <a:r>
                        <a:rPr kumimoji="0" lang="ko-K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 평가</a:t>
                      </a:r>
                      <a:endParaRPr kumimoji="0" lang="en-US" altLang="ko-K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altLang="ko-K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5351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10:50-12:20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(90</a:t>
                      </a:r>
                      <a:r>
                        <a:rPr kumimoji="0" lang="ko-K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분</a:t>
                      </a: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altLang="ko-K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제</a:t>
                      </a: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5</a:t>
                      </a:r>
                      <a:r>
                        <a:rPr kumimoji="0" lang="ko-K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강</a:t>
                      </a:r>
                      <a:endParaRPr kumimoji="0" lang="en-US" altLang="ko-K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코칭의</a:t>
                      </a:r>
                      <a:r>
                        <a:rPr kumimoji="0" lang="ko-K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 성과</a:t>
                      </a: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(B)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목회자</a:t>
                      </a: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(</a:t>
                      </a:r>
                      <a:r>
                        <a:rPr kumimoji="0" lang="ko-K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양</a:t>
                      </a: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20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코칭의</a:t>
                      </a:r>
                      <a:endParaRPr kumimoji="0" lang="en-US" altLang="ko-KR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HY견고딕" pitchFamily="18" charset="-127"/>
                        <a:ea typeface="HY견고딕" pitchFamily="18" charset="-127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종합 평가</a:t>
                      </a:r>
                      <a:r>
                        <a:rPr kumimoji="0" lang="ko-KR" alt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 </a:t>
                      </a:r>
                      <a:endParaRPr kumimoji="0" lang="en-US" altLang="ko-KR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Y견고딕" pitchFamily="18" charset="-127"/>
                        <a:ea typeface="HY견고딕" pitchFamily="18" charset="-127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</a:tr>
              <a:tr h="5351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ko-K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오후 </a:t>
                      </a: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1:30-3:00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(90</a:t>
                      </a:r>
                      <a:r>
                        <a:rPr kumimoji="0" lang="ko-K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분</a:t>
                      </a: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제</a:t>
                      </a:r>
                      <a:r>
                        <a:rPr kumimoji="0" lang="en-US" altLang="ko-KR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4</a:t>
                      </a:r>
                      <a:r>
                        <a:rPr kumimoji="0" lang="ko-KR" alt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강</a:t>
                      </a:r>
                      <a:endParaRPr kumimoji="0" lang="en-US" altLang="ko-KR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HY견고딕" pitchFamily="18" charset="-127"/>
                        <a:ea typeface="HY견고딕" pitchFamily="18" charset="-127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20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코칭의</a:t>
                      </a:r>
                      <a:r>
                        <a:rPr kumimoji="0" lang="ko-KR" alt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 실행</a:t>
                      </a:r>
                      <a:r>
                        <a:rPr kumimoji="0" lang="en-US" altLang="ko-KR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(D)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교회 진단</a:t>
                      </a:r>
                      <a:r>
                        <a:rPr kumimoji="0" lang="en-US" altLang="ko-KR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/</a:t>
                      </a:r>
                      <a:r>
                        <a:rPr kumimoji="0" lang="ko-KR" alt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처방</a:t>
                      </a:r>
                      <a:endParaRPr kumimoji="0" lang="en-US" altLang="ko-KR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uLnTx/>
                        <a:uFillTx/>
                        <a:latin typeface="HY견고딕" pitchFamily="18" charset="-127"/>
                        <a:ea typeface="HY견고딕" pitchFamily="18" charset="-127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제</a:t>
                      </a:r>
                      <a:r>
                        <a:rPr kumimoji="0" lang="en-US" altLang="ko-KR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5</a:t>
                      </a:r>
                      <a:r>
                        <a:rPr kumimoji="0" lang="ko-KR" alt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강</a:t>
                      </a:r>
                      <a:endParaRPr kumimoji="0" lang="en-US" altLang="ko-KR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HY견고딕" pitchFamily="18" charset="-127"/>
                        <a:ea typeface="HY견고딕" pitchFamily="18" charset="-127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20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코칭의</a:t>
                      </a:r>
                      <a:r>
                        <a:rPr kumimoji="0" lang="ko-KR" alt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 성과</a:t>
                      </a:r>
                      <a:r>
                        <a:rPr kumimoji="0" lang="en-US" altLang="ko-KR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(C)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교회</a:t>
                      </a:r>
                      <a:r>
                        <a:rPr kumimoji="0" lang="en-US" altLang="ko-KR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(</a:t>
                      </a:r>
                      <a:r>
                        <a:rPr kumimoji="0" lang="ko-KR" alt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질</a:t>
                      </a:r>
                      <a:r>
                        <a:rPr kumimoji="0" lang="en-US" altLang="ko-KR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“</a:t>
                      </a:r>
                      <a:r>
                        <a:rPr kumimoji="0" lang="ko-KR" alt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코칭의이론</a:t>
                      </a: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”</a:t>
                      </a:r>
                      <a:r>
                        <a:rPr kumimoji="0" lang="ko-K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은 </a:t>
                      </a: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(1)</a:t>
                      </a:r>
                      <a:r>
                        <a:rPr kumimoji="0" lang="ko-KR" alt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코칭시대</a:t>
                      </a: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(2)</a:t>
                      </a:r>
                      <a:r>
                        <a:rPr kumimoji="0" lang="ko-KR" alt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그린오션교회</a:t>
                      </a: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(</a:t>
                      </a:r>
                      <a:r>
                        <a:rPr kumimoji="0" lang="ko-K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석정문 지음</a:t>
                      </a: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)</a:t>
                      </a:r>
                      <a:r>
                        <a:rPr kumimoji="0" lang="ko-K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의</a:t>
                      </a: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 </a:t>
                      </a:r>
                      <a:r>
                        <a:rPr kumimoji="0" lang="ko-K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교재</a:t>
                      </a: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(2</a:t>
                      </a:r>
                      <a:r>
                        <a:rPr kumimoji="0" lang="ko-K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권</a:t>
                      </a: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)</a:t>
                      </a:r>
                      <a:r>
                        <a:rPr kumimoji="0" lang="ko-K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를 사용합니다</a:t>
                      </a: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A6E02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99"/>
                    </a:solidFill>
                  </a:tcPr>
                </a:tc>
              </a:tr>
              <a:tr h="4224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3:30-5:00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(90</a:t>
                      </a:r>
                      <a:r>
                        <a:rPr kumimoji="0" lang="ko-K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분</a:t>
                      </a: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제</a:t>
                      </a:r>
                      <a:r>
                        <a:rPr kumimoji="0" lang="en-US" altLang="ko-KR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4</a:t>
                      </a:r>
                      <a:r>
                        <a:rPr kumimoji="0" lang="ko-KR" alt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강</a:t>
                      </a:r>
                      <a:endParaRPr kumimoji="0" lang="en-US" altLang="ko-KR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HY견고딕" pitchFamily="18" charset="-127"/>
                        <a:ea typeface="HY견고딕" pitchFamily="18" charset="-127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20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코칭의</a:t>
                      </a:r>
                      <a:r>
                        <a:rPr kumimoji="0" lang="en-US" altLang="ko-KR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 </a:t>
                      </a:r>
                      <a:r>
                        <a:rPr kumimoji="0" lang="ko-KR" alt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실행</a:t>
                      </a:r>
                      <a:r>
                        <a:rPr kumimoji="0" lang="en-US" altLang="ko-KR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(E)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교회 </a:t>
                      </a:r>
                      <a:r>
                        <a:rPr kumimoji="0" lang="ko-KR" altLang="en-US" sz="20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기획안</a:t>
                      </a:r>
                      <a:r>
                        <a:rPr kumimoji="0" lang="ko-KR" alt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 작성</a:t>
                      </a:r>
                      <a:endParaRPr kumimoji="0" lang="en-US" altLang="ko-KR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uLnTx/>
                        <a:uFillTx/>
                        <a:latin typeface="HY견고딕" pitchFamily="18" charset="-127"/>
                        <a:ea typeface="HY견고딕" pitchFamily="18" charset="-127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제</a:t>
                      </a:r>
                      <a:r>
                        <a:rPr kumimoji="0" lang="en-US" altLang="ko-KR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5</a:t>
                      </a:r>
                      <a:r>
                        <a:rPr kumimoji="0" lang="ko-KR" alt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강</a:t>
                      </a:r>
                      <a:endParaRPr kumimoji="0" lang="en-US" altLang="ko-KR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HY견고딕" pitchFamily="18" charset="-127"/>
                        <a:ea typeface="HY견고딕" pitchFamily="18" charset="-127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20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코칭의</a:t>
                      </a:r>
                      <a:r>
                        <a:rPr kumimoji="0" lang="ko-KR" alt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 성과</a:t>
                      </a:r>
                      <a:r>
                        <a:rPr kumimoji="0" lang="en-US" altLang="ko-KR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(D)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교회</a:t>
                      </a:r>
                      <a:r>
                        <a:rPr kumimoji="0" lang="en-US" altLang="ko-KR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(</a:t>
                      </a:r>
                      <a:r>
                        <a:rPr kumimoji="0" lang="ko-KR" alt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양</a:t>
                      </a:r>
                      <a:r>
                        <a:rPr kumimoji="0" lang="en-US" altLang="ko-KR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kumimoji="0" lang="en-US" altLang="ko-K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sp>
        <p:nvSpPr>
          <p:cNvPr id="4" name="Text Box 28"/>
          <p:cNvSpPr txBox="1">
            <a:spLocks noChangeArrowheads="1"/>
          </p:cNvSpPr>
          <p:nvPr/>
        </p:nvSpPr>
        <p:spPr bwMode="auto">
          <a:xfrm>
            <a:off x="1763688" y="457508"/>
            <a:ext cx="5256584" cy="523220"/>
          </a:xfrm>
          <a:prstGeom prst="rect">
            <a:avLst/>
          </a:prstGeom>
          <a:solidFill>
            <a:srgbClr val="66FFFF"/>
          </a:solidFill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 latinLnBrk="1">
              <a:spcBef>
                <a:spcPct val="50000"/>
              </a:spcBef>
              <a:defRPr/>
            </a:pPr>
            <a:r>
              <a:rPr kumimoji="1" lang="en-US" altLang="ko-KR" b="1" dirty="0">
                <a:solidFill>
                  <a:srgbClr val="0A6E0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굴림" pitchFamily="50" charset="-127"/>
              </a:rPr>
              <a:t> </a:t>
            </a:r>
            <a:r>
              <a:rPr kumimoji="1" lang="en-US" altLang="ko-KR" sz="2800" b="1" dirty="0" smtClean="0">
                <a:solidFill>
                  <a:srgbClr val="0A6E0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굴림" pitchFamily="50" charset="-127"/>
              </a:rPr>
              <a:t>GO Thrive </a:t>
            </a:r>
            <a:r>
              <a:rPr kumimoji="1" lang="ko-KR" altLang="en-US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굴림" pitchFamily="50" charset="-127"/>
              </a:rPr>
              <a:t>코칭의</a:t>
            </a:r>
            <a:r>
              <a:rPr kumimoji="1" lang="ko-KR" alt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굴림" pitchFamily="50" charset="-127"/>
              </a:rPr>
              <a:t> </a:t>
            </a:r>
            <a:r>
              <a:rPr kumimoji="1" lang="ko-KR" alt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굴림" pitchFamily="50" charset="-127"/>
              </a:rPr>
              <a:t>이</a:t>
            </a:r>
            <a:r>
              <a:rPr kumimoji="1" lang="ko-KR" alt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굴림" pitchFamily="50" charset="-127"/>
              </a:rPr>
              <a:t>론</a:t>
            </a:r>
            <a:r>
              <a:rPr kumimoji="1" lang="ko-KR" alt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굴림" pitchFamily="50" charset="-127"/>
              </a:rPr>
              <a:t> </a:t>
            </a:r>
            <a:r>
              <a:rPr kumimoji="1" lang="en-US" altLang="ko-KR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굴림" pitchFamily="50" charset="-127"/>
              </a:rPr>
              <a:t>(1B)</a:t>
            </a:r>
            <a:endParaRPr kumimoji="1" lang="en-US" altLang="ko-KR" sz="40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HY견고딕" pitchFamily="18" charset="-127"/>
              <a:ea typeface="HY견고딕" pitchFamily="18" charset="-127"/>
              <a:cs typeface="굴림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798990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8"/>
          <p:cNvSpPr txBox="1">
            <a:spLocks noChangeArrowheads="1"/>
          </p:cNvSpPr>
          <p:nvPr/>
        </p:nvSpPr>
        <p:spPr bwMode="auto">
          <a:xfrm>
            <a:off x="1143000" y="313492"/>
            <a:ext cx="7086600" cy="523220"/>
          </a:xfrm>
          <a:prstGeom prst="rect">
            <a:avLst/>
          </a:prstGeom>
          <a:solidFill>
            <a:srgbClr val="66FFFF"/>
          </a:solidFill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 latinLnBrk="1">
              <a:spcBef>
                <a:spcPct val="50000"/>
              </a:spcBef>
              <a:defRPr/>
            </a:pPr>
            <a:r>
              <a:rPr kumimoji="1" lang="en-US" altLang="ko-KR" b="1" dirty="0">
                <a:solidFill>
                  <a:srgbClr val="0A6E0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굴림" pitchFamily="50" charset="-127"/>
              </a:rPr>
              <a:t> </a:t>
            </a:r>
            <a:r>
              <a:rPr kumimoji="1" lang="en-US" altLang="ko-KR" sz="2800" b="1" dirty="0" smtClean="0">
                <a:solidFill>
                  <a:srgbClr val="0A6E0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굴림" pitchFamily="50" charset="-127"/>
              </a:rPr>
              <a:t>GO Thrive </a:t>
            </a:r>
            <a:r>
              <a:rPr kumimoji="1" lang="ko-KR" altLang="en-US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굴림" pitchFamily="50" charset="-127"/>
              </a:rPr>
              <a:t>코칭의</a:t>
            </a:r>
            <a:r>
              <a:rPr kumimoji="1" lang="ko-KR" alt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굴림" pitchFamily="50" charset="-127"/>
              </a:rPr>
              <a:t> </a:t>
            </a:r>
            <a:r>
              <a:rPr kumimoji="1" lang="ko-KR" alt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굴림" pitchFamily="50" charset="-127"/>
              </a:rPr>
              <a:t>이</a:t>
            </a:r>
            <a:r>
              <a:rPr kumimoji="1" lang="ko-KR" alt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굴림" pitchFamily="50" charset="-127"/>
              </a:rPr>
              <a:t>론</a:t>
            </a:r>
            <a:r>
              <a:rPr kumimoji="1" lang="ko-KR" alt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굴림" pitchFamily="50" charset="-127"/>
              </a:rPr>
              <a:t> </a:t>
            </a:r>
            <a:r>
              <a:rPr kumimoji="1" lang="en-US" altLang="ko-KR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굴림" pitchFamily="50" charset="-127"/>
              </a:rPr>
              <a:t>(A)(</a:t>
            </a:r>
            <a:r>
              <a:rPr kumimoji="1" lang="en-US" altLang="ko-KR" sz="2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굴림" pitchFamily="50" charset="-127"/>
              </a:rPr>
              <a:t>B</a:t>
            </a:r>
            <a:r>
              <a:rPr kumimoji="1" lang="en-US" altLang="ko-KR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굴림" pitchFamily="50" charset="-127"/>
              </a:rPr>
              <a:t>): 3</a:t>
            </a:r>
            <a:r>
              <a:rPr kumimoji="1" lang="ko-KR" alt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굴림" pitchFamily="50" charset="-127"/>
              </a:rPr>
              <a:t>박</a:t>
            </a:r>
            <a:r>
              <a:rPr kumimoji="1" lang="en-US" altLang="ko-KR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굴림" pitchFamily="50" charset="-127"/>
              </a:rPr>
              <a:t>4</a:t>
            </a:r>
            <a:r>
              <a:rPr kumimoji="1" lang="ko-KR" alt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굴림" pitchFamily="50" charset="-127"/>
              </a:rPr>
              <a:t>일 </a:t>
            </a:r>
            <a:endParaRPr kumimoji="1" lang="en-US" altLang="ko-KR" sz="40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HY견고딕" pitchFamily="18" charset="-127"/>
              <a:ea typeface="HY견고딕" pitchFamily="18" charset="-127"/>
              <a:cs typeface="굴림" pitchFamily="50" charset="-127"/>
            </a:endParaRPr>
          </a:p>
        </p:txBody>
      </p:sp>
      <p:graphicFrame>
        <p:nvGraphicFramePr>
          <p:cNvPr id="67613" name="Group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0176781"/>
              </p:ext>
            </p:extLst>
          </p:nvPr>
        </p:nvGraphicFramePr>
        <p:xfrm>
          <a:off x="304800" y="1143000"/>
          <a:ext cx="8534400" cy="4762804"/>
        </p:xfrm>
        <a:graphic>
          <a:graphicData uri="http://schemas.openxmlformats.org/drawingml/2006/table">
            <a:tbl>
              <a:tblPr/>
              <a:tblGrid>
                <a:gridCol w="1371600"/>
                <a:gridCol w="1600200"/>
                <a:gridCol w="1905000"/>
                <a:gridCol w="1844984"/>
                <a:gridCol w="1812616"/>
              </a:tblGrid>
              <a:tr h="4041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ko-KR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시간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ko-KR" alt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첫째날</a:t>
                      </a:r>
                      <a:endParaRPr kumimoji="0" lang="en-US" altLang="ko-K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두째날</a:t>
                      </a:r>
                      <a:endParaRPr kumimoji="0" lang="en-US" altLang="ko-K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세째날</a:t>
                      </a:r>
                      <a:endParaRPr kumimoji="0" lang="en-US" altLang="ko-K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네째날</a:t>
                      </a:r>
                      <a:endParaRPr kumimoji="0" lang="en-US" altLang="ko-K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3879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오전 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9:00 -10:30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(90</a:t>
                      </a: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분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kumimoji="0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제</a:t>
                      </a:r>
                      <a:r>
                        <a:rPr kumimoji="0" lang="en-US" altLang="ko-KR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2</a:t>
                      </a:r>
                      <a:r>
                        <a:rPr kumimoji="0" lang="ko-KR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강</a:t>
                      </a:r>
                      <a:endParaRPr kumimoji="0" lang="en-US" altLang="ko-KR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HY견고딕" pitchFamily="18" charset="-127"/>
                        <a:ea typeface="HY견고딕" pitchFamily="18" charset="-127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코칭의</a:t>
                      </a:r>
                      <a:r>
                        <a:rPr kumimoji="0" lang="ko-KR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 </a:t>
                      </a:r>
                      <a:endParaRPr kumimoji="0" lang="en-US" altLang="ko-KR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Y견고딕" pitchFamily="18" charset="-127"/>
                        <a:ea typeface="HY견고딕" pitchFamily="18" charset="-127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성서관과</a:t>
                      </a:r>
                      <a:endParaRPr kumimoji="0" lang="en-US" altLang="ko-KR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Y견고딕" pitchFamily="18" charset="-127"/>
                        <a:ea typeface="HY견고딕" pitchFamily="18" charset="-127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신학관</a:t>
                      </a:r>
                      <a:r>
                        <a:rPr kumimoji="0" lang="en-US" altLang="ko-KR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(B)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제</a:t>
                      </a:r>
                      <a:r>
                        <a:rPr kumimoji="0" lang="en-US" altLang="ko-KR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3</a:t>
                      </a:r>
                      <a:r>
                        <a:rPr kumimoji="0" lang="ko-KR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강</a:t>
                      </a:r>
                      <a:endParaRPr kumimoji="0" lang="en-US" altLang="ko-KR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HY견고딕" pitchFamily="18" charset="-127"/>
                        <a:ea typeface="HY견고딕" pitchFamily="18" charset="-127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코칭의</a:t>
                      </a:r>
                      <a:r>
                        <a:rPr kumimoji="0" lang="ko-KR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 실행</a:t>
                      </a:r>
                      <a:r>
                        <a:rPr kumimoji="0" lang="en-US" altLang="ko-KR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(D)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교회 목표</a:t>
                      </a:r>
                      <a:r>
                        <a:rPr kumimoji="0" lang="en-US" altLang="ko-KR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/</a:t>
                      </a:r>
                      <a:r>
                        <a:rPr kumimoji="0" lang="ko-KR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실행전략</a:t>
                      </a:r>
                      <a:endParaRPr kumimoji="0" lang="en-US" altLang="ko-KR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uLnTx/>
                        <a:uFillTx/>
                        <a:latin typeface="HY견고딕" pitchFamily="18" charset="-127"/>
                        <a:ea typeface="HY견고딕" pitchFamily="18" charset="-127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제 </a:t>
                      </a:r>
                      <a:r>
                        <a:rPr kumimoji="0" lang="en-US" altLang="ko-KR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5 </a:t>
                      </a:r>
                      <a:r>
                        <a:rPr kumimoji="0" lang="ko-KR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강</a:t>
                      </a:r>
                      <a:endParaRPr kumimoji="0" lang="en-US" altLang="ko-KR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HY견고딕" pitchFamily="18" charset="-127"/>
                        <a:ea typeface="HY견고딕" pitchFamily="18" charset="-127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코칭의</a:t>
                      </a:r>
                      <a:r>
                        <a:rPr kumimoji="0" lang="ko-KR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 평가</a:t>
                      </a:r>
                      <a:r>
                        <a:rPr kumimoji="0" lang="en-US" altLang="ko-KR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/</a:t>
                      </a:r>
                      <a:r>
                        <a:rPr kumimoji="0" lang="ko-KR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성과</a:t>
                      </a: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 </a:t>
                      </a:r>
                      <a:endParaRPr kumimoji="0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5351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10:50-12:20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(90</a:t>
                      </a: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분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altLang="ko-K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제</a:t>
                      </a:r>
                      <a:r>
                        <a:rPr kumimoji="0" lang="en-US" altLang="ko-KR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3</a:t>
                      </a:r>
                      <a:r>
                        <a:rPr kumimoji="0" lang="ko-KR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강</a:t>
                      </a:r>
                      <a:endParaRPr kumimoji="0" lang="en-US" altLang="ko-KR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HY견고딕" pitchFamily="18" charset="-127"/>
                        <a:ea typeface="HY견고딕" pitchFamily="18" charset="-127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코칭의</a:t>
                      </a:r>
                      <a:r>
                        <a:rPr kumimoji="0" lang="ko-KR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 실행</a:t>
                      </a:r>
                      <a:r>
                        <a:rPr kumimoji="0" lang="en-US" altLang="ko-KR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(A)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진단</a:t>
                      </a:r>
                      <a:r>
                        <a:rPr kumimoji="0" lang="en-US" altLang="ko-KR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/</a:t>
                      </a:r>
                      <a:r>
                        <a:rPr kumimoji="0" lang="ko-KR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처방</a:t>
                      </a:r>
                      <a:endParaRPr kumimoji="0" lang="en-US" altLang="ko-KR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uLnTx/>
                        <a:uFillTx/>
                        <a:latin typeface="HY견고딕" pitchFamily="18" charset="-127"/>
                        <a:ea typeface="HY견고딕" pitchFamily="18" charset="-127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제</a:t>
                      </a:r>
                      <a:r>
                        <a:rPr kumimoji="0" lang="en-US" altLang="ko-KR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3</a:t>
                      </a:r>
                      <a:r>
                        <a:rPr kumimoji="0" lang="ko-KR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강</a:t>
                      </a:r>
                      <a:endParaRPr kumimoji="0" lang="en-US" altLang="ko-KR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HY견고딕" pitchFamily="18" charset="-127"/>
                        <a:ea typeface="HY견고딕" pitchFamily="18" charset="-127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코칭의</a:t>
                      </a:r>
                      <a:r>
                        <a:rPr kumimoji="0" lang="ko-KR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 실행</a:t>
                      </a:r>
                      <a:r>
                        <a:rPr kumimoji="0" lang="en-US" altLang="ko-KR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(E)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워크 </a:t>
                      </a:r>
                      <a:r>
                        <a:rPr kumimoji="0" lang="ko-KR" altLang="en-US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숍</a:t>
                      </a:r>
                      <a:endParaRPr kumimoji="0" lang="en-US" altLang="ko-KR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uLnTx/>
                        <a:uFillTx/>
                        <a:latin typeface="HY견고딕" pitchFamily="18" charset="-127"/>
                        <a:ea typeface="HY견고딕" pitchFamily="18" charset="-127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코칭의</a:t>
                      </a:r>
                      <a:r>
                        <a:rPr kumimoji="0" lang="ko-KR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 이론</a:t>
                      </a:r>
                      <a:endParaRPr kumimoji="0" lang="en-US" altLang="ko-KR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Y견고딕" pitchFamily="18" charset="-127"/>
                        <a:ea typeface="HY견고딕" pitchFamily="18" charset="-127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총 평가</a:t>
                      </a:r>
                      <a:endParaRPr kumimoji="0" lang="en-US" altLang="ko-KR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Y견고딕" pitchFamily="18" charset="-127"/>
                        <a:ea typeface="HY견고딕" pitchFamily="18" charset="-127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</a:tr>
              <a:tr h="5351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오후 </a:t>
                      </a:r>
                      <a:endParaRPr kumimoji="0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1:30-3:00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(90</a:t>
                      </a: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분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제</a:t>
                      </a:r>
                      <a:r>
                        <a:rPr kumimoji="0" lang="en-US" altLang="ko-KR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1</a:t>
                      </a:r>
                      <a:r>
                        <a:rPr kumimoji="0" lang="ko-KR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강</a:t>
                      </a:r>
                      <a:endParaRPr kumimoji="0" lang="en-US" altLang="ko-KR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HY견고딕" pitchFamily="18" charset="-127"/>
                        <a:ea typeface="HY견고딕" pitchFamily="18" charset="-127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코칭의</a:t>
                      </a:r>
                      <a:r>
                        <a:rPr kumimoji="0" lang="ko-KR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 </a:t>
                      </a:r>
                      <a:endParaRPr kumimoji="0" lang="en-US" altLang="ko-KR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Y견고딕" pitchFamily="18" charset="-127"/>
                        <a:ea typeface="HY견고딕" pitchFamily="18" charset="-127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유래와 정의</a:t>
                      </a:r>
                      <a:endParaRPr kumimoji="0" lang="en-US" altLang="ko-KR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Y견고딕" pitchFamily="18" charset="-127"/>
                        <a:ea typeface="HY견고딕" pitchFamily="18" charset="-127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제</a:t>
                      </a:r>
                      <a:r>
                        <a:rPr kumimoji="0" lang="en-US" altLang="ko-KR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3</a:t>
                      </a:r>
                      <a:r>
                        <a:rPr kumimoji="0" lang="ko-KR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강</a:t>
                      </a:r>
                      <a:endParaRPr kumimoji="0" lang="en-US" altLang="ko-KR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HY견고딕" pitchFamily="18" charset="-127"/>
                        <a:ea typeface="HY견고딕" pitchFamily="18" charset="-127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코칭의</a:t>
                      </a:r>
                      <a:r>
                        <a:rPr kumimoji="0" lang="ko-KR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 실행</a:t>
                      </a:r>
                      <a:r>
                        <a:rPr kumimoji="0" lang="en-US" altLang="ko-KR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(B)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진단</a:t>
                      </a:r>
                      <a:r>
                        <a:rPr kumimoji="0" lang="en-US" altLang="ko-KR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/</a:t>
                      </a:r>
                      <a:r>
                        <a:rPr kumimoji="0" lang="ko-KR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처방</a:t>
                      </a:r>
                      <a:endParaRPr kumimoji="0" lang="en-US" altLang="ko-KR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uLnTx/>
                        <a:uFillTx/>
                        <a:latin typeface="HY견고딕" pitchFamily="18" charset="-127"/>
                        <a:ea typeface="HY견고딕" pitchFamily="18" charset="-127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제</a:t>
                      </a:r>
                      <a:r>
                        <a:rPr kumimoji="0" lang="en-US" altLang="ko-KR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4</a:t>
                      </a:r>
                      <a:r>
                        <a:rPr kumimoji="0" lang="ko-KR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강</a:t>
                      </a:r>
                      <a:endParaRPr kumimoji="0" lang="en-US" altLang="ko-KR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HY견고딕" pitchFamily="18" charset="-127"/>
                        <a:ea typeface="HY견고딕" pitchFamily="18" charset="-127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코칭의</a:t>
                      </a:r>
                      <a:r>
                        <a:rPr kumimoji="0" lang="ko-KR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 기술</a:t>
                      </a:r>
                      <a:r>
                        <a:rPr kumimoji="0" lang="en-US" altLang="ko-KR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(A)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경청</a:t>
                      </a:r>
                      <a:r>
                        <a:rPr kumimoji="0" lang="en-US" altLang="ko-KR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/</a:t>
                      </a:r>
                      <a:r>
                        <a:rPr kumimoji="0" lang="ko-KR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질문</a:t>
                      </a:r>
                      <a:r>
                        <a:rPr kumimoji="0" lang="en-US" altLang="ko-KR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/</a:t>
                      </a:r>
                      <a:r>
                        <a:rPr kumimoji="0" lang="ko-KR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피드백</a:t>
                      </a:r>
                      <a:endParaRPr kumimoji="0" lang="en-US" altLang="ko-KR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uLnTx/>
                        <a:uFillTx/>
                        <a:latin typeface="HY견고딕" pitchFamily="18" charset="-127"/>
                        <a:ea typeface="HY견고딕" pitchFamily="18" charset="-127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코칭이론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(A/B)</a:t>
                      </a: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강의는 경우에 따라 저녁 한 시간을 연장할 수도 있습니다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99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3:30-5:00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(90</a:t>
                      </a: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분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제</a:t>
                      </a:r>
                      <a:r>
                        <a:rPr kumimoji="0" lang="en-US" altLang="ko-KR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2</a:t>
                      </a:r>
                      <a:r>
                        <a:rPr kumimoji="0" lang="ko-KR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강</a:t>
                      </a:r>
                      <a:endParaRPr kumimoji="0" lang="en-US" altLang="ko-KR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HY견고딕" pitchFamily="18" charset="-127"/>
                        <a:ea typeface="HY견고딕" pitchFamily="18" charset="-127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코칭의</a:t>
                      </a:r>
                      <a:r>
                        <a:rPr kumimoji="0" lang="ko-KR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성서관과</a:t>
                      </a:r>
                      <a:r>
                        <a:rPr kumimoji="0" lang="ko-KR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 신학관</a:t>
                      </a:r>
                      <a:r>
                        <a:rPr kumimoji="0" lang="en-US" altLang="ko-KR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(A)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제</a:t>
                      </a:r>
                      <a:r>
                        <a:rPr kumimoji="0" lang="en-US" altLang="ko-KR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3</a:t>
                      </a:r>
                      <a:r>
                        <a:rPr kumimoji="0" lang="ko-KR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강</a:t>
                      </a:r>
                      <a:endParaRPr kumimoji="0" lang="en-US" altLang="ko-KR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HY견고딕" pitchFamily="18" charset="-127"/>
                        <a:ea typeface="HY견고딕" pitchFamily="18" charset="-127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코칭의</a:t>
                      </a:r>
                      <a:r>
                        <a:rPr kumimoji="0" lang="ko-KR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 실행</a:t>
                      </a:r>
                      <a:r>
                        <a:rPr kumimoji="0" lang="en-US" altLang="ko-KR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(C)</a:t>
                      </a:r>
                      <a:r>
                        <a:rPr kumimoji="0" lang="ko-KR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 </a:t>
                      </a:r>
                      <a:endParaRPr kumimoji="0" lang="en-US" altLang="ko-KR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Y견고딕" pitchFamily="18" charset="-127"/>
                        <a:ea typeface="HY견고딕" pitchFamily="18" charset="-127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목표</a:t>
                      </a:r>
                      <a:r>
                        <a:rPr kumimoji="0" lang="en-US" altLang="ko-KR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/</a:t>
                      </a:r>
                      <a:r>
                        <a:rPr kumimoji="0" lang="ko-KR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실행전략</a:t>
                      </a:r>
                      <a:endParaRPr kumimoji="0" lang="en-US" altLang="ko-KR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uLnTx/>
                        <a:uFillTx/>
                        <a:latin typeface="HY견고딕" pitchFamily="18" charset="-127"/>
                        <a:ea typeface="HY견고딕" pitchFamily="18" charset="-127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제</a:t>
                      </a:r>
                      <a:r>
                        <a:rPr kumimoji="0" lang="en-US" altLang="ko-KR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4</a:t>
                      </a:r>
                      <a:r>
                        <a:rPr kumimoji="0" lang="ko-KR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강</a:t>
                      </a:r>
                      <a:endParaRPr kumimoji="0" lang="en-US" altLang="ko-KR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HY견고딕" pitchFamily="18" charset="-127"/>
                        <a:ea typeface="HY견고딕" pitchFamily="18" charset="-127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코칭의</a:t>
                      </a:r>
                      <a:r>
                        <a:rPr kumimoji="0" lang="ko-KR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 기술</a:t>
                      </a:r>
                      <a:r>
                        <a:rPr kumimoji="0" lang="en-US" altLang="ko-KR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(B)</a:t>
                      </a:r>
                      <a:endParaRPr kumimoji="0" lang="en-US" altLang="ko-KR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uLnTx/>
                        <a:uFillTx/>
                        <a:latin typeface="HY견고딕" pitchFamily="18" charset="-127"/>
                        <a:ea typeface="HY견고딕" pitchFamily="18" charset="-127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경청</a:t>
                      </a:r>
                      <a:r>
                        <a:rPr kumimoji="0" lang="en-US" altLang="ko-KR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/</a:t>
                      </a:r>
                      <a:r>
                        <a:rPr kumimoji="0" lang="ko-KR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질문</a:t>
                      </a:r>
                      <a:r>
                        <a:rPr kumimoji="0" lang="en-US" altLang="ko-KR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/</a:t>
                      </a:r>
                      <a:r>
                        <a:rPr kumimoji="0" lang="ko-KR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피드백</a:t>
                      </a:r>
                      <a:endParaRPr kumimoji="0" lang="en-US" altLang="ko-KR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Y견고딕" pitchFamily="18" charset="-127"/>
                        <a:ea typeface="HY견고딕" pitchFamily="18" charset="-127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kumimoji="0" lang="en-US" altLang="ko-K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6:30-8:00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(90</a:t>
                      </a: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분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kumimoji="0" lang="ko-KR" altLang="en-US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코칭의</a:t>
                      </a:r>
                      <a:r>
                        <a:rPr kumimoji="0" lang="ko-KR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 </a:t>
                      </a:r>
                      <a:endParaRPr kumimoji="0" lang="en-US" altLang="ko-KR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Y견고딕" pitchFamily="18" charset="-127"/>
                        <a:ea typeface="HY견고딕" pitchFamily="18" charset="-127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정의 워크숍</a:t>
                      </a:r>
                      <a:endParaRPr kumimoji="0" lang="en-US" altLang="ko-KR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Y견고딕" pitchFamily="18" charset="-127"/>
                        <a:ea typeface="HY견고딕" pitchFamily="18" charset="-127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코칭의</a:t>
                      </a:r>
                      <a:r>
                        <a:rPr kumimoji="0" lang="ko-KR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 </a:t>
                      </a:r>
                      <a:endParaRPr kumimoji="0" lang="en-US" altLang="ko-KR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Y견고딕" pitchFamily="18" charset="-127"/>
                        <a:ea typeface="HY견고딕" pitchFamily="18" charset="-127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간증</a:t>
                      </a:r>
                      <a:r>
                        <a:rPr kumimoji="0" lang="en-US" altLang="ko-KR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(1), (2)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코칭의</a:t>
                      </a:r>
                      <a:r>
                        <a:rPr kumimoji="0" lang="ko-KR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 </a:t>
                      </a:r>
                      <a:endParaRPr kumimoji="0" lang="en-US" altLang="ko-KR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Y견고딕" pitchFamily="18" charset="-127"/>
                        <a:ea typeface="HY견고딕" pitchFamily="18" charset="-127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기술 워크숍</a:t>
                      </a:r>
                      <a:r>
                        <a:rPr kumimoji="0" lang="en-US" altLang="ko-KR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(3)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4744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5"/>
          <p:cNvSpPr>
            <a:spLocks noChangeArrowheads="1"/>
          </p:cNvSpPr>
          <p:nvPr/>
        </p:nvSpPr>
        <p:spPr bwMode="auto">
          <a:xfrm>
            <a:off x="1071563" y="4598988"/>
            <a:ext cx="12858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kumimoji="0" lang="en-US" altLang="ko-KR" sz="1800">
              <a:solidFill>
                <a:srgbClr val="002060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6148" name="내용 개체 틀 4"/>
          <p:cNvSpPr>
            <a:spLocks noGrp="1"/>
          </p:cNvSpPr>
          <p:nvPr>
            <p:ph idx="1"/>
          </p:nvPr>
        </p:nvSpPr>
        <p:spPr>
          <a:xfrm>
            <a:off x="179512" y="1052736"/>
            <a:ext cx="8712968" cy="5519536"/>
          </a:xfrm>
          <a:solidFill>
            <a:srgbClr val="FFFF00"/>
          </a:solidFill>
        </p:spPr>
        <p:txBody>
          <a:bodyPr/>
          <a:lstStyle/>
          <a:p>
            <a:pPr marL="0" indent="0" latinLnBrk="0">
              <a:buNone/>
            </a:pPr>
            <a:r>
              <a:rPr lang="ko-KR" altLang="en-US" sz="24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이 과정은 </a:t>
            </a:r>
            <a:r>
              <a:rPr lang="en-US" altLang="ko-KR" sz="24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4</a:t>
            </a:r>
            <a:r>
              <a:rPr lang="ko-KR" altLang="en-US" sz="24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박 </a:t>
            </a:r>
            <a:r>
              <a:rPr lang="en-US" altLang="ko-KR" sz="24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5</a:t>
            </a:r>
            <a:r>
              <a:rPr lang="ko-KR" altLang="en-US" sz="240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일간 </a:t>
            </a:r>
            <a:r>
              <a:rPr lang="ko-KR" altLang="en-US" sz="2400" dirty="0" err="1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코칭의</a:t>
            </a:r>
            <a:r>
              <a:rPr lang="ko-KR" altLang="en-US" sz="24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en-US" altLang="ko-KR" sz="240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(1)</a:t>
            </a:r>
            <a:r>
              <a:rPr lang="ko-KR" altLang="en-US" sz="240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기원과 정의</a:t>
            </a:r>
            <a:r>
              <a:rPr lang="en-US" altLang="ko-KR" sz="240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(Origin and definition), (2)</a:t>
            </a:r>
            <a:r>
              <a:rPr lang="ko-KR" altLang="en-US" sz="240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성경관 및 신학관</a:t>
            </a:r>
            <a:r>
              <a:rPr lang="en-US" altLang="ko-KR" sz="240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(Biblical and theological perspectives), (3)</a:t>
            </a:r>
            <a:r>
              <a:rPr lang="ko-KR" altLang="en-US" sz="240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기술</a:t>
            </a:r>
            <a:r>
              <a:rPr lang="en-US" altLang="ko-KR" sz="240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(skills)</a:t>
            </a:r>
            <a:r>
              <a:rPr lang="ko-KR" altLang="en-US" sz="240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의 </a:t>
            </a:r>
            <a:r>
              <a:rPr lang="en-US" altLang="ko-KR" sz="240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3</a:t>
            </a:r>
            <a:r>
              <a:rPr lang="ko-KR" altLang="en-US" sz="240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가지</a:t>
            </a:r>
            <a:r>
              <a:rPr lang="en-US" altLang="ko-KR" sz="240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, (4)</a:t>
            </a:r>
            <a:r>
              <a:rPr lang="ko-KR" altLang="en-US" sz="24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실행</a:t>
            </a:r>
            <a:r>
              <a:rPr lang="en-US" altLang="ko-KR" sz="24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(</a:t>
            </a:r>
            <a:r>
              <a:rPr lang="en-US" altLang="ko-KR" sz="240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Operation), (5)</a:t>
            </a:r>
            <a:r>
              <a:rPr lang="ko-KR" altLang="en-US" sz="240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성과</a:t>
            </a:r>
            <a:r>
              <a:rPr lang="en-US" altLang="ko-KR" sz="240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(Production</a:t>
            </a:r>
            <a:r>
              <a:rPr lang="en-US" altLang="ko-KR" sz="24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)</a:t>
            </a:r>
            <a:r>
              <a:rPr lang="ko-KR" altLang="en-US" sz="24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와 평가</a:t>
            </a:r>
            <a:r>
              <a:rPr lang="en-US" altLang="ko-KR" sz="240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(Evaluation)</a:t>
            </a:r>
            <a:r>
              <a:rPr lang="ko-KR" altLang="en-US" sz="240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를 취급합니다</a:t>
            </a:r>
            <a:r>
              <a:rPr lang="en-US" altLang="ko-KR" sz="240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. </a:t>
            </a:r>
            <a:r>
              <a:rPr lang="en-US" altLang="ko-KR" sz="24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(</a:t>
            </a:r>
            <a:r>
              <a:rPr lang="en-US" altLang="ko-KR" sz="240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D. Min. 4</a:t>
            </a:r>
            <a:r>
              <a:rPr lang="ko-KR" altLang="en-US" sz="240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학점</a:t>
            </a:r>
            <a:r>
              <a:rPr lang="en-US" altLang="ko-KR" sz="240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) </a:t>
            </a:r>
            <a:endParaRPr lang="ko-KR" altLang="en-US" sz="2400" dirty="0">
              <a:solidFill>
                <a:srgbClr val="0033CC"/>
              </a:solidFill>
              <a:latin typeface="HY견고딕" pitchFamily="18" charset="-127"/>
              <a:ea typeface="HY견고딕" pitchFamily="18" charset="-127"/>
            </a:endParaRPr>
          </a:p>
          <a:p>
            <a:pPr latinLnBrk="0">
              <a:buFont typeface="Arial" charset="0"/>
              <a:buChar char="•"/>
            </a:pPr>
            <a:r>
              <a:rPr lang="ko-KR" altLang="en-US" sz="24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교재</a:t>
            </a:r>
            <a:r>
              <a:rPr lang="en-US" altLang="ko-KR" sz="240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(</a:t>
            </a:r>
            <a:r>
              <a:rPr lang="ko-KR" altLang="en-US" sz="240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필수</a:t>
            </a:r>
            <a:r>
              <a:rPr lang="en-US" altLang="ko-KR" sz="240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): total 1600-1800 pp</a:t>
            </a:r>
            <a:r>
              <a:rPr lang="en-US" altLang="ko-KR" sz="24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.</a:t>
            </a:r>
          </a:p>
          <a:p>
            <a:pPr marL="0" indent="0" latinLnBrk="0">
              <a:buNone/>
            </a:pPr>
            <a:endParaRPr lang="ko-KR" altLang="en-US" sz="2400" dirty="0">
              <a:latin typeface="HY견고딕" pitchFamily="18" charset="-127"/>
              <a:ea typeface="HY견고딕" pitchFamily="18" charset="-127"/>
            </a:endParaRPr>
          </a:p>
          <a:p>
            <a:pPr marL="0" indent="0" latinLnBrk="0">
              <a:buNone/>
            </a:pPr>
            <a:r>
              <a:rPr lang="en-US" altLang="ko-KR" sz="2400" u="sng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1) “</a:t>
            </a:r>
            <a:r>
              <a:rPr lang="ko-KR" altLang="en-US" sz="2400" u="sng" dirty="0" err="1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코칭</a:t>
            </a:r>
            <a:r>
              <a:rPr lang="ko-KR" altLang="en-US" sz="2400" u="sng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 시대”</a:t>
            </a:r>
            <a:r>
              <a:rPr lang="en-US" altLang="ko-KR" sz="2400" u="sng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(</a:t>
            </a:r>
            <a:r>
              <a:rPr lang="ko-KR" altLang="en-US" sz="2400" u="sng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석정문 저</a:t>
            </a:r>
            <a:r>
              <a:rPr lang="en-US" altLang="ko-KR" sz="2400" u="sng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, 2015</a:t>
            </a:r>
            <a:r>
              <a:rPr lang="ko-KR" altLang="en-US" sz="2400" u="sng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년 봄</a:t>
            </a:r>
            <a:r>
              <a:rPr lang="en-US" altLang="ko-KR" sz="2400" u="sng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, total 350.pp, </a:t>
            </a:r>
            <a:r>
              <a:rPr lang="ko-KR" altLang="en-US" sz="2400" u="sng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현재 </a:t>
            </a:r>
            <a:r>
              <a:rPr lang="ko-KR" altLang="en-US" sz="2400" u="sng" dirty="0" err="1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바인드로</a:t>
            </a:r>
            <a:r>
              <a:rPr lang="ko-KR" altLang="en-US" sz="2400" u="sng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 되어 있음</a:t>
            </a:r>
            <a:r>
              <a:rPr lang="en-US" altLang="ko-KR" sz="2400" u="sng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, </a:t>
            </a:r>
            <a:r>
              <a:rPr lang="ko-KR" altLang="en-US" sz="2400" u="sng" dirty="0" err="1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주교재</a:t>
            </a:r>
            <a:r>
              <a:rPr lang="en-US" altLang="ko-KR" sz="2400" u="sng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)</a:t>
            </a:r>
            <a:endParaRPr lang="ko-KR" altLang="en-US" sz="2400" dirty="0">
              <a:solidFill>
                <a:srgbClr val="000000"/>
              </a:solidFill>
              <a:latin typeface="HY견고딕" pitchFamily="18" charset="-127"/>
              <a:ea typeface="HY견고딕" pitchFamily="18" charset="-127"/>
            </a:endParaRPr>
          </a:p>
          <a:p>
            <a:pPr marL="0" indent="0" latinLnBrk="0">
              <a:buNone/>
            </a:pPr>
            <a:r>
              <a:rPr lang="en-US" altLang="ko-KR" sz="2400" u="sng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2) “</a:t>
            </a:r>
            <a:r>
              <a:rPr lang="ko-KR" altLang="en-US" sz="2400" u="sng" dirty="0" err="1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코칭</a:t>
            </a:r>
            <a:r>
              <a:rPr lang="ko-KR" altLang="en-US" sz="2400" u="sng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 바이블”</a:t>
            </a:r>
            <a:r>
              <a:rPr lang="en-US" altLang="ko-KR" sz="2400" u="sng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(</a:t>
            </a:r>
            <a:r>
              <a:rPr lang="ko-KR" altLang="en-US" sz="2400" u="sng" dirty="0" err="1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게리</a:t>
            </a:r>
            <a:r>
              <a:rPr lang="ko-KR" altLang="en-US" sz="2400" u="sng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sz="2400" u="sng" dirty="0" err="1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콜린즈</a:t>
            </a:r>
            <a:r>
              <a:rPr lang="en-US" altLang="ko-KR" sz="2400" u="sng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, IVP, 2011</a:t>
            </a:r>
            <a:r>
              <a:rPr lang="ko-KR" altLang="en-US" sz="2400" u="sng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년</a:t>
            </a:r>
            <a:r>
              <a:rPr lang="en-US" altLang="ko-KR" sz="2400" u="sng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, total 470.pp)</a:t>
            </a:r>
            <a:endParaRPr lang="ko-KR" altLang="en-US" sz="2400" dirty="0">
              <a:solidFill>
                <a:srgbClr val="000000"/>
              </a:solidFill>
              <a:latin typeface="HY견고딕" pitchFamily="18" charset="-127"/>
              <a:ea typeface="HY견고딕" pitchFamily="18" charset="-127"/>
            </a:endParaRPr>
          </a:p>
          <a:p>
            <a:pPr marL="0" indent="0" latinLnBrk="0">
              <a:buNone/>
            </a:pPr>
            <a:r>
              <a:rPr lang="en-US" altLang="ko-KR" sz="2400" u="sng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3) “</a:t>
            </a:r>
            <a:r>
              <a:rPr lang="ko-KR" altLang="en-US" sz="2400" u="sng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리더십 혁신 </a:t>
            </a:r>
            <a:r>
              <a:rPr lang="ko-KR" altLang="en-US" sz="2400" u="sng" dirty="0" err="1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코칭하라</a:t>
            </a:r>
            <a:r>
              <a:rPr lang="ko-KR" altLang="en-US" sz="2400" u="sng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”</a:t>
            </a:r>
            <a:r>
              <a:rPr lang="en-US" altLang="ko-KR" sz="2400" u="sng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,(</a:t>
            </a:r>
            <a:r>
              <a:rPr lang="ko-KR" altLang="en-US" sz="2400" u="sng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김창범</a:t>
            </a:r>
            <a:r>
              <a:rPr lang="en-US" altLang="ko-KR" sz="2400" u="sng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.</a:t>
            </a:r>
            <a:r>
              <a:rPr lang="ko-KR" altLang="en-US" sz="2400" u="sng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선종욱 지음</a:t>
            </a:r>
            <a:r>
              <a:rPr lang="en-US" altLang="ko-KR" sz="2400" u="sng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, </a:t>
            </a:r>
            <a:r>
              <a:rPr lang="ko-KR" altLang="en-US" sz="2400" u="sng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태동출판사</a:t>
            </a:r>
            <a:r>
              <a:rPr lang="en-US" altLang="ko-KR" sz="2400" u="sng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, 2010</a:t>
            </a:r>
            <a:r>
              <a:rPr lang="ko-KR" altLang="en-US" sz="2400" u="sng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년</a:t>
            </a:r>
            <a:r>
              <a:rPr lang="en-US" altLang="ko-KR" sz="2400" u="sng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, total 300.pp, </a:t>
            </a:r>
            <a:r>
              <a:rPr lang="en-US" altLang="ko-KR" sz="2400" u="sng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)</a:t>
            </a:r>
            <a:endParaRPr lang="ko-KR" altLang="en-US" sz="2400" dirty="0">
              <a:solidFill>
                <a:srgbClr val="000000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8806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kumimoji="0" lang="ko-KR" altLang="en-US" sz="18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209800" y="188640"/>
            <a:ext cx="4953000" cy="692696"/>
          </a:xfrm>
          <a:prstGeom prst="rect">
            <a:avLst/>
          </a:prstGeom>
          <a:solidFill>
            <a:srgbClr val="7030A0"/>
          </a:solidFill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ko-KR" altLang="en-US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 목회자 </a:t>
            </a:r>
            <a:r>
              <a:rPr lang="ko-KR" altLang="en-US" sz="3400" b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330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코칭의</a:t>
            </a:r>
            <a:r>
              <a:rPr lang="ko-KR" altLang="en-US" sz="34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330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 이론</a:t>
            </a:r>
            <a:r>
              <a:rPr lang="en-US" altLang="ko-KR" sz="34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330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(1A)</a:t>
            </a:r>
          </a:p>
        </p:txBody>
      </p:sp>
    </p:spTree>
    <p:extLst>
      <p:ext uri="{BB962C8B-B14F-4D97-AF65-F5344CB8AC3E}">
        <p14:creationId xmlns:p14="http://schemas.microsoft.com/office/powerpoint/2010/main" val="1185668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5"/>
          <p:cNvSpPr>
            <a:spLocks noChangeArrowheads="1"/>
          </p:cNvSpPr>
          <p:nvPr/>
        </p:nvSpPr>
        <p:spPr bwMode="auto">
          <a:xfrm>
            <a:off x="1071563" y="4598988"/>
            <a:ext cx="12858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kumimoji="0" lang="en-US" altLang="ko-KR" sz="1800">
              <a:solidFill>
                <a:srgbClr val="002060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6148" name="내용 개체 틀 4"/>
          <p:cNvSpPr>
            <a:spLocks noGrp="1"/>
          </p:cNvSpPr>
          <p:nvPr>
            <p:ph idx="1"/>
          </p:nvPr>
        </p:nvSpPr>
        <p:spPr>
          <a:xfrm>
            <a:off x="179512" y="1052736"/>
            <a:ext cx="8712968" cy="5519536"/>
          </a:xfrm>
          <a:solidFill>
            <a:srgbClr val="FFFF00"/>
          </a:solidFill>
        </p:spPr>
        <p:txBody>
          <a:bodyPr/>
          <a:lstStyle/>
          <a:p>
            <a:pPr marL="0" indent="0" latinLnBrk="0">
              <a:buNone/>
            </a:pPr>
            <a:r>
              <a:rPr lang="en-US" altLang="ko-KR" sz="2400" u="sng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4</a:t>
            </a:r>
            <a:r>
              <a:rPr lang="en-US" altLang="ko-KR" sz="2400" u="sng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) “</a:t>
            </a:r>
            <a:r>
              <a:rPr lang="ko-KR" altLang="en-US" sz="2400" u="sng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라이프 </a:t>
            </a:r>
            <a:r>
              <a:rPr lang="ko-KR" altLang="en-US" sz="2400" u="sng" dirty="0" err="1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코칭</a:t>
            </a:r>
            <a:r>
              <a:rPr lang="ko-KR" altLang="en-US" sz="2400" u="sng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”</a:t>
            </a:r>
            <a:r>
              <a:rPr lang="en-US" altLang="ko-KR" sz="2400" u="sng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,(</a:t>
            </a:r>
            <a:r>
              <a:rPr lang="ko-KR" altLang="en-US" sz="2400" u="sng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전도근 지음</a:t>
            </a:r>
            <a:r>
              <a:rPr lang="en-US" altLang="ko-KR" sz="2400" u="sng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, </a:t>
            </a:r>
            <a:r>
              <a:rPr lang="ko-KR" altLang="en-US" sz="2400" u="sng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복 </a:t>
            </a:r>
            <a:r>
              <a:rPr lang="ko-KR" altLang="en-US" sz="2400" u="sng" dirty="0" err="1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포스</a:t>
            </a:r>
            <a:r>
              <a:rPr lang="en-US" altLang="ko-KR" sz="2400" u="sng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, 2010</a:t>
            </a:r>
            <a:r>
              <a:rPr lang="ko-KR" altLang="en-US" sz="2400" u="sng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년</a:t>
            </a:r>
            <a:r>
              <a:rPr lang="en-US" altLang="ko-KR" sz="2400" u="sng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, total 271.pp)</a:t>
            </a:r>
            <a:endParaRPr lang="ko-KR" altLang="en-US" sz="2400" dirty="0">
              <a:solidFill>
                <a:srgbClr val="000000"/>
              </a:solidFill>
              <a:latin typeface="HY견고딕" pitchFamily="18" charset="-127"/>
              <a:ea typeface="HY견고딕" pitchFamily="18" charset="-127"/>
            </a:endParaRPr>
          </a:p>
          <a:p>
            <a:pPr marL="0" indent="0" latinLnBrk="0">
              <a:buNone/>
            </a:pPr>
            <a:r>
              <a:rPr lang="en-US" altLang="ko-KR" sz="2400" u="sng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5) “</a:t>
            </a:r>
            <a:r>
              <a:rPr lang="ko-KR" altLang="en-US" sz="2400" u="sng" dirty="0" err="1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코칭</a:t>
            </a:r>
            <a:r>
              <a:rPr lang="ko-KR" altLang="en-US" sz="2400" u="sng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 리더십으로 교회 살리기”</a:t>
            </a:r>
            <a:r>
              <a:rPr lang="en-US" altLang="ko-KR" sz="2400" u="sng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(</a:t>
            </a:r>
            <a:r>
              <a:rPr lang="ko-KR" altLang="en-US" sz="2400" u="sng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김학중</a:t>
            </a:r>
            <a:r>
              <a:rPr lang="en-US" altLang="ko-KR" sz="2400" u="sng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, NCD, 2007</a:t>
            </a:r>
            <a:r>
              <a:rPr lang="ko-KR" altLang="en-US" sz="2400" u="sng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년</a:t>
            </a:r>
            <a:r>
              <a:rPr lang="en-US" altLang="ko-KR" sz="2400" u="sng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, </a:t>
            </a:r>
            <a:r>
              <a:rPr lang="en-US" altLang="ko-KR" sz="2400" u="sng" dirty="0" err="1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toal</a:t>
            </a:r>
            <a:r>
              <a:rPr lang="en-US" altLang="ko-KR" sz="2400" u="sng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 ,235.pp) </a:t>
            </a:r>
            <a:endParaRPr lang="ko-KR" altLang="en-US" sz="2400" dirty="0">
              <a:solidFill>
                <a:srgbClr val="000000"/>
              </a:solidFill>
              <a:latin typeface="HY견고딕" pitchFamily="18" charset="-127"/>
              <a:ea typeface="HY견고딕" pitchFamily="18" charset="-127"/>
            </a:endParaRPr>
          </a:p>
          <a:p>
            <a:pPr marL="0" indent="0" latinLnBrk="0">
              <a:buFont typeface="Arial" charset="0"/>
              <a:buChar char="•"/>
            </a:pPr>
            <a:r>
              <a:rPr lang="ko-KR" altLang="en-US" sz="240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위의 </a:t>
            </a:r>
            <a:r>
              <a:rPr lang="ko-KR" altLang="en-US" sz="240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책 중에서 이미 읽은 것이 있으면 </a:t>
            </a:r>
            <a:endParaRPr lang="en-US" altLang="ko-KR" sz="2400" dirty="0" smtClean="0">
              <a:solidFill>
                <a:srgbClr val="000000"/>
              </a:solidFill>
              <a:latin typeface="HY견고딕" pitchFamily="18" charset="-127"/>
              <a:ea typeface="HY견고딕" pitchFamily="18" charset="-127"/>
            </a:endParaRPr>
          </a:p>
          <a:p>
            <a:pPr marL="0" indent="0" latinLnBrk="0">
              <a:buFont typeface="Arial" charset="0"/>
              <a:buChar char="•"/>
            </a:pPr>
            <a:r>
              <a:rPr lang="en-US" altLang="ko-KR" sz="240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6</a:t>
            </a:r>
            <a:r>
              <a:rPr lang="en-US" altLang="ko-KR" sz="240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) “</a:t>
            </a:r>
            <a:r>
              <a:rPr lang="ko-KR" altLang="en-US" sz="240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당신 주변에는 어떤 사람이 있는가”</a:t>
            </a:r>
            <a:r>
              <a:rPr lang="en-US" altLang="ko-KR" sz="240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(</a:t>
            </a:r>
            <a:r>
              <a:rPr lang="ko-KR" altLang="en-US" sz="240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문학스케치</a:t>
            </a:r>
            <a:r>
              <a:rPr lang="en-US" altLang="ko-KR" sz="240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, </a:t>
            </a:r>
            <a:r>
              <a:rPr lang="ko-KR" altLang="en-US" sz="2400" dirty="0" err="1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저메인</a:t>
            </a:r>
            <a:r>
              <a:rPr lang="ko-KR" altLang="en-US" sz="240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sz="2400" dirty="0" err="1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포르세</a:t>
            </a:r>
            <a:r>
              <a:rPr lang="en-US" altLang="ko-KR" sz="240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,</a:t>
            </a:r>
            <a:r>
              <a:rPr lang="ko-KR" altLang="en-US" sz="2400" dirty="0" err="1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제드</a:t>
            </a:r>
            <a:r>
              <a:rPr lang="ko-KR" altLang="en-US" sz="240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sz="2400" dirty="0" err="1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니더러</a:t>
            </a:r>
            <a:r>
              <a:rPr lang="ko-KR" altLang="en-US" sz="240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 공저</a:t>
            </a:r>
            <a:r>
              <a:rPr lang="en-US" altLang="ko-KR" sz="240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, 370.pp) </a:t>
            </a:r>
            <a:endParaRPr lang="en-US" altLang="ko-KR" sz="2400" dirty="0" smtClean="0">
              <a:solidFill>
                <a:srgbClr val="000000"/>
              </a:solidFill>
              <a:latin typeface="HY견고딕" pitchFamily="18" charset="-127"/>
              <a:ea typeface="HY견고딕" pitchFamily="18" charset="-127"/>
            </a:endParaRPr>
          </a:p>
          <a:p>
            <a:pPr marL="0" indent="0" latinLnBrk="0">
              <a:buFont typeface="Arial" charset="0"/>
              <a:buChar char="•"/>
            </a:pPr>
            <a:r>
              <a:rPr lang="en-US" altLang="ko-KR" sz="240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7</a:t>
            </a:r>
            <a:r>
              <a:rPr lang="en-US" altLang="ko-KR" sz="240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)“Coaching 101”(Robert E. Logan </a:t>
            </a:r>
            <a:r>
              <a:rPr lang="ko-KR" altLang="en-US" sz="240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외 </a:t>
            </a:r>
            <a:r>
              <a:rPr lang="en-US" altLang="ko-KR" sz="240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1</a:t>
            </a:r>
            <a:r>
              <a:rPr lang="ko-KR" altLang="en-US" sz="240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명</a:t>
            </a:r>
            <a:r>
              <a:rPr lang="en-US" altLang="ko-KR" sz="240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, 2003, 121.pp)</a:t>
            </a:r>
            <a:r>
              <a:rPr lang="ko-KR" altLang="en-US" sz="240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를 대체 할 수 있습니다</a:t>
            </a:r>
            <a:r>
              <a:rPr lang="en-US" altLang="ko-KR" sz="240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. </a:t>
            </a:r>
            <a:endParaRPr lang="en-US" altLang="ko-KR" sz="2400" dirty="0" smtClean="0">
              <a:solidFill>
                <a:srgbClr val="000000"/>
              </a:solidFill>
              <a:latin typeface="HY견고딕" pitchFamily="18" charset="-127"/>
              <a:ea typeface="HY견고딕" pitchFamily="18" charset="-127"/>
            </a:endParaRPr>
          </a:p>
          <a:p>
            <a:pPr marL="0" indent="0" latinLnBrk="0">
              <a:buFont typeface="Arial" charset="0"/>
              <a:buChar char="•"/>
            </a:pPr>
            <a:r>
              <a:rPr lang="en-US" altLang="ko-KR" sz="240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8</a:t>
            </a:r>
            <a:r>
              <a:rPr lang="en-US" altLang="ko-KR" sz="240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) “Leadership coaching”(TLC, Tony </a:t>
            </a:r>
            <a:r>
              <a:rPr lang="en-US" altLang="ko-KR" sz="2400" dirty="0" err="1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Stolztfus</a:t>
            </a:r>
            <a:r>
              <a:rPr lang="en-US" altLang="ko-KR" sz="240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, 312.pp)</a:t>
            </a:r>
            <a:r>
              <a:rPr lang="ko-KR" altLang="en-US" sz="240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을 읽기 바랍니다</a:t>
            </a:r>
            <a:r>
              <a:rPr lang="en-US" altLang="ko-KR" sz="240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.</a:t>
            </a:r>
            <a:endParaRPr lang="ko-KR" altLang="en-US" sz="2400" dirty="0">
              <a:solidFill>
                <a:srgbClr val="000000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8806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kumimoji="0" lang="ko-KR" altLang="en-US" sz="18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209800" y="188640"/>
            <a:ext cx="4953000" cy="692696"/>
          </a:xfrm>
          <a:prstGeom prst="rect">
            <a:avLst/>
          </a:prstGeom>
          <a:solidFill>
            <a:srgbClr val="7030A0"/>
          </a:solidFill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ko-KR" altLang="en-US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 목회자 </a:t>
            </a:r>
            <a:r>
              <a:rPr lang="ko-KR" altLang="en-US" sz="3400" b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330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코칭의</a:t>
            </a:r>
            <a:r>
              <a:rPr lang="ko-KR" altLang="en-US" sz="34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330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 이론</a:t>
            </a:r>
            <a:r>
              <a:rPr lang="en-US" altLang="ko-KR" sz="34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330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(1B)</a:t>
            </a:r>
          </a:p>
        </p:txBody>
      </p:sp>
    </p:spTree>
    <p:extLst>
      <p:ext uri="{BB962C8B-B14F-4D97-AF65-F5344CB8AC3E}">
        <p14:creationId xmlns:p14="http://schemas.microsoft.com/office/powerpoint/2010/main" val="3483500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7613" name="Group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5979121"/>
              </p:ext>
            </p:extLst>
          </p:nvPr>
        </p:nvGraphicFramePr>
        <p:xfrm>
          <a:off x="467544" y="1305732"/>
          <a:ext cx="8136904" cy="4762804"/>
        </p:xfrm>
        <a:graphic>
          <a:graphicData uri="http://schemas.openxmlformats.org/drawingml/2006/table">
            <a:tbl>
              <a:tblPr/>
              <a:tblGrid>
                <a:gridCol w="1673050"/>
                <a:gridCol w="2143374"/>
                <a:gridCol w="2171334"/>
                <a:gridCol w="2149146"/>
              </a:tblGrid>
              <a:tr h="4041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ko-KR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시간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ko-KR" alt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첫째날</a:t>
                      </a:r>
                      <a:endParaRPr kumimoji="0" lang="en-US" altLang="ko-K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두째날</a:t>
                      </a:r>
                      <a:endParaRPr kumimoji="0" lang="en-US" altLang="ko-K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세째날</a:t>
                      </a:r>
                      <a:endParaRPr kumimoji="0" lang="en-US" altLang="ko-K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3879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ko-K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오전 </a:t>
                      </a: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9:00 -10:30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(90</a:t>
                      </a:r>
                      <a:r>
                        <a:rPr kumimoji="0" lang="ko-K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분</a:t>
                      </a: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코칭</a:t>
                      </a:r>
                      <a:r>
                        <a:rPr kumimoji="0" lang="ko-KR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 실제</a:t>
                      </a:r>
                      <a:r>
                        <a:rPr kumimoji="0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(A)(B)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과정은 미래 평신도를 </a:t>
                      </a:r>
                      <a:r>
                        <a:rPr kumimoji="0" lang="ko-KR" alt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코칭하기</a:t>
                      </a:r>
                      <a:r>
                        <a:rPr kumimoji="0" lang="ko-KR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 위한 준비과정</a:t>
                      </a:r>
                      <a:endParaRPr kumimoji="0" lang="en-US" altLang="ko-K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입니다</a:t>
                      </a:r>
                      <a:r>
                        <a:rPr kumimoji="0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altLang="ko-K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제</a:t>
                      </a:r>
                      <a:r>
                        <a:rPr kumimoji="0" lang="en-US" altLang="ko-KR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2</a:t>
                      </a:r>
                      <a:r>
                        <a:rPr kumimoji="0" lang="ko-KR" alt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강</a:t>
                      </a:r>
                      <a:endParaRPr kumimoji="0" lang="en-US" altLang="ko-KR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uLnTx/>
                        <a:uFillTx/>
                        <a:latin typeface="HY견고딕" pitchFamily="18" charset="-127"/>
                        <a:ea typeface="HY견고딕" pitchFamily="18" charset="-127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자산평가와 </a:t>
                      </a:r>
                      <a:endParaRPr kumimoji="0" lang="en-US" altLang="ko-KR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Y견고딕" pitchFamily="18" charset="-127"/>
                        <a:ea typeface="HY견고딕" pitchFamily="18" charset="-127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자기발견</a:t>
                      </a:r>
                      <a:r>
                        <a:rPr kumimoji="0" lang="en-US" altLang="ko-KR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(A)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제</a:t>
                      </a: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4</a:t>
                      </a:r>
                      <a:r>
                        <a:rPr kumimoji="0" lang="ko-K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강</a:t>
                      </a:r>
                      <a:endParaRPr kumimoji="0" lang="en-US" altLang="ko-K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목표와 </a:t>
                      </a:r>
                      <a:endParaRPr kumimoji="0" lang="en-US" altLang="ko-K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실행전략</a:t>
                      </a: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(A)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5351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10:50-12:20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(90</a:t>
                      </a:r>
                      <a:r>
                        <a:rPr kumimoji="0" lang="ko-K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분</a:t>
                      </a: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kumimoji="0" lang="en-US" altLang="ko-KR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HY견고딕" pitchFamily="18" charset="-127"/>
                        <a:ea typeface="HY견고딕" pitchFamily="18" charset="-127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제</a:t>
                      </a:r>
                      <a:r>
                        <a:rPr kumimoji="0" lang="en-US" altLang="ko-KR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2</a:t>
                      </a:r>
                      <a:r>
                        <a:rPr kumimoji="0" lang="ko-KR" alt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강</a:t>
                      </a:r>
                      <a:endParaRPr kumimoji="0" lang="en-US" altLang="ko-KR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uLnTx/>
                        <a:uFillTx/>
                        <a:latin typeface="HY견고딕" pitchFamily="18" charset="-127"/>
                        <a:ea typeface="HY견고딕" pitchFamily="18" charset="-127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자산평가와 </a:t>
                      </a:r>
                      <a:endParaRPr kumimoji="0" lang="en-US" altLang="ko-KR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Y견고딕" pitchFamily="18" charset="-127"/>
                        <a:ea typeface="HY견고딕" pitchFamily="18" charset="-127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자기발견</a:t>
                      </a:r>
                      <a:r>
                        <a:rPr kumimoji="0" lang="en-US" altLang="ko-KR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(B)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제</a:t>
                      </a: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4</a:t>
                      </a:r>
                      <a:r>
                        <a:rPr kumimoji="0" lang="ko-K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강</a:t>
                      </a:r>
                      <a:endParaRPr kumimoji="0" lang="en-US" altLang="ko-K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목표와 </a:t>
                      </a:r>
                      <a:endParaRPr kumimoji="0" lang="en-US" altLang="ko-K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실행전략</a:t>
                      </a: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(B)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5351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ko-K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오후 </a:t>
                      </a: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1:30-3:00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(90</a:t>
                      </a:r>
                      <a:r>
                        <a:rPr kumimoji="0" lang="ko-K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분</a:t>
                      </a: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서론</a:t>
                      </a:r>
                      <a:endParaRPr kumimoji="0" lang="en-US" altLang="ko-KR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uLnTx/>
                        <a:uFillTx/>
                        <a:latin typeface="HY견고딕" pitchFamily="18" charset="-127"/>
                        <a:ea typeface="HY견고딕" pitchFamily="18" charset="-127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다윗의 </a:t>
                      </a:r>
                      <a:r>
                        <a:rPr kumimoji="0" lang="en-US" altLang="ko-KR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4C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모델</a:t>
                      </a:r>
                      <a:r>
                        <a:rPr kumimoji="0" lang="en-US" altLang="ko-KR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(</a:t>
                      </a:r>
                      <a:r>
                        <a:rPr kumimoji="0" lang="ko-KR" alt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통합</a:t>
                      </a:r>
                      <a:r>
                        <a:rPr kumimoji="0" lang="en-US" altLang="ko-KR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제</a:t>
                      </a:r>
                      <a:r>
                        <a:rPr kumimoji="0" lang="en-US" altLang="ko-KR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3</a:t>
                      </a:r>
                      <a:r>
                        <a:rPr kumimoji="0" lang="ko-KR" alt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강</a:t>
                      </a:r>
                      <a:endParaRPr kumimoji="0" lang="en-US" altLang="ko-KR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uLnTx/>
                        <a:uFillTx/>
                        <a:latin typeface="HY견고딕" pitchFamily="18" charset="-127"/>
                        <a:ea typeface="HY견고딕" pitchFamily="18" charset="-127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비전과 핵심가치</a:t>
                      </a:r>
                      <a:r>
                        <a:rPr kumimoji="0" lang="en-US" altLang="ko-KR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(A)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86041A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코칭</a:t>
                      </a: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6041A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 실제 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6041A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(2A)(2B)</a:t>
                      </a: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6041A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는 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6041A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(1)“GO Thrive coaching Leader’s Book”, (2)“</a:t>
                      </a:r>
                      <a:r>
                        <a:rPr kumimoji="0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86041A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그린오션교회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6041A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”(</a:t>
                      </a: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6041A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석정문 지음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6041A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) </a:t>
                      </a: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6041A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교재를 사용합니다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6041A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kumimoji="0" lang="en-US" altLang="ko-KR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86041A"/>
                        </a:solidFill>
                        <a:effectLst/>
                        <a:uLnTx/>
                        <a:uFillTx/>
                        <a:latin typeface="HY견고딕" pitchFamily="18" charset="-127"/>
                        <a:ea typeface="HY견고딕" pitchFamily="18" charset="-127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99"/>
                    </a:solidFill>
                  </a:tcPr>
                </a:tc>
              </a:tr>
              <a:tr h="4224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3:30-5:00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(90</a:t>
                      </a:r>
                      <a:r>
                        <a:rPr kumimoji="0" lang="ko-K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분</a:t>
                      </a: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제</a:t>
                      </a:r>
                      <a:r>
                        <a:rPr kumimoji="0" lang="en-US" altLang="ko-KR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1</a:t>
                      </a:r>
                      <a:r>
                        <a:rPr kumimoji="0" lang="ko-KR" alt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강</a:t>
                      </a:r>
                      <a:endParaRPr kumimoji="0" lang="en-US" altLang="ko-KR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uLnTx/>
                        <a:uFillTx/>
                        <a:latin typeface="HY견고딕" pitchFamily="18" charset="-127"/>
                        <a:ea typeface="HY견고딕" pitchFamily="18" charset="-127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건강진단</a:t>
                      </a:r>
                      <a:r>
                        <a:rPr kumimoji="0" lang="en-US" altLang="ko-KR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/</a:t>
                      </a:r>
                      <a:r>
                        <a:rPr kumimoji="0" lang="ko-KR" alt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처방</a:t>
                      </a:r>
                      <a:endParaRPr kumimoji="0" lang="en-US" altLang="ko-KR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Y견고딕" pitchFamily="18" charset="-127"/>
                        <a:ea typeface="HY견고딕" pitchFamily="18" charset="-127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평신도</a:t>
                      </a:r>
                      <a:endParaRPr kumimoji="0" lang="en-US" altLang="ko-KR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Y견고딕" pitchFamily="18" charset="-127"/>
                        <a:ea typeface="HY견고딕" pitchFamily="18" charset="-127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제</a:t>
                      </a:r>
                      <a:r>
                        <a:rPr kumimoji="0" lang="en-US" altLang="ko-KR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3</a:t>
                      </a:r>
                      <a:r>
                        <a:rPr kumimoji="0" lang="ko-KR" alt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강</a:t>
                      </a:r>
                      <a:endParaRPr kumimoji="0" lang="en-US" altLang="ko-KR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uLnTx/>
                        <a:uFillTx/>
                        <a:latin typeface="HY견고딕" pitchFamily="18" charset="-127"/>
                        <a:ea typeface="HY견고딕" pitchFamily="18" charset="-127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비전과 핵심가치</a:t>
                      </a:r>
                      <a:r>
                        <a:rPr kumimoji="0" lang="en-US" altLang="ko-KR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(B)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kumimoji="0" lang="en-US" altLang="ko-K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sp>
        <p:nvSpPr>
          <p:cNvPr id="4" name="Text Box 28"/>
          <p:cNvSpPr txBox="1">
            <a:spLocks noChangeArrowheads="1"/>
          </p:cNvSpPr>
          <p:nvPr/>
        </p:nvSpPr>
        <p:spPr bwMode="auto">
          <a:xfrm>
            <a:off x="1907704" y="332656"/>
            <a:ext cx="4896544" cy="523220"/>
          </a:xfrm>
          <a:prstGeom prst="rect">
            <a:avLst/>
          </a:prstGeom>
          <a:solidFill>
            <a:srgbClr val="66FFFF"/>
          </a:solidFill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 latinLnBrk="1">
              <a:spcBef>
                <a:spcPct val="50000"/>
              </a:spcBef>
              <a:defRPr/>
            </a:pPr>
            <a:r>
              <a:rPr kumimoji="1" lang="en-US" altLang="ko-KR" b="1" dirty="0">
                <a:solidFill>
                  <a:srgbClr val="0A6E0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굴림" pitchFamily="50" charset="-127"/>
              </a:rPr>
              <a:t> </a:t>
            </a:r>
            <a:r>
              <a:rPr kumimoji="1" lang="en-US" altLang="ko-KR" sz="2800" b="1" dirty="0" smtClean="0">
                <a:solidFill>
                  <a:srgbClr val="0A6E0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굴림" pitchFamily="50" charset="-127"/>
              </a:rPr>
              <a:t>GO Thrive </a:t>
            </a:r>
            <a:r>
              <a:rPr kumimoji="1" lang="ko-KR" altLang="en-US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굴림" pitchFamily="50" charset="-127"/>
              </a:rPr>
              <a:t>코칭의</a:t>
            </a:r>
            <a:r>
              <a:rPr kumimoji="1" lang="ko-KR" alt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굴림" pitchFamily="50" charset="-127"/>
              </a:rPr>
              <a:t> 실제</a:t>
            </a:r>
            <a:r>
              <a:rPr kumimoji="1" lang="en-US" altLang="ko-K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굴림" pitchFamily="50" charset="-127"/>
              </a:rPr>
              <a:t>(2A)</a:t>
            </a:r>
            <a:endParaRPr kumimoji="1" lang="en-US" altLang="ko-KR" sz="40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HY견고딕" pitchFamily="18" charset="-127"/>
              <a:ea typeface="HY견고딕" pitchFamily="18" charset="-127"/>
              <a:cs typeface="굴림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206527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017TGp_medical_green">
  <a:themeElements>
    <a:clrScheme name="017TGp_medical_green 3">
      <a:dk1>
        <a:srgbClr val="2B166E"/>
      </a:dk1>
      <a:lt1>
        <a:srgbClr val="FFFFFF"/>
      </a:lt1>
      <a:dk2>
        <a:srgbClr val="336699"/>
      </a:dk2>
      <a:lt2>
        <a:srgbClr val="DDDDDD"/>
      </a:lt2>
      <a:accent1>
        <a:srgbClr val="458F8F"/>
      </a:accent1>
      <a:accent2>
        <a:srgbClr val="47CB79"/>
      </a:accent2>
      <a:accent3>
        <a:srgbClr val="FFFFFF"/>
      </a:accent3>
      <a:accent4>
        <a:srgbClr val="23115D"/>
      </a:accent4>
      <a:accent5>
        <a:srgbClr val="B0C6C6"/>
      </a:accent5>
      <a:accent6>
        <a:srgbClr val="3FB86D"/>
      </a:accent6>
      <a:hlink>
        <a:srgbClr val="9999FF"/>
      </a:hlink>
      <a:folHlink>
        <a:srgbClr val="6C9BBE"/>
      </a:folHlink>
    </a:clrScheme>
    <a:fontScheme name="017TGp_medical_gree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017TGp_medical_green 1">
        <a:dk1>
          <a:srgbClr val="1D528D"/>
        </a:dk1>
        <a:lt1>
          <a:srgbClr val="FFFFFF"/>
        </a:lt1>
        <a:dk2>
          <a:srgbClr val="000000"/>
        </a:dk2>
        <a:lt2>
          <a:srgbClr val="DDDDDD"/>
        </a:lt2>
        <a:accent1>
          <a:srgbClr val="2CA3C8"/>
        </a:accent1>
        <a:accent2>
          <a:srgbClr val="FF9900"/>
        </a:accent2>
        <a:accent3>
          <a:srgbClr val="FFFFFF"/>
        </a:accent3>
        <a:accent4>
          <a:srgbClr val="174578"/>
        </a:accent4>
        <a:accent5>
          <a:srgbClr val="ACCEE0"/>
        </a:accent5>
        <a:accent6>
          <a:srgbClr val="E78A00"/>
        </a:accent6>
        <a:hlink>
          <a:srgbClr val="9999F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7TGp_medical_green 2">
        <a:dk1>
          <a:srgbClr val="006699"/>
        </a:dk1>
        <a:lt1>
          <a:srgbClr val="FFFFFF"/>
        </a:lt1>
        <a:dk2>
          <a:srgbClr val="000000"/>
        </a:dk2>
        <a:lt2>
          <a:srgbClr val="F7F4D5"/>
        </a:lt2>
        <a:accent1>
          <a:srgbClr val="5ECA94"/>
        </a:accent1>
        <a:accent2>
          <a:srgbClr val="C78DD7"/>
        </a:accent2>
        <a:accent3>
          <a:srgbClr val="FFFFFF"/>
        </a:accent3>
        <a:accent4>
          <a:srgbClr val="005682"/>
        </a:accent4>
        <a:accent5>
          <a:srgbClr val="B6E1C8"/>
        </a:accent5>
        <a:accent6>
          <a:srgbClr val="B47FC3"/>
        </a:accent6>
        <a:hlink>
          <a:srgbClr val="3197BB"/>
        </a:hlink>
        <a:folHlink>
          <a:srgbClr val="878FA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7TGp_medical_green 3">
        <a:dk1>
          <a:srgbClr val="2B166E"/>
        </a:dk1>
        <a:lt1>
          <a:srgbClr val="FFFFFF"/>
        </a:lt1>
        <a:dk2>
          <a:srgbClr val="336699"/>
        </a:dk2>
        <a:lt2>
          <a:srgbClr val="DDDDDD"/>
        </a:lt2>
        <a:accent1>
          <a:srgbClr val="458F8F"/>
        </a:accent1>
        <a:accent2>
          <a:srgbClr val="47CB79"/>
        </a:accent2>
        <a:accent3>
          <a:srgbClr val="FFFFFF"/>
        </a:accent3>
        <a:accent4>
          <a:srgbClr val="23115D"/>
        </a:accent4>
        <a:accent5>
          <a:srgbClr val="B0C6C6"/>
        </a:accent5>
        <a:accent6>
          <a:srgbClr val="3FB86D"/>
        </a:accent6>
        <a:hlink>
          <a:srgbClr val="9999FF"/>
        </a:hlink>
        <a:folHlink>
          <a:srgbClr val="6C9BB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017TGp_medical_green_v2</Template>
  <TotalTime>42774</TotalTime>
  <Words>3739</Words>
  <Application>Microsoft Office PowerPoint</Application>
  <PresentationFormat>화면 슬라이드 쇼(4:3)</PresentationFormat>
  <Paragraphs>610</Paragraphs>
  <Slides>26</Slides>
  <Notes>21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26</vt:i4>
      </vt:variant>
    </vt:vector>
  </HeadingPairs>
  <TitlesOfParts>
    <vt:vector size="27" baseType="lpstr">
      <vt:lpstr>017TGp_medical_green</vt:lpstr>
      <vt:lpstr>&lt;GO Thrive 코칭 &gt; 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당신의 목회를 그린오션으로 가게하라</dc:title>
  <dc:creator>Sang-Joon Park</dc:creator>
  <cp:lastModifiedBy>James</cp:lastModifiedBy>
  <cp:revision>1568</cp:revision>
  <cp:lastPrinted>2014-07-21T16:14:00Z</cp:lastPrinted>
  <dcterms:created xsi:type="dcterms:W3CDTF">2007-08-20T15:12:28Z</dcterms:created>
  <dcterms:modified xsi:type="dcterms:W3CDTF">2014-10-01T00:29:53Z</dcterms:modified>
</cp:coreProperties>
</file>