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81"/>
  </p:notesMasterIdLst>
  <p:handoutMasterIdLst>
    <p:handoutMasterId r:id="rId82"/>
  </p:handoutMasterIdLst>
  <p:sldIdLst>
    <p:sldId id="1962" r:id="rId2"/>
    <p:sldId id="1964" r:id="rId3"/>
    <p:sldId id="2363" r:id="rId4"/>
    <p:sldId id="2364" r:id="rId5"/>
    <p:sldId id="2367" r:id="rId6"/>
    <p:sldId id="2365" r:id="rId7"/>
    <p:sldId id="2375" r:id="rId8"/>
    <p:sldId id="2376" r:id="rId9"/>
    <p:sldId id="2373" r:id="rId10"/>
    <p:sldId id="2374" r:id="rId11"/>
    <p:sldId id="2324" r:id="rId12"/>
    <p:sldId id="2326" r:id="rId13"/>
    <p:sldId id="2325" r:id="rId14"/>
    <p:sldId id="2327" r:id="rId15"/>
    <p:sldId id="2230" r:id="rId16"/>
    <p:sldId id="2234" r:id="rId17"/>
    <p:sldId id="2321" r:id="rId18"/>
    <p:sldId id="2260" r:id="rId19"/>
    <p:sldId id="2261" r:id="rId20"/>
    <p:sldId id="2262" r:id="rId21"/>
    <p:sldId id="2377" r:id="rId22"/>
    <p:sldId id="2378" r:id="rId23"/>
    <p:sldId id="2071" r:id="rId24"/>
    <p:sldId id="2072" r:id="rId25"/>
    <p:sldId id="2073" r:id="rId26"/>
    <p:sldId id="2074" r:id="rId27"/>
    <p:sldId id="2362" r:id="rId28"/>
    <p:sldId id="2319" r:id="rId29"/>
    <p:sldId id="2298" r:id="rId30"/>
    <p:sldId id="2299" r:id="rId31"/>
    <p:sldId id="2300" r:id="rId32"/>
    <p:sldId id="2301" r:id="rId33"/>
    <p:sldId id="2302" r:id="rId34"/>
    <p:sldId id="2315" r:id="rId35"/>
    <p:sldId id="2316" r:id="rId36"/>
    <p:sldId id="2317" r:id="rId37"/>
    <p:sldId id="2268" r:id="rId38"/>
    <p:sldId id="2269" r:id="rId39"/>
    <p:sldId id="2270" r:id="rId40"/>
    <p:sldId id="2271" r:id="rId41"/>
    <p:sldId id="2272" r:id="rId42"/>
    <p:sldId id="2289" r:id="rId43"/>
    <p:sldId id="2290" r:id="rId44"/>
    <p:sldId id="2291" r:id="rId45"/>
    <p:sldId id="2275" r:id="rId46"/>
    <p:sldId id="2276" r:id="rId47"/>
    <p:sldId id="2277" r:id="rId48"/>
    <p:sldId id="2278" r:id="rId49"/>
    <p:sldId id="2279" r:id="rId50"/>
    <p:sldId id="2280" r:id="rId51"/>
    <p:sldId id="2345" r:id="rId52"/>
    <p:sldId id="2346" r:id="rId53"/>
    <p:sldId id="2347" r:id="rId54"/>
    <p:sldId id="2349" r:id="rId55"/>
    <p:sldId id="2350" r:id="rId56"/>
    <p:sldId id="2351" r:id="rId57"/>
    <p:sldId id="2352" r:id="rId58"/>
    <p:sldId id="2353" r:id="rId59"/>
    <p:sldId id="2330" r:id="rId60"/>
    <p:sldId id="2354" r:id="rId61"/>
    <p:sldId id="2355" r:id="rId62"/>
    <p:sldId id="2357" r:id="rId63"/>
    <p:sldId id="2358" r:id="rId64"/>
    <p:sldId id="2359" r:id="rId65"/>
    <p:sldId id="2360" r:id="rId66"/>
    <p:sldId id="2361" r:id="rId67"/>
    <p:sldId id="2356" r:id="rId68"/>
    <p:sldId id="2292" r:id="rId69"/>
    <p:sldId id="2293" r:id="rId70"/>
    <p:sldId id="2060" r:id="rId71"/>
    <p:sldId id="2061" r:id="rId72"/>
    <p:sldId id="2337" r:id="rId73"/>
    <p:sldId id="2338" r:id="rId74"/>
    <p:sldId id="2339" r:id="rId75"/>
    <p:sldId id="2340" r:id="rId76"/>
    <p:sldId id="2341" r:id="rId77"/>
    <p:sldId id="2342" r:id="rId78"/>
    <p:sldId id="2343" r:id="rId79"/>
    <p:sldId id="2344" r:id="rId80"/>
  </p:sldIdLst>
  <p:sldSz cx="9144000" cy="6858000" type="screen4x3"/>
  <p:notesSz cx="6867525" cy="99949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b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41E5ED"/>
    <a:srgbClr val="000000"/>
    <a:srgbClr val="FF3300"/>
    <a:srgbClr val="FF00FF"/>
    <a:srgbClr val="008000"/>
    <a:srgbClr val="FFCC66"/>
    <a:srgbClr val="86041A"/>
    <a:srgbClr val="CCFF66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218" autoAdjust="0"/>
    <p:restoredTop sz="93827" autoAdjust="0"/>
  </p:normalViewPr>
  <p:slideViewPr>
    <p:cSldViewPr>
      <p:cViewPr varScale="1">
        <p:scale>
          <a:sx n="47" d="100"/>
          <a:sy n="47" d="100"/>
        </p:scale>
        <p:origin x="-157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013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4" tIns="48167" rIns="96334" bIns="48167" numCol="1" anchor="t" anchorCtr="0" compatLnSpc="1">
            <a:prstTxWarp prst="textNoShape">
              <a:avLst/>
            </a:prstTxWarp>
          </a:bodyPr>
          <a:lstStyle>
            <a:lvl1pPr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9421" y="1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4" tIns="48167" rIns="96334" bIns="48167" numCol="1" anchor="t" anchorCtr="0" compatLnSpc="1">
            <a:prstTxWarp prst="textNoShape">
              <a:avLst/>
            </a:prstTxWarp>
          </a:bodyPr>
          <a:lstStyle>
            <a:lvl1pPr algn="r"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56E69729-3A19-4946-86AD-708D4DA87572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93107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4" tIns="48167" rIns="96334" bIns="48167" numCol="1" anchor="b" anchorCtr="0" compatLnSpc="1">
            <a:prstTxWarp prst="textNoShape">
              <a:avLst/>
            </a:prstTxWarp>
          </a:bodyPr>
          <a:lstStyle>
            <a:lvl1pPr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9421" y="9493107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4" tIns="48167" rIns="96334" bIns="48167" numCol="1" anchor="b" anchorCtr="0" compatLnSpc="1">
            <a:prstTxWarp prst="textNoShape">
              <a:avLst/>
            </a:prstTxWarp>
          </a:bodyPr>
          <a:lstStyle>
            <a:lvl1pPr algn="r" eaLnBrk="0" latinLnBrk="0" hangingPunct="0">
              <a:defRPr sz="1300" b="0">
                <a:latin typeface="Arial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B61873A2-DE9E-434D-8F22-10F19FC822B2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xmlns="" val="421183774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6549" cy="500087"/>
          </a:xfrm>
          <a:prstGeom prst="rect">
            <a:avLst/>
          </a:prstGeom>
        </p:spPr>
        <p:txBody>
          <a:bodyPr vert="horz" wrap="square" lIns="96334" tIns="48167" rIns="96334" bIns="48167" numCol="1" anchor="t" anchorCtr="0" compatLnSpc="1">
            <a:prstTxWarp prst="textNoShape">
              <a:avLst/>
            </a:prstTxWarp>
          </a:bodyPr>
          <a:lstStyle>
            <a:lvl1pPr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421" y="1"/>
            <a:ext cx="2976549" cy="500087"/>
          </a:xfrm>
          <a:prstGeom prst="rect">
            <a:avLst/>
          </a:prstGeom>
        </p:spPr>
        <p:txBody>
          <a:bodyPr vert="horz" wrap="square" lIns="96334" tIns="48167" rIns="96334" bIns="48167" numCol="1" anchor="t" anchorCtr="0" compatLnSpc="1">
            <a:prstTxWarp prst="textNoShape">
              <a:avLst/>
            </a:prstTxWarp>
          </a:bodyPr>
          <a:lstStyle>
            <a:lvl1pPr algn="r"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7EA7855C-85AC-4CC6-9757-21B3958DCAB1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34" tIns="48167" rIns="96334" bIns="48167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75" y="4748262"/>
            <a:ext cx="5492776" cy="4497364"/>
          </a:xfrm>
          <a:prstGeom prst="rect">
            <a:avLst/>
          </a:prstGeom>
        </p:spPr>
        <p:txBody>
          <a:bodyPr vert="horz" lIns="96334" tIns="48167" rIns="96334" bIns="4816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93107"/>
            <a:ext cx="2976549" cy="500087"/>
          </a:xfrm>
          <a:prstGeom prst="rect">
            <a:avLst/>
          </a:prstGeom>
        </p:spPr>
        <p:txBody>
          <a:bodyPr vert="horz" wrap="square" lIns="96334" tIns="48167" rIns="96334" bIns="48167" numCol="1" anchor="b" anchorCtr="0" compatLnSpc="1">
            <a:prstTxWarp prst="textNoShape">
              <a:avLst/>
            </a:prstTxWarp>
          </a:bodyPr>
          <a:lstStyle>
            <a:lvl1pPr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421" y="9493107"/>
            <a:ext cx="2976549" cy="500087"/>
          </a:xfrm>
          <a:prstGeom prst="rect">
            <a:avLst/>
          </a:prstGeom>
        </p:spPr>
        <p:txBody>
          <a:bodyPr vert="horz" wrap="square" lIns="96334" tIns="48167" rIns="96334" bIns="48167" numCol="1" anchor="b" anchorCtr="0" compatLnSpc="1">
            <a:prstTxWarp prst="textNoShape">
              <a:avLst/>
            </a:prstTxWarp>
          </a:bodyPr>
          <a:lstStyle>
            <a:lvl1pPr algn="r" latinLnBrk="0">
              <a:defRPr sz="1300" b="0">
                <a:latin typeface="Calibri" pitchFamily="34" charset="0"/>
                <a:ea typeface="굴림" pitchFamily="34" charset="-127"/>
                <a:cs typeface="Arial" charset="0"/>
              </a:defRPr>
            </a:lvl1pPr>
          </a:lstStyle>
          <a:p>
            <a:pPr>
              <a:defRPr/>
            </a:pPr>
            <a:fld id="{98EF6473-B74A-4630-A715-DF92BCAFDD2E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xmlns="" val="24600732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F6473-B74A-4630-A715-DF92BCAFDD2E}" type="slidenum">
              <a:rPr lang="ko-KR" altLang="en-US" smtClean="0"/>
              <a:pPr>
                <a:defRPr/>
              </a:pPr>
              <a:t>1</a:t>
            </a:fld>
            <a:endParaRPr lang="en-US" altLang="ko-KR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8B06C2B-FB23-475E-AADF-9B64B61B109A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</p:spTree>
    <p:extLst>
      <p:ext uri="{BB962C8B-B14F-4D97-AF65-F5344CB8AC3E}">
        <p14:creationId xmlns="" xmlns:p14="http://schemas.microsoft.com/office/powerpoint/2010/main" val="3058556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3889421" y="9493109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13" tIns="48156" rIns="96313" bIns="48156" anchor="b"/>
          <a:lstStyle/>
          <a:p>
            <a:pPr algn="r"/>
            <a:fld id="{9D9B4595-B45E-4E61-A562-56AD90EFF34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12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6ABB06-53CC-48A6-A9EF-3579E09855D2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3889421" y="9493109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13" tIns="48156" rIns="96313" bIns="48156" anchor="b"/>
          <a:lstStyle/>
          <a:p>
            <a:pPr algn="r"/>
            <a:fld id="{9D9B4595-B45E-4E61-A562-56AD90EFF34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14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6ABB06-53CC-48A6-A9EF-3579E09855D2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3889421" y="9493109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13" tIns="48156" rIns="96313" bIns="48156" anchor="b"/>
          <a:lstStyle/>
          <a:p>
            <a:pPr algn="r"/>
            <a:fld id="{9D9B4595-B45E-4E61-A562-56AD90EFF34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15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6ABB06-53CC-48A6-A9EF-3579E09855D2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3889421" y="9493109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13" tIns="48156" rIns="96313" bIns="48156" anchor="b"/>
          <a:lstStyle/>
          <a:p>
            <a:pPr algn="r"/>
            <a:fld id="{9D9B4595-B45E-4E61-A562-56AD90EFF34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16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6ABB06-53CC-48A6-A9EF-3579E09855D2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3889421" y="9493109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13" tIns="48156" rIns="96313" bIns="48156" anchor="b"/>
          <a:lstStyle/>
          <a:p>
            <a:pPr algn="r"/>
            <a:fld id="{9D9B4595-B45E-4E61-A562-56AD90EFF34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17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6ABB06-53CC-48A6-A9EF-3579E09855D2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5844" name="슬라이드 번호 개체 틀 3"/>
          <p:cNvSpPr txBox="1">
            <a:spLocks noGrp="1"/>
          </p:cNvSpPr>
          <p:nvPr/>
        </p:nvSpPr>
        <p:spPr bwMode="auto">
          <a:xfrm>
            <a:off x="3890010" y="9493422"/>
            <a:ext cx="2975927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23" tIns="48161" rIns="96323" bIns="48161" anchor="b"/>
          <a:lstStyle/>
          <a:p>
            <a:pPr algn="r"/>
            <a:fld id="{C432D2E4-E574-4D8B-9A04-0C0B71988BC2}" type="slidenum">
              <a:rPr lang="ko-KR" altLang="en-US" sz="1300">
                <a:solidFill>
                  <a:srgbClr val="000000"/>
                </a:solidFill>
                <a:latin typeface="Calibri" pitchFamily="34" charset="0"/>
                <a:ea typeface="굴림" charset="-127"/>
              </a:rPr>
              <a:pPr algn="r"/>
              <a:t>19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4FCFBB1-3F8A-4DA2-8CC0-A0488442F02E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6868" name="슬라이드 번호 개체 틀 3"/>
          <p:cNvSpPr txBox="1">
            <a:spLocks noGrp="1"/>
          </p:cNvSpPr>
          <p:nvPr/>
        </p:nvSpPr>
        <p:spPr bwMode="auto">
          <a:xfrm>
            <a:off x="3890009" y="9493421"/>
            <a:ext cx="2975927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44" tIns="48172" rIns="96344" bIns="48172" anchor="b"/>
          <a:lstStyle/>
          <a:p>
            <a:pPr algn="r"/>
            <a:fld id="{40D31920-E6E2-42DE-8C4F-A76D9FCCFFF0}" type="slidenum">
              <a:rPr lang="ko-KR" altLang="en-US" sz="1300">
                <a:solidFill>
                  <a:srgbClr val="000000"/>
                </a:solidFill>
                <a:latin typeface="Calibri" pitchFamily="34" charset="0"/>
                <a:ea typeface="굴림" charset="-127"/>
              </a:rPr>
              <a:pPr algn="r"/>
              <a:t>20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9C4ED29-A41E-4A03-97A1-B7F83C479581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3889421" y="9493109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13" tIns="48156" rIns="96313" bIns="48156" anchor="b"/>
          <a:lstStyle/>
          <a:p>
            <a:pPr algn="r"/>
            <a:fld id="{9D9B4595-B45E-4E61-A562-56AD90EFF34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28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6ABB06-53CC-48A6-A9EF-3579E09855D2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3889421" y="9493109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13" tIns="48156" rIns="96313" bIns="48156" anchor="b"/>
          <a:lstStyle/>
          <a:p>
            <a:pPr algn="r"/>
            <a:fld id="{9D9B4595-B45E-4E61-A562-56AD90EFF34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29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6ABB06-53CC-48A6-A9EF-3579E09855D2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3889421" y="9493109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13" tIns="48156" rIns="96313" bIns="48156" anchor="b"/>
          <a:lstStyle/>
          <a:p>
            <a:pPr algn="r"/>
            <a:fld id="{9D9B4595-B45E-4E61-A562-56AD90EFF34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30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6ABB06-53CC-48A6-A9EF-3579E09855D2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 txBox="1">
            <a:spLocks noGrp="1"/>
          </p:cNvSpPr>
          <p:nvPr/>
        </p:nvSpPr>
        <p:spPr bwMode="auto">
          <a:xfrm>
            <a:off x="3889421" y="9493107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34" tIns="48167" rIns="96334" bIns="48167" anchor="b"/>
          <a:lstStyle/>
          <a:p>
            <a:pPr algn="r"/>
            <a:fld id="{B9E352D2-634B-4DEC-B257-64A8D0D9F3D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2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3889421" y="9493109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13" tIns="48156" rIns="96313" bIns="48156" anchor="b"/>
          <a:lstStyle/>
          <a:p>
            <a:pPr algn="r"/>
            <a:fld id="{9D9B4595-B45E-4E61-A562-56AD90EFF34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31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6ABB06-53CC-48A6-A9EF-3579E09855D2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3889421" y="9493109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13" tIns="48156" rIns="96313" bIns="48156" anchor="b"/>
          <a:lstStyle/>
          <a:p>
            <a:pPr algn="r"/>
            <a:fld id="{9D9B4595-B45E-4E61-A562-56AD90EFF34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32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6ABB06-53CC-48A6-A9EF-3579E09855D2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3889421" y="9493109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13" tIns="48156" rIns="96313" bIns="48156" anchor="b"/>
          <a:lstStyle/>
          <a:p>
            <a:pPr algn="r"/>
            <a:fld id="{9D9B4595-B45E-4E61-A562-56AD90EFF34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33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6ABB06-53CC-48A6-A9EF-3579E09855D2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3889421" y="9493109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13" tIns="48156" rIns="96313" bIns="48156" anchor="b"/>
          <a:lstStyle/>
          <a:p>
            <a:pPr algn="r"/>
            <a:fld id="{9D9B4595-B45E-4E61-A562-56AD90EFF34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34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6ABB06-53CC-48A6-A9EF-3579E09855D2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3889421" y="9493109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13" tIns="48156" rIns="96313" bIns="48156" anchor="b"/>
          <a:lstStyle/>
          <a:p>
            <a:pPr algn="r"/>
            <a:fld id="{9D9B4595-B45E-4E61-A562-56AD90EFF34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35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6ABB06-53CC-48A6-A9EF-3579E09855D2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3889421" y="9493110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97" tIns="48149" rIns="96297" bIns="48149" anchor="b"/>
          <a:lstStyle/>
          <a:p>
            <a:pPr algn="r"/>
            <a:fld id="{9D9B4595-B45E-4E61-A562-56AD90EFF34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39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6ABB06-53CC-48A6-A9EF-3579E09855D2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3889421" y="9493110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97" tIns="48149" rIns="96297" bIns="48149" anchor="b"/>
          <a:lstStyle/>
          <a:p>
            <a:pPr algn="r"/>
            <a:fld id="{9D9B4595-B45E-4E61-A562-56AD90EFF34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42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6ABB06-53CC-48A6-A9EF-3579E09855D2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3889421" y="9493110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97" tIns="48149" rIns="96297" bIns="48149" anchor="b"/>
          <a:lstStyle/>
          <a:p>
            <a:pPr algn="r"/>
            <a:fld id="{9D9B4595-B45E-4E61-A562-56AD90EFF34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43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6ABB06-53CC-48A6-A9EF-3579E09855D2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3889421" y="9493110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97" tIns="48149" rIns="96297" bIns="48149" anchor="b"/>
          <a:lstStyle/>
          <a:p>
            <a:pPr algn="r"/>
            <a:fld id="{9D9B4595-B45E-4E61-A562-56AD90EFF34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44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6ABB06-53CC-48A6-A9EF-3579E09855D2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3889421" y="9493109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13" tIns="48156" rIns="96313" bIns="48156" anchor="b"/>
          <a:lstStyle/>
          <a:p>
            <a:pPr algn="r"/>
            <a:fld id="{9D9B4595-B45E-4E61-A562-56AD90EFF34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51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6ABB06-53CC-48A6-A9EF-3579E09855D2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5844" name="슬라이드 번호 개체 틀 3"/>
          <p:cNvSpPr txBox="1">
            <a:spLocks noGrp="1"/>
          </p:cNvSpPr>
          <p:nvPr/>
        </p:nvSpPr>
        <p:spPr bwMode="auto">
          <a:xfrm>
            <a:off x="3890010" y="9493422"/>
            <a:ext cx="2975927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23" tIns="48161" rIns="96323" bIns="48161" anchor="b"/>
          <a:lstStyle/>
          <a:p>
            <a:pPr algn="r"/>
            <a:fld id="{C432D2E4-E574-4D8B-9A04-0C0B71988BC2}" type="slidenum">
              <a:rPr lang="ko-KR" altLang="en-US" sz="1300">
                <a:solidFill>
                  <a:srgbClr val="000000"/>
                </a:solidFill>
                <a:latin typeface="Calibri" pitchFamily="34" charset="0"/>
                <a:ea typeface="굴림" charset="-127"/>
              </a:rPr>
              <a:pPr algn="r"/>
              <a:t>3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4FCFBB1-3F8A-4DA2-8CC0-A0488442F02E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3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93" tIns="48147" rIns="96293" bIns="48147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52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F3F9BE8-00B4-4752-8B39-60DD9030E74D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50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83" tIns="48142" rIns="96283" bIns="48142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54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3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93" tIns="48147" rIns="96293" bIns="48147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55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F3F9BE8-00B4-4752-8B39-60DD9030E74D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3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93" tIns="48147" rIns="96293" bIns="48147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56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F3F9BE8-00B4-4752-8B39-60DD9030E74D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50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83" tIns="48142" rIns="96283" bIns="48142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57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50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83" tIns="48142" rIns="96283" bIns="48142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58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04" tIns="48152" rIns="96304" bIns="48152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60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12C71E-94E4-4A3A-8887-B617D50C9B99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04" tIns="48152" rIns="96304" bIns="48152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61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0FD009B-3B65-4999-84CC-D4FA9B9D900E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04" tIns="48152" rIns="96304" bIns="48152" anchor="b"/>
          <a:lstStyle/>
          <a:p>
            <a:pPr algn="r"/>
            <a:fld id="{6E063A6E-A34B-46C4-8B2F-F29CAC181A94}" type="slidenum">
              <a:rPr kumimoji="0" lang="ko-KR" altLang="en-US">
                <a:solidFill>
                  <a:srgbClr val="000000"/>
                </a:solidFill>
                <a:latin typeface="Calibri" pitchFamily="34" charset="0"/>
              </a:rPr>
              <a:pPr algn="r"/>
              <a:t>67</a:t>
            </a:fld>
            <a:endParaRPr kumimoji="0" lang="en-US" altLang="ko-KR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0FD009B-3B65-4999-84CC-D4FA9B9D900E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3889421" y="9493110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97" tIns="48149" rIns="96297" bIns="48149" anchor="b"/>
          <a:lstStyle/>
          <a:p>
            <a:pPr algn="r"/>
            <a:fld id="{9D9B4595-B45E-4E61-A562-56AD90EFF34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68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6ABB06-53CC-48A6-A9EF-3579E09855D2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5844" name="슬라이드 번호 개체 틀 3"/>
          <p:cNvSpPr txBox="1">
            <a:spLocks noGrp="1"/>
          </p:cNvSpPr>
          <p:nvPr/>
        </p:nvSpPr>
        <p:spPr bwMode="auto">
          <a:xfrm>
            <a:off x="3890010" y="9493422"/>
            <a:ext cx="2975927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23" tIns="48161" rIns="96323" bIns="48161" anchor="b"/>
          <a:lstStyle/>
          <a:p>
            <a:pPr algn="r"/>
            <a:fld id="{C432D2E4-E574-4D8B-9A04-0C0B71988BC2}" type="slidenum">
              <a:rPr lang="ko-KR" altLang="en-US" sz="1300">
                <a:solidFill>
                  <a:srgbClr val="000000"/>
                </a:solidFill>
                <a:latin typeface="Calibri" pitchFamily="34" charset="0"/>
                <a:ea typeface="굴림" charset="-127"/>
              </a:rPr>
              <a:pPr algn="r"/>
              <a:t>4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4FCFBB1-3F8A-4DA2-8CC0-A0488442F02E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3889421" y="9493110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97" tIns="48149" rIns="96297" bIns="48149" anchor="b"/>
          <a:lstStyle/>
          <a:p>
            <a:pPr algn="r"/>
            <a:fld id="{9D9B4595-B45E-4E61-A562-56AD90EFF34A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69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56ABB06-53CC-48A6-A9EF-3579E09855D2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3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93" tIns="48147" rIns="96293" bIns="48147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72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F3F9BE8-00B4-4752-8B39-60DD9030E74D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3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93" tIns="48147" rIns="96293" bIns="48147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74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F3F9BE8-00B4-4752-8B39-60DD9030E74D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50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83" tIns="48142" rIns="96283" bIns="48142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75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3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93" tIns="48147" rIns="96293" bIns="48147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76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F3F9BE8-00B4-4752-8B39-60DD9030E74D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3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93" tIns="48147" rIns="96293" bIns="48147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77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F3F9BE8-00B4-4752-8B39-60DD9030E74D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50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83" tIns="48142" rIns="96283" bIns="48142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78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2"/>
            <a:ext cx="2976550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83" tIns="48142" rIns="96283" bIns="48142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79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5844" name="슬라이드 번호 개체 틀 3"/>
          <p:cNvSpPr txBox="1">
            <a:spLocks noGrp="1"/>
          </p:cNvSpPr>
          <p:nvPr/>
        </p:nvSpPr>
        <p:spPr bwMode="auto">
          <a:xfrm>
            <a:off x="3890010" y="9493422"/>
            <a:ext cx="2975927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23" tIns="48161" rIns="96323" bIns="48161" anchor="b"/>
          <a:lstStyle/>
          <a:p>
            <a:pPr algn="r"/>
            <a:fld id="{C432D2E4-E574-4D8B-9A04-0C0B71988BC2}" type="slidenum">
              <a:rPr lang="ko-KR" altLang="en-US" sz="1300">
                <a:solidFill>
                  <a:srgbClr val="000000"/>
                </a:solidFill>
                <a:latin typeface="Calibri" pitchFamily="34" charset="0"/>
                <a:ea typeface="굴림" charset="-127"/>
              </a:rPr>
              <a:pPr algn="r"/>
              <a:t>5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4FCFBB1-3F8A-4DA2-8CC0-A0488442F02E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5844" name="슬라이드 번호 개체 틀 3"/>
          <p:cNvSpPr txBox="1">
            <a:spLocks noGrp="1"/>
          </p:cNvSpPr>
          <p:nvPr/>
        </p:nvSpPr>
        <p:spPr bwMode="auto">
          <a:xfrm>
            <a:off x="3890010" y="9493422"/>
            <a:ext cx="2975927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23" tIns="48161" rIns="96323" bIns="48161" anchor="b"/>
          <a:lstStyle/>
          <a:p>
            <a:pPr algn="r"/>
            <a:fld id="{C432D2E4-E574-4D8B-9A04-0C0B71988BC2}" type="slidenum">
              <a:rPr lang="ko-KR" altLang="en-US" sz="1300">
                <a:solidFill>
                  <a:srgbClr val="000000"/>
                </a:solidFill>
                <a:latin typeface="Calibri" pitchFamily="34" charset="0"/>
                <a:ea typeface="굴림" charset="-127"/>
              </a:rPr>
              <a:pPr algn="r"/>
              <a:t>6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4FCFBB1-3F8A-4DA2-8CC0-A0488442F02E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6868" name="슬라이드 번호 개체 틀 3"/>
          <p:cNvSpPr txBox="1">
            <a:spLocks noGrp="1"/>
          </p:cNvSpPr>
          <p:nvPr/>
        </p:nvSpPr>
        <p:spPr bwMode="auto">
          <a:xfrm>
            <a:off x="3890009" y="9493421"/>
            <a:ext cx="2975927" cy="4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44" tIns="48172" rIns="96344" bIns="48172" anchor="b"/>
          <a:lstStyle/>
          <a:p>
            <a:pPr algn="r"/>
            <a:fld id="{40D31920-E6E2-42DE-8C4F-A76D9FCCFFF0}" type="slidenum">
              <a:rPr lang="ko-KR" altLang="en-US" sz="1300">
                <a:solidFill>
                  <a:srgbClr val="000000"/>
                </a:solidFill>
                <a:latin typeface="Calibri" pitchFamily="34" charset="0"/>
                <a:ea typeface="굴림" charset="-127"/>
              </a:rPr>
              <a:pPr algn="r"/>
              <a:t>7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  <a:ea typeface="굴림" charset="-127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9C4ED29-A41E-4A03-97A1-B7F83C479581}" type="datetime1">
              <a:rPr lang="ko-KR" altLang="en-US" smtClean="0"/>
              <a:pPr>
                <a:defRPr/>
              </a:pPr>
              <a:t>2014-04-30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3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93" tIns="48147" rIns="96293" bIns="48147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9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 txBox="1">
            <a:spLocks noGrp="1"/>
          </p:cNvSpPr>
          <p:nvPr/>
        </p:nvSpPr>
        <p:spPr bwMode="auto">
          <a:xfrm>
            <a:off x="3889423" y="9493113"/>
            <a:ext cx="2976549" cy="5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93" tIns="48147" rIns="96293" bIns="48147" anchor="b"/>
          <a:lstStyle/>
          <a:p>
            <a:pPr algn="r"/>
            <a:fld id="{58A5923C-34F7-4606-A1C1-A3A352F8AF9F}" type="slidenum">
              <a:rPr lang="ko-KR" altLang="en-US" sz="1300">
                <a:solidFill>
                  <a:srgbClr val="000000"/>
                </a:solidFill>
                <a:latin typeface="Calibri" pitchFamily="34" charset="0"/>
              </a:rPr>
              <a:pPr algn="r"/>
              <a:t>10</a:t>
            </a:fld>
            <a:endParaRPr lang="en-US" altLang="ko-K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3" name="Picture 31" descr="m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07950" y="2792413"/>
            <a:ext cx="8970963" cy="1081087"/>
            <a:chOff x="-8" y="1752"/>
            <a:chExt cx="5772" cy="726"/>
          </a:xfrm>
        </p:grpSpPr>
        <p:sp>
          <p:nvSpPr>
            <p:cNvPr id="13345" name="Freeform 33"/>
            <p:cNvSpPr>
              <a:spLocks/>
            </p:cNvSpPr>
            <p:nvPr userDrawn="1"/>
          </p:nvSpPr>
          <p:spPr bwMode="white">
            <a:xfrm flipV="1">
              <a:off x="-4" y="2387"/>
              <a:ext cx="5768" cy="91"/>
            </a:xfrm>
            <a:custGeom>
              <a:avLst/>
              <a:gdLst/>
              <a:ahLst/>
              <a:cxnLst>
                <a:cxn ang="0">
                  <a:pos x="4" y="365"/>
                </a:cxn>
                <a:cxn ang="0">
                  <a:pos x="0" y="246"/>
                </a:cxn>
                <a:cxn ang="0">
                  <a:pos x="1837" y="32"/>
                </a:cxn>
                <a:cxn ang="0">
                  <a:pos x="3970" y="52"/>
                </a:cxn>
                <a:cxn ang="0">
                  <a:pos x="5764" y="231"/>
                </a:cxn>
                <a:cxn ang="0">
                  <a:pos x="5768" y="366"/>
                </a:cxn>
                <a:cxn ang="0">
                  <a:pos x="4" y="365"/>
                </a:cxn>
              </a:cxnLst>
              <a:rect l="0" t="0" r="r" b="b"/>
              <a:pathLst>
                <a:path w="5768" h="366">
                  <a:moveTo>
                    <a:pt x="4" y="365"/>
                  </a:moveTo>
                  <a:lnTo>
                    <a:pt x="0" y="246"/>
                  </a:lnTo>
                  <a:cubicBezTo>
                    <a:pt x="304" y="192"/>
                    <a:pt x="1175" y="64"/>
                    <a:pt x="1837" y="32"/>
                  </a:cubicBezTo>
                  <a:cubicBezTo>
                    <a:pt x="2499" y="0"/>
                    <a:pt x="3316" y="19"/>
                    <a:pt x="3970" y="52"/>
                  </a:cubicBezTo>
                  <a:cubicBezTo>
                    <a:pt x="4624" y="85"/>
                    <a:pt x="5464" y="179"/>
                    <a:pt x="5764" y="231"/>
                  </a:cubicBezTo>
                  <a:lnTo>
                    <a:pt x="5768" y="366"/>
                  </a:lnTo>
                  <a:lnTo>
                    <a:pt x="4" y="3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46" name="Freeform 34"/>
            <p:cNvSpPr>
              <a:spLocks/>
            </p:cNvSpPr>
            <p:nvPr userDrawn="1"/>
          </p:nvSpPr>
          <p:spPr bwMode="white">
            <a:xfrm>
              <a:off x="-8" y="1752"/>
              <a:ext cx="5768" cy="91"/>
            </a:xfrm>
            <a:custGeom>
              <a:avLst/>
              <a:gdLst/>
              <a:ahLst/>
              <a:cxnLst>
                <a:cxn ang="0">
                  <a:pos x="4" y="365"/>
                </a:cxn>
                <a:cxn ang="0">
                  <a:pos x="0" y="246"/>
                </a:cxn>
                <a:cxn ang="0">
                  <a:pos x="1837" y="32"/>
                </a:cxn>
                <a:cxn ang="0">
                  <a:pos x="3970" y="52"/>
                </a:cxn>
                <a:cxn ang="0">
                  <a:pos x="5764" y="231"/>
                </a:cxn>
                <a:cxn ang="0">
                  <a:pos x="5768" y="366"/>
                </a:cxn>
                <a:cxn ang="0">
                  <a:pos x="4" y="365"/>
                </a:cxn>
              </a:cxnLst>
              <a:rect l="0" t="0" r="r" b="b"/>
              <a:pathLst>
                <a:path w="5768" h="366">
                  <a:moveTo>
                    <a:pt x="4" y="365"/>
                  </a:moveTo>
                  <a:lnTo>
                    <a:pt x="0" y="246"/>
                  </a:lnTo>
                  <a:cubicBezTo>
                    <a:pt x="304" y="192"/>
                    <a:pt x="1175" y="64"/>
                    <a:pt x="1837" y="32"/>
                  </a:cubicBezTo>
                  <a:cubicBezTo>
                    <a:pt x="2499" y="0"/>
                    <a:pt x="3316" y="19"/>
                    <a:pt x="3970" y="52"/>
                  </a:cubicBezTo>
                  <a:cubicBezTo>
                    <a:pt x="4624" y="85"/>
                    <a:pt x="5464" y="179"/>
                    <a:pt x="5764" y="231"/>
                  </a:cubicBezTo>
                  <a:lnTo>
                    <a:pt x="5768" y="366"/>
                  </a:lnTo>
                  <a:lnTo>
                    <a:pt x="4" y="3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-11113" y="0"/>
            <a:ext cx="9155113" cy="6867525"/>
            <a:chOff x="0" y="0"/>
            <a:chExt cx="5760" cy="4326"/>
          </a:xfrm>
        </p:grpSpPr>
        <p:sp>
          <p:nvSpPr>
            <p:cNvPr id="13348" name="AutoShape 36"/>
            <p:cNvSpPr>
              <a:spLocks noChangeArrowheads="1"/>
            </p:cNvSpPr>
            <p:nvPr/>
          </p:nvSpPr>
          <p:spPr bwMode="white">
            <a:xfrm>
              <a:off x="27" y="24"/>
              <a:ext cx="5709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349" name="Freeform 37"/>
            <p:cNvSpPr>
              <a:spLocks/>
            </p:cNvSpPr>
            <p:nvPr/>
          </p:nvSpPr>
          <p:spPr bwMode="white">
            <a:xfrm>
              <a:off x="3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0" name="Freeform 38"/>
            <p:cNvSpPr>
              <a:spLocks/>
            </p:cNvSpPr>
            <p:nvPr/>
          </p:nvSpPr>
          <p:spPr bwMode="white">
            <a:xfrm rot="-5408600">
              <a:off x="-47" y="4030"/>
              <a:ext cx="336" cy="24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1" name="Freeform 39"/>
            <p:cNvSpPr>
              <a:spLocks/>
            </p:cNvSpPr>
            <p:nvPr/>
          </p:nvSpPr>
          <p:spPr bwMode="white">
            <a:xfrm>
              <a:off x="5520" y="3978"/>
              <a:ext cx="240" cy="348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64" y="196"/>
                </a:cxn>
                <a:cxn ang="0">
                  <a:pos x="84" y="282"/>
                </a:cxn>
                <a:cxn ang="0">
                  <a:pos x="0" y="342"/>
                </a:cxn>
                <a:cxn ang="0">
                  <a:pos x="246" y="348"/>
                </a:cxn>
              </a:cxnLst>
              <a:rect l="0" t="0" r="r" b="b"/>
              <a:pathLst>
                <a:path w="246" h="348">
                  <a:moveTo>
                    <a:pt x="246" y="0"/>
                  </a:moveTo>
                  <a:lnTo>
                    <a:pt x="164" y="196"/>
                  </a:lnTo>
                  <a:lnTo>
                    <a:pt x="84" y="282"/>
                  </a:lnTo>
                  <a:lnTo>
                    <a:pt x="0" y="342"/>
                  </a:lnTo>
                  <a:lnTo>
                    <a:pt x="246" y="348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52" name="Freeform 40"/>
            <p:cNvSpPr>
              <a:spLocks/>
            </p:cNvSpPr>
            <p:nvPr/>
          </p:nvSpPr>
          <p:spPr bwMode="white">
            <a:xfrm rot="5400000"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80963" y="2913063"/>
            <a:ext cx="8986837" cy="846137"/>
          </a:xfr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5661025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en-US" altLang="ko-KR"/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white">
          <a:xfrm>
            <a:off x="347663" y="295275"/>
            <a:ext cx="984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b="1">
                <a:solidFill>
                  <a:schemeClr val="bg1"/>
                </a:solidFill>
                <a:latin typeface="Verdana" pitchFamily="34" charset="0"/>
                <a:ea typeface="굴림" pitchFamily="50" charset="-127"/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2014-04-30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15113" y="227013"/>
            <a:ext cx="2071687" cy="609758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95288" y="227013"/>
            <a:ext cx="6067425" cy="609758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2014-04-30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227013"/>
            <a:ext cx="7848600" cy="609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27025" y="6508750"/>
            <a:ext cx="2514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2014-04-30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943600" y="650875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276600" y="650875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288" y="227013"/>
            <a:ext cx="7848600" cy="609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ko-KR" altLang="en-US" smtClean="0"/>
              <a:t>차트를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27025" y="6508750"/>
            <a:ext cx="2514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2014-04-30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943600" y="650875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276600" y="650875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제목, 텍스트 및 클립 아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클립 아트 개체 틀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ko-KR" alt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latinLnBrk="1">
              <a:defRPr kumimoji="1"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 kumimoji="1" b="1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 kumimoji="1" b="1"/>
            </a:lvl1pPr>
          </a:lstStyle>
          <a:p>
            <a:pPr>
              <a:defRPr/>
            </a:pPr>
            <a:fld id="{62596284-0FE8-4736-9D22-FF9960B5B804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2014-04-30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2014-04-30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2014-04-30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2014-04-30</a:t>
            </a:fld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2014-04-30</a:t>
            </a:fld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2014-04-30</a:t>
            </a:fld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2014-04-30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2014-04-30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5" name="Picture 37" descr="m_10"/>
          <p:cNvPicPr>
            <a:picLocks noChangeAspect="1" noChangeArrowheads="1"/>
          </p:cNvPicPr>
          <p:nvPr/>
        </p:nvPicPr>
        <p:blipFill>
          <a:blip r:embed="rId16" cstate="print"/>
          <a:srcRect t="77292" b="8009"/>
          <a:stretch>
            <a:fillRect/>
          </a:stretch>
        </p:blipFill>
        <p:spPr bwMode="auto">
          <a:xfrm>
            <a:off x="0" y="0"/>
            <a:ext cx="9144000" cy="1008063"/>
          </a:xfrm>
          <a:prstGeom prst="rect">
            <a:avLst/>
          </a:prstGeom>
          <a:noFill/>
        </p:spPr>
      </p:pic>
      <p:sp>
        <p:nvSpPr>
          <p:cNvPr id="12326" name="Freeform 38"/>
          <p:cNvSpPr>
            <a:spLocks/>
          </p:cNvSpPr>
          <p:nvPr/>
        </p:nvSpPr>
        <p:spPr bwMode="white">
          <a:xfrm flipV="1">
            <a:off x="0" y="1030288"/>
            <a:ext cx="9156700" cy="144462"/>
          </a:xfrm>
          <a:custGeom>
            <a:avLst/>
            <a:gdLst/>
            <a:ahLst/>
            <a:cxnLst>
              <a:cxn ang="0">
                <a:pos x="4" y="365"/>
              </a:cxn>
              <a:cxn ang="0">
                <a:pos x="0" y="246"/>
              </a:cxn>
              <a:cxn ang="0">
                <a:pos x="1837" y="32"/>
              </a:cxn>
              <a:cxn ang="0">
                <a:pos x="3970" y="52"/>
              </a:cxn>
              <a:cxn ang="0">
                <a:pos x="5764" y="231"/>
              </a:cxn>
              <a:cxn ang="0">
                <a:pos x="5768" y="366"/>
              </a:cxn>
              <a:cxn ang="0">
                <a:pos x="4" y="365"/>
              </a:cxn>
            </a:cxnLst>
            <a:rect l="0" t="0" r="r" b="b"/>
            <a:pathLst>
              <a:path w="5768" h="366">
                <a:moveTo>
                  <a:pt x="4" y="365"/>
                </a:moveTo>
                <a:lnTo>
                  <a:pt x="0" y="246"/>
                </a:lnTo>
                <a:cubicBezTo>
                  <a:pt x="304" y="192"/>
                  <a:pt x="1175" y="64"/>
                  <a:pt x="1837" y="32"/>
                </a:cubicBezTo>
                <a:cubicBezTo>
                  <a:pt x="2499" y="0"/>
                  <a:pt x="3316" y="19"/>
                  <a:pt x="3970" y="52"/>
                </a:cubicBezTo>
                <a:cubicBezTo>
                  <a:pt x="4624" y="85"/>
                  <a:pt x="5464" y="179"/>
                  <a:pt x="5764" y="231"/>
                </a:cubicBezTo>
                <a:lnTo>
                  <a:pt x="5768" y="366"/>
                </a:lnTo>
                <a:lnTo>
                  <a:pt x="4" y="365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51373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51373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2327" name="Line 39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395288" y="227013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025" y="650875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E0FAD342-3E42-4280-AA62-6ACB3C818AFE}" type="datetimeFigureOut">
              <a:rPr lang="ko-KR" altLang="en-US" smtClean="0"/>
              <a:pPr>
                <a:defRPr/>
              </a:pPr>
              <a:t>2014-04-30</a:t>
            </a:fld>
            <a:endParaRPr lang="en-US" altLang="ko-KR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0875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50875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fld id="{E10D4A7A-C363-421D-8B24-EC21FDD9EE9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omt.com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amessok_4@hotmail.com" TargetMode="External"/><Relationship Id="rId4" Type="http://schemas.openxmlformats.org/officeDocument/2006/relationships/hyperlink" Target="http://www.igmt.com/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코칭 배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</p:spPr>
      </p:pic>
      <p:sp>
        <p:nvSpPr>
          <p:cNvPr id="6" name="제목 5"/>
          <p:cNvSpPr>
            <a:spLocks noGrp="1"/>
          </p:cNvSpPr>
          <p:nvPr>
            <p:ph type="ctrTitle" sz="quarter"/>
          </p:nvPr>
        </p:nvSpPr>
        <p:spPr>
          <a:xfrm>
            <a:off x="230311" y="2132856"/>
            <a:ext cx="8734177" cy="1368152"/>
          </a:xfrm>
        </p:spPr>
        <p:txBody>
          <a:bodyPr/>
          <a:lstStyle/>
          <a:p>
            <a:r>
              <a:rPr lang="en-US" altLang="ko-KR" sz="4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GO Thrive </a:t>
            </a:r>
            <a:r>
              <a:rPr lang="ko-KR" altLang="en-US" sz="4000" dirty="0" smtClean="0">
                <a:solidFill>
                  <a:srgbClr val="41E5ED"/>
                </a:solidFill>
                <a:latin typeface="HY견고딕" pitchFamily="18" charset="-127"/>
                <a:ea typeface="HY견고딕" pitchFamily="18" charset="-127"/>
              </a:rPr>
              <a:t>코칭 </a:t>
            </a:r>
            <a:r>
              <a:rPr lang="ko-KR" altLang="en-US" sz="4000" dirty="0" smtClean="0">
                <a:solidFill>
                  <a:srgbClr val="41E5ED"/>
                </a:solidFill>
                <a:latin typeface="HY견고딕" pitchFamily="18" charset="-127"/>
                <a:ea typeface="HY견고딕" pitchFamily="18" charset="-127"/>
              </a:rPr>
              <a:t>설명회</a:t>
            </a:r>
            <a:r>
              <a:rPr lang="en-US" altLang="ko-KR" sz="4000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4000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40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40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동래 온천교회</a:t>
            </a:r>
            <a:r>
              <a:rPr lang="en-US" altLang="ko-KR" sz="40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40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0273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9898844"/>
              </p:ext>
            </p:extLst>
          </p:nvPr>
        </p:nvGraphicFramePr>
        <p:xfrm>
          <a:off x="611558" y="1124744"/>
          <a:ext cx="7992889" cy="5058077"/>
        </p:xfrm>
        <a:graphic>
          <a:graphicData uri="http://schemas.openxmlformats.org/drawingml/2006/table">
            <a:tbl>
              <a:tblPr/>
              <a:tblGrid>
                <a:gridCol w="1975899"/>
                <a:gridCol w="1965983"/>
                <a:gridCol w="1975941"/>
                <a:gridCol w="2075066"/>
              </a:tblGrid>
              <a:tr h="360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lang="en-US" altLang="ko-KR" sz="18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C</a:t>
                      </a:r>
                      <a:endParaRPr lang="ko-KR" altLang="en-US" sz="18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힘</a:t>
                      </a:r>
                      <a:r>
                        <a:rPr lang="en-US" altLang="ko-KR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(Power)</a:t>
                      </a:r>
                      <a:endParaRPr lang="ko-KR" altLang="en-US" sz="18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특성</a:t>
                      </a:r>
                      <a:endParaRPr lang="ko-KR" altLang="en-US" sz="18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실행</a:t>
                      </a:r>
                      <a:endParaRPr lang="ko-KR" altLang="en-US" sz="18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1002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1.</a:t>
                      </a:r>
                      <a:r>
                        <a:rPr lang="ko-KR" altLang="en-US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부르심</a:t>
                      </a: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(Calling)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위로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부터 오는 힘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하나님을 이해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삶의 목적 발견</a:t>
                      </a:r>
                      <a:endParaRPr lang="en-US" altLang="ko-KR" sz="1800" b="1" dirty="0" smtClean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방향 설정</a:t>
                      </a:r>
                      <a:endParaRPr lang="en-US" altLang="ko-KR" sz="1800" b="1" dirty="0" smtClean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역상 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14:2,</a:t>
                      </a: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400" b="1" baseline="0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삼하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5;12)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비전을 그리고</a:t>
                      </a:r>
                      <a:r>
                        <a:rPr kumimoji="0" lang="en-US" altLang="ko-K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가치를  세우고</a:t>
                      </a:r>
                      <a:r>
                        <a:rPr kumimoji="0" lang="en-US" altLang="ko-K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비전의 추진력 발휘</a:t>
                      </a:r>
                      <a:endParaRPr kumimoji="0" lang="en-US" altLang="ko-KR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087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2.</a:t>
                      </a:r>
                      <a:r>
                        <a:rPr lang="en-US" altLang="ko-KR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공동체</a:t>
                      </a:r>
                      <a:endParaRPr lang="en-US" altLang="ko-KR" sz="18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(Community)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아래로 </a:t>
                      </a:r>
                      <a:r>
                        <a:rPr lang="ko-KR" altLang="en-US" sz="1800" b="1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부터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오는 힘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사람을 이해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관심과 돌봄</a:t>
                      </a:r>
                      <a:r>
                        <a:rPr lang="en-US" altLang="ko-KR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책임의식 가짐</a:t>
                      </a:r>
                      <a:endParaRPr lang="en-US" altLang="ko-KR" sz="1800" b="1" dirty="0" smtClean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삼상 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22;1-2,22)</a:t>
                      </a:r>
                      <a:endParaRPr lang="en-US" altLang="ko-KR" sz="1800" b="1" dirty="0" smtClean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대상을 </a:t>
                      </a:r>
                      <a:r>
                        <a:rPr kumimoji="0" lang="ko-KR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이해하고</a:t>
                      </a:r>
                      <a:r>
                        <a:rPr kumimoji="0" lang="en-US" altLang="ko-K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인관 관계 </a:t>
                      </a:r>
                      <a:r>
                        <a:rPr kumimoji="0" lang="ko-KR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맺고</a:t>
                      </a:r>
                      <a:r>
                        <a:rPr kumimoji="0" lang="en-US" altLang="ko-K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전도의 기회를 만들고</a:t>
                      </a:r>
                      <a:endParaRPr kumimoji="0" lang="en-US" altLang="ko-KR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3.</a:t>
                      </a:r>
                      <a:r>
                        <a:rPr lang="en-US" altLang="ko-KR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성품</a:t>
                      </a:r>
                      <a:endParaRPr lang="en-US" altLang="ko-KR" sz="18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(Character)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내적인 힘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자기를 이해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충성</a:t>
                      </a:r>
                      <a:r>
                        <a:rPr lang="en-US" altLang="ko-KR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희생</a:t>
                      </a:r>
                      <a:r>
                        <a:rPr lang="en-US" altLang="ko-KR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성실</a:t>
                      </a:r>
                      <a:r>
                        <a:rPr lang="en-US" altLang="ko-KR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인내</a:t>
                      </a:r>
                      <a:r>
                        <a:rPr lang="en-US" altLang="ko-KR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약속</a:t>
                      </a:r>
                      <a:r>
                        <a:rPr lang="en-US" altLang="ko-KR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축복</a:t>
                      </a:r>
                      <a:r>
                        <a:rPr lang="en-US" altLang="ko-KR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기도</a:t>
                      </a:r>
                      <a:r>
                        <a:rPr lang="en-US" altLang="ko-KR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말씀 무장</a:t>
                      </a:r>
                      <a:endParaRPr lang="en-US" altLang="ko-KR" sz="1800" b="1" dirty="0" smtClean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삼상 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17:34-35, 17:20, 26:7-9,..)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하나님의 은혜 체험</a:t>
                      </a:r>
                      <a:r>
                        <a:rPr kumimoji="0" lang="en-US" altLang="ko-K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 </a:t>
                      </a:r>
                      <a:r>
                        <a:rPr kumimoji="0" lang="ko-KR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인격과 삶의 변화</a:t>
                      </a:r>
                      <a:r>
                        <a:rPr kumimoji="0" lang="en-US" altLang="ko-K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 </a:t>
                      </a:r>
                      <a:r>
                        <a:rPr kumimoji="0" lang="ko-KR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신자로서의  영향력 발휘</a:t>
                      </a:r>
                      <a:endParaRPr kumimoji="0" lang="en-US" altLang="ko-KR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966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4.</a:t>
                      </a:r>
                      <a:r>
                        <a:rPr lang="en-US" altLang="ko-KR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능력</a:t>
                      </a:r>
                      <a:endParaRPr lang="en-US" altLang="ko-KR" sz="18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(Competence)</a:t>
                      </a:r>
                      <a:endParaRPr lang="ko-KR" altLang="en-US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dirty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외적인 힘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타인을 이해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강점</a:t>
                      </a: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은사</a:t>
                      </a: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역량</a:t>
                      </a: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리더십 개발</a:t>
                      </a:r>
                      <a:endParaRPr kumimoji="0" lang="en-US" altLang="ko-K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</a:t>
                      </a: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삼상 </a:t>
                      </a:r>
                      <a:r>
                        <a:rPr kumimoji="0" lang="en-US" altLang="ko-K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17:49,40.48..)</a:t>
                      </a:r>
                      <a:endParaRPr kumimoji="0" lang="en-US" altLang="ko-K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개인 역량을 개발하고 </a:t>
                      </a:r>
                      <a:r>
                        <a:rPr kumimoji="0" lang="en-US" altLang="ko-K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지도력을 발휘하고</a:t>
                      </a:r>
                      <a:r>
                        <a:rPr kumimoji="0" lang="en-US" altLang="ko-K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사람들에게 </a:t>
                      </a:r>
                      <a:endParaRPr kumimoji="0" lang="en-US" altLang="ko-KR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영향력을 줌</a:t>
                      </a:r>
                      <a:endParaRPr kumimoji="0" lang="en-US" altLang="ko-KR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9" name="그림 8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10" name="그림 9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475656" y="188640"/>
            <a:ext cx="6984776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다윗의 삶과 사역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4C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모델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(13.pp)</a:t>
            </a:r>
          </a:p>
        </p:txBody>
      </p:sp>
    </p:spTree>
    <p:extLst>
      <p:ext uri="{BB962C8B-B14F-4D97-AF65-F5344CB8AC3E}">
        <p14:creationId xmlns:p14="http://schemas.microsoft.com/office/powerpoint/2010/main" xmlns="" val="28897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oon 14"/>
          <p:cNvSpPr/>
          <p:nvPr/>
        </p:nvSpPr>
        <p:spPr bwMode="auto">
          <a:xfrm>
            <a:off x="3347864" y="1844824"/>
            <a:ext cx="1728192" cy="3672408"/>
          </a:xfrm>
          <a:prstGeom prst="moon">
            <a:avLst/>
          </a:prstGeom>
          <a:solidFill>
            <a:srgbClr val="92D05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682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1587599" y="3501008"/>
            <a:ext cx="5936729" cy="1588"/>
          </a:xfrm>
          <a:prstGeom prst="straightConnector1">
            <a:avLst/>
          </a:prstGeom>
          <a:ln w="127000">
            <a:solidFill>
              <a:srgbClr val="92D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9552" y="3617148"/>
            <a:ext cx="720080" cy="11079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A</a:t>
            </a:r>
            <a:endParaRPr lang="en-US" altLang="ko-KR" sz="66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339752" y="1124744"/>
            <a:ext cx="4320480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귀 부인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(Noble Woman)</a:t>
            </a:r>
            <a:endParaRPr lang="ko-KR" altLang="en-US" sz="3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740352" y="3617148"/>
            <a:ext cx="720080" cy="1107996"/>
          </a:xfrm>
          <a:prstGeom prst="rect">
            <a:avLst/>
          </a:prstGeom>
          <a:solidFill>
            <a:srgbClr val="92D05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B</a:t>
            </a:r>
            <a:endParaRPr lang="en-US" altLang="ko-KR" sz="66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771800" y="5724545"/>
            <a:ext cx="3528392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마부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3200" dirty="0" err="1" smtClean="0">
                <a:latin typeface="HY강B" pitchFamily="18" charset="-127"/>
                <a:ea typeface="HY강B" pitchFamily="18" charset="-127"/>
              </a:rPr>
              <a:t>Kocs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/coach)</a:t>
            </a:r>
            <a:endParaRPr lang="ko-KR" altLang="en-US" sz="3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987824" y="2276872"/>
            <a:ext cx="2808312" cy="89255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ko-KR" altLang="en-US" sz="28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신뢰 관계</a:t>
            </a:r>
            <a:endParaRPr lang="en-US" altLang="ko-KR" sz="28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(Trust Relationship)</a:t>
            </a:r>
            <a:r>
              <a:rPr lang="ko-KR" altLang="en-US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0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23528" y="4923165"/>
            <a:ext cx="2232248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sz="28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출발지</a:t>
            </a:r>
            <a:endParaRPr lang="en-US" altLang="ko-KR" sz="28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(start point)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372200" y="4923165"/>
            <a:ext cx="2232248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3. </a:t>
            </a:r>
            <a:r>
              <a:rPr lang="ko-KR" altLang="en-US" sz="28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도착지</a:t>
            </a:r>
            <a:endParaRPr lang="en-US" altLang="ko-KR" sz="28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(Arrive point)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915816" y="3645024"/>
            <a:ext cx="3456384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4.</a:t>
            </a:r>
            <a:r>
              <a:rPr lang="ko-KR" altLang="en-US" sz="28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로드 맵</a:t>
            </a:r>
            <a:r>
              <a:rPr lang="en-US" altLang="ko-KR" sz="28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(Road Map)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유래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059832" y="4293096"/>
            <a:ext cx="2952328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5.</a:t>
            </a:r>
            <a:r>
              <a:rPr lang="ko-KR" altLang="en-US" sz="28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변화</a:t>
            </a:r>
            <a:r>
              <a:rPr lang="en-US" altLang="ko-KR" sz="28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(Change)</a:t>
            </a:r>
          </a:p>
        </p:txBody>
      </p:sp>
    </p:spTree>
    <p:extLst>
      <p:ext uri="{BB962C8B-B14F-4D97-AF65-F5344CB8AC3E}">
        <p14:creationId xmlns:p14="http://schemas.microsoft.com/office/powerpoint/2010/main" xmlns="" val="226008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33" grpId="0" animBg="1"/>
      <p:bldP spid="30" grpId="0" animBg="1"/>
      <p:bldP spid="36" grpId="0" animBg="1"/>
      <p:bldP spid="31" grpId="0" animBg="1"/>
      <p:bldP spid="23" grpId="0" animBg="1"/>
      <p:bldP spid="34" grpId="0" animBg="1"/>
      <p:bldP spid="3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539553" y="1196752"/>
            <a:ext cx="8280598" cy="5256584"/>
          </a:xfrm>
          <a:solidFill>
            <a:srgbClr val="FFFF00"/>
          </a:solidFill>
        </p:spPr>
        <p:txBody>
          <a:bodyPr/>
          <a:lstStyle/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코칭은 코치가 피코치와 </a:t>
            </a:r>
            <a:endParaRPr lang="en-US" altLang="ko-KR" sz="32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1)</a:t>
            </a:r>
            <a:r>
              <a:rPr lang="ko-KR" altLang="en-US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신뢰관계</a:t>
            </a:r>
            <a:r>
              <a:rPr lang="en-US" altLang="ko-KR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(trust relationship)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를 맺고</a:t>
            </a: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</a:p>
          <a:p>
            <a:pPr marL="514350" indent="-514350">
              <a:buNone/>
              <a:defRPr/>
            </a:pP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	2)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피코치가 서 있는 </a:t>
            </a:r>
            <a:r>
              <a:rPr lang="ko-KR" altLang="en-US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출발지</a:t>
            </a:r>
            <a:r>
              <a:rPr lang="en-US" altLang="ko-KR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(start point)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와 미래 가야 할 </a:t>
            </a:r>
            <a:r>
              <a:rPr lang="ko-KR" altLang="en-US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도착지</a:t>
            </a:r>
            <a:r>
              <a:rPr lang="en-US" altLang="ko-KR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(arrive point)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를 파악하고</a:t>
            </a: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</a:t>
            </a:r>
          </a:p>
          <a:p>
            <a:pPr marL="514350" indent="-514350">
              <a:buNone/>
              <a:defRPr/>
            </a:pP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	3)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피코치와 함께 </a:t>
            </a:r>
            <a:r>
              <a:rPr lang="ko-KR" altLang="en-US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로드맵</a:t>
            </a:r>
            <a:r>
              <a:rPr lang="en-US" altLang="ko-KR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(road map)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을 만들고</a:t>
            </a: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</a:p>
          <a:p>
            <a:pPr marL="514350" indent="-514350">
              <a:buNone/>
              <a:defRPr/>
            </a:pP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	4) 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피 코치를 목적지까지 안전하게 도착하도록 </a:t>
            </a:r>
            <a:r>
              <a:rPr lang="ko-KR" altLang="en-US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돕는</a:t>
            </a:r>
            <a:r>
              <a:rPr lang="en-US" altLang="ko-KR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(help)</a:t>
            </a:r>
            <a:r>
              <a:rPr lang="ko-KR" altLang="en-US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endParaRPr lang="en-US" altLang="ko-KR" sz="32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000" b="1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정의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45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oon 14"/>
          <p:cNvSpPr/>
          <p:nvPr/>
        </p:nvSpPr>
        <p:spPr bwMode="auto">
          <a:xfrm>
            <a:off x="3347864" y="1844824"/>
            <a:ext cx="1728192" cy="3672408"/>
          </a:xfrm>
          <a:prstGeom prst="moo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682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1587599" y="3429000"/>
            <a:ext cx="5936729" cy="1588"/>
          </a:xfrm>
          <a:prstGeom prst="straightConnector1">
            <a:avLst/>
          </a:prstGeom>
          <a:ln w="127000">
            <a:solidFill>
              <a:srgbClr val="92D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9552" y="3386052"/>
            <a:ext cx="720080" cy="11079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A</a:t>
            </a:r>
            <a:endParaRPr lang="en-US" altLang="ko-KR" sz="66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771800" y="1124744"/>
            <a:ext cx="3312368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피코치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3200" dirty="0" err="1" smtClean="0">
                <a:latin typeface="HY강B" pitchFamily="18" charset="-127"/>
                <a:ea typeface="HY강B" pitchFamily="18" charset="-127"/>
              </a:rPr>
              <a:t>Coachee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)</a:t>
            </a:r>
            <a:endParaRPr lang="ko-KR" altLang="en-US" sz="3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740352" y="3386052"/>
            <a:ext cx="720080" cy="1107996"/>
          </a:xfrm>
          <a:prstGeom prst="rect">
            <a:avLst/>
          </a:prstGeom>
          <a:solidFill>
            <a:srgbClr val="92D05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B</a:t>
            </a:r>
            <a:endParaRPr lang="en-US" altLang="ko-KR" sz="66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347864" y="5589240"/>
            <a:ext cx="2520280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코치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(Coach)</a:t>
            </a:r>
            <a:endParaRPr lang="ko-KR" altLang="en-US" sz="3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987824" y="2309971"/>
            <a:ext cx="2880320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1.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신뢰관계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(Trust Relationship)</a:t>
            </a:r>
            <a:r>
              <a:rPr lang="ko-KR" altLang="en-US" sz="2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23528" y="4710072"/>
            <a:ext cx="1728192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2.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출발지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(Start point)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092280" y="4725144"/>
            <a:ext cx="1728192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3.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목적지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(Goal point)</a:t>
            </a:r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699792" y="3501008"/>
            <a:ext cx="3168352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4.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로드 맵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(Road map)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GO Thrive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코칭이란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?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44008" y="2247255"/>
            <a:ext cx="3096344" cy="461665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존귀</a:t>
            </a:r>
            <a:r>
              <a:rPr lang="en-US" altLang="ko-KR" sz="2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사랑</a:t>
            </a:r>
            <a:r>
              <a:rPr lang="en-US" altLang="ko-KR" sz="2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수평</a:t>
            </a:r>
            <a:r>
              <a:rPr lang="en-US" altLang="ko-KR" sz="2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책임</a:t>
            </a:r>
            <a:endParaRPr lang="en-US" altLang="ko-KR" sz="24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3528" y="5517232"/>
            <a:ext cx="2304256" cy="461665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교회건강진단</a:t>
            </a:r>
            <a:r>
              <a:rPr lang="en-US" altLang="ko-KR" sz="2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(1)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779912" y="3933056"/>
            <a:ext cx="2304256" cy="461665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목표</a:t>
            </a:r>
            <a:r>
              <a:rPr lang="en-US" altLang="ko-KR" sz="2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실행전략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732240" y="5517232"/>
            <a:ext cx="2304256" cy="461665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교회</a:t>
            </a:r>
            <a:r>
              <a:rPr lang="ko-KR" altLang="en-US" sz="2400" dirty="0" smtClean="0">
                <a:solidFill>
                  <a:srgbClr val="FF3300"/>
                </a:solidFill>
                <a:latin typeface="HY강B" pitchFamily="18" charset="-127"/>
                <a:ea typeface="HY강B" pitchFamily="18" charset="-127"/>
              </a:rPr>
              <a:t>건강진단</a:t>
            </a:r>
            <a:r>
              <a:rPr lang="en-US" altLang="ko-KR" sz="2400" dirty="0" smtClean="0">
                <a:solidFill>
                  <a:srgbClr val="FF3300"/>
                </a:solidFill>
                <a:latin typeface="HY강B" pitchFamily="18" charset="-127"/>
                <a:ea typeface="HY강B" pitchFamily="18" charset="-127"/>
              </a:rPr>
              <a:t>(2)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923928" y="5085184"/>
            <a:ext cx="2520280" cy="461665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로드맵 성과 측정</a:t>
            </a:r>
            <a:endParaRPr lang="en-US" altLang="ko-KR" sz="24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411760" y="4653136"/>
            <a:ext cx="4248472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5.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성과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(performance Evaluation)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496" y="5991671"/>
            <a:ext cx="3456384" cy="46166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Annual Church Profile (1)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652120" y="5949280"/>
            <a:ext cx="3456384" cy="46166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Annual Church Profile (2)</a:t>
            </a:r>
          </a:p>
        </p:txBody>
      </p:sp>
    </p:spTree>
    <p:extLst>
      <p:ext uri="{BB962C8B-B14F-4D97-AF65-F5344CB8AC3E}">
        <p14:creationId xmlns:p14="http://schemas.microsoft.com/office/powerpoint/2010/main" xmlns="" val="226008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31" grpId="0" animBg="1"/>
      <p:bldP spid="23" grpId="0" animBg="1"/>
      <p:bldP spid="34" grpId="0" animBg="1"/>
      <p:bldP spid="35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0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323528" y="1196752"/>
            <a:ext cx="8496623" cy="5256584"/>
          </a:xfrm>
          <a:solidFill>
            <a:srgbClr val="FFFF00"/>
          </a:solidFill>
        </p:spPr>
        <p:txBody>
          <a:bodyPr/>
          <a:lstStyle/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전문 코치</a:t>
            </a: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(Professional coach)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가 담임목사와 </a:t>
            </a:r>
            <a:endParaRPr lang="en-US" altLang="ko-KR" sz="32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1)</a:t>
            </a:r>
            <a:r>
              <a:rPr lang="ko-KR" altLang="en-US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신뢰관계</a:t>
            </a:r>
            <a:r>
              <a:rPr lang="en-US" altLang="ko-KR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존귀</a:t>
            </a:r>
            <a:r>
              <a:rPr lang="en-US" altLang="ko-KR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사랑</a:t>
            </a:r>
            <a:r>
              <a:rPr lang="en-US" altLang="ko-KR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수평</a:t>
            </a:r>
            <a:r>
              <a:rPr lang="en-US" altLang="ko-KR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책임</a:t>
            </a:r>
            <a:r>
              <a:rPr lang="en-US" altLang="ko-KR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를 맺고</a:t>
            </a: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</a:p>
          <a:p>
            <a:pPr marL="514350" indent="-514350">
              <a:buNone/>
              <a:defRPr/>
            </a:pP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	2)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담임목사가 시무하는 </a:t>
            </a:r>
            <a:r>
              <a:rPr lang="ko-KR" altLang="en-US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교회 현재 건강상태를 파악</a:t>
            </a:r>
            <a:r>
              <a:rPr lang="en-US" altLang="ko-KR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차 건강진단</a:t>
            </a:r>
            <a:r>
              <a:rPr lang="en-US" altLang="ko-KR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/ACP)</a:t>
            </a:r>
            <a:r>
              <a:rPr lang="ko-KR" altLang="en-US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하고</a:t>
            </a:r>
            <a:r>
              <a:rPr lang="en-US" altLang="ko-KR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 </a:t>
            </a:r>
          </a:p>
          <a:p>
            <a:pPr marL="514350" indent="-514350">
              <a:buNone/>
              <a:defRPr/>
            </a:pPr>
            <a:r>
              <a:rPr lang="en-US" altLang="ko-KR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3)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담임목사와 함께 미래 성취 </a:t>
            </a:r>
            <a:r>
              <a:rPr lang="ko-KR" altLang="en-US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목표와 실행전략</a:t>
            </a:r>
            <a:r>
              <a:rPr lang="en-US" altLang="ko-KR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차 건강진단</a:t>
            </a:r>
            <a:r>
              <a:rPr lang="en-US" altLang="ko-KR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/ACP)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을 만들고</a:t>
            </a: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</a:p>
          <a:p>
            <a:pPr marL="514350" indent="-514350">
              <a:buNone/>
              <a:defRPr/>
            </a:pP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	4)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담임목사가 목적지까지 안전하게 갈수 있도록 </a:t>
            </a:r>
            <a:r>
              <a:rPr lang="ko-KR" altLang="en-US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코칭하여</a:t>
            </a:r>
            <a:r>
              <a:rPr lang="en-US" altLang="ko-KR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(follow up)</a:t>
            </a:r>
            <a:r>
              <a:rPr lang="ko-KR" altLang="en-US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성과를 만드는 일</a:t>
            </a:r>
            <a:endParaRPr lang="en-US" altLang="ko-KR" sz="32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endParaRPr lang="en-US" altLang="ko-KR" sz="32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000" b="1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GO Thrive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코칭이란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?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45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43608" y="188640"/>
            <a:ext cx="7272808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코칭과 관련된 용어의 차이점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9512" y="2041240"/>
          <a:ext cx="8784976" cy="4018788"/>
        </p:xfrm>
        <a:graphic>
          <a:graphicData uri="http://schemas.openxmlformats.org/drawingml/2006/table">
            <a:tbl>
              <a:tblPr/>
              <a:tblGrid>
                <a:gridCol w="1646658"/>
                <a:gridCol w="1430213"/>
                <a:gridCol w="853029"/>
                <a:gridCol w="780881"/>
                <a:gridCol w="1502361"/>
                <a:gridCol w="1069473"/>
                <a:gridCol w="1502361"/>
              </a:tblGrid>
              <a:tr h="58229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400" b="1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자격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관계 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방법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해답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주체</a:t>
                      </a:r>
                      <a:r>
                        <a:rPr lang="en-US" altLang="ko-KR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중심</a:t>
                      </a:r>
                      <a:r>
                        <a:rPr lang="en-US" altLang="ko-KR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2400" b="1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49"/>
                    </a:solidFill>
                  </a:tcPr>
                </a:tc>
              </a:tr>
              <a:tr h="58229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1.</a:t>
                      </a: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E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스승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E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수직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E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예수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E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가르침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E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답줌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E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스승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E5ED"/>
                    </a:solidFill>
                  </a:tcPr>
                </a:tc>
              </a:tr>
              <a:tr h="58229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2.</a:t>
                      </a: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멘토링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스승</a:t>
                      </a:r>
                      <a:r>
                        <a:rPr lang="en-US" altLang="ko-KR" sz="2400" b="1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선배</a:t>
                      </a:r>
                      <a:endParaRPr lang="ko-KR" altLang="en-US" sz="2400" b="1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수직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예수</a:t>
                      </a:r>
                      <a:endParaRPr lang="ko-KR" altLang="en-US" sz="2400" b="1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가르침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답줌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멘토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8229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3.</a:t>
                      </a: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카운셀링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전문가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수직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치유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대화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답줌</a:t>
                      </a:r>
                      <a:endParaRPr lang="ko-KR" altLang="en-US" sz="2400" b="1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카운셀러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8229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4.</a:t>
                      </a: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컨설팅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전문가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수직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성과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진단</a:t>
                      </a:r>
                      <a:r>
                        <a:rPr lang="en-US" altLang="ko-KR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처방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답줌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컨설턴트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58229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5. </a:t>
                      </a:r>
                      <a:r>
                        <a:rPr lang="ko-KR" altLang="en-US" sz="2400" b="1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코칭</a:t>
                      </a:r>
                      <a:endParaRPr lang="ko-KR" altLang="en-US" sz="2400" b="1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kern="0" spc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_______</a:t>
                      </a:r>
                      <a:endParaRPr lang="ko-KR" altLang="en-US" sz="2400" b="1" kern="0" spc="0" dirty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kern="0" spc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____</a:t>
                      </a:r>
                      <a:endParaRPr lang="ko-KR" altLang="en-US" sz="2400" b="1" kern="0" spc="0" dirty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예수</a:t>
                      </a:r>
                      <a:endParaRPr lang="en-US" altLang="ko-KR" sz="2400" b="1" kern="0" spc="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성과</a:t>
                      </a:r>
                      <a:endParaRPr lang="ko-KR" altLang="en-US" sz="2400" b="1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질문</a:t>
                      </a:r>
                      <a:endParaRPr lang="en-US" altLang="ko-KR" sz="2400" b="1" kern="0" spc="0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진단</a:t>
                      </a:r>
                      <a:r>
                        <a:rPr lang="en-US" altLang="ko-KR" sz="2400" b="1" kern="0" spc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2400" b="1" kern="0" spc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처방</a:t>
                      </a:r>
                      <a:endParaRPr lang="ko-KR" altLang="en-US" sz="2400" b="1" kern="0" spc="0" dirty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kern="0" spc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______</a:t>
                      </a:r>
                      <a:endParaRPr lang="ko-KR" altLang="en-US" sz="2400" b="1" kern="0" spc="0" dirty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2400" b="1" kern="0" spc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_______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35696" y="5415607"/>
            <a:ext cx="122413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전문가</a:t>
            </a:r>
            <a:endParaRPr lang="en-US" altLang="ko-KR" sz="2400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140224" y="5415607"/>
            <a:ext cx="999728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수평</a:t>
            </a:r>
            <a:endParaRPr lang="en-US" altLang="ko-KR" sz="2400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00192" y="5445224"/>
            <a:ext cx="122413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답않줌</a:t>
            </a:r>
            <a:endParaRPr lang="en-US" altLang="ko-KR" sz="2400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596336" y="5445224"/>
            <a:ext cx="1224136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피코치</a:t>
            </a:r>
            <a:endParaRPr lang="en-US" altLang="ko-KR" sz="2400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345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539553" y="1196752"/>
            <a:ext cx="8280598" cy="5256584"/>
          </a:xfrm>
          <a:solidFill>
            <a:srgbClr val="FFFF00"/>
          </a:solidFill>
        </p:spPr>
        <p:txBody>
          <a:bodyPr/>
          <a:lstStyle/>
          <a:p>
            <a:pPr marL="514350" indent="-514350">
              <a:buNone/>
              <a:defRPr/>
            </a:pPr>
            <a:r>
              <a:rPr lang="en-US" altLang="ko-KR" sz="3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바나바와 바울</a:t>
            </a:r>
            <a:r>
              <a:rPr lang="en-US" altLang="ko-KR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:</a:t>
            </a:r>
            <a:r>
              <a:rPr lang="ko-KR" altLang="en-US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행 </a:t>
            </a:r>
            <a:r>
              <a:rPr lang="en-US" altLang="ko-KR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11:23-26)</a:t>
            </a:r>
          </a:p>
          <a:p>
            <a:pPr marL="0" indent="0">
              <a:buNone/>
              <a:defRPr/>
            </a:pPr>
            <a:r>
              <a:rPr lang="en-US" altLang="ko-KR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바나바는 누구인가</a:t>
            </a: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?(23-24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절</a:t>
            </a: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0" indent="0">
              <a:buNone/>
              <a:defRPr/>
            </a:pP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바나바의 특징은</a:t>
            </a: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?(25-26</a:t>
            </a:r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절</a:t>
            </a: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0" indent="0">
              <a:buNone/>
              <a:defRPr/>
            </a:pPr>
            <a:r>
              <a:rPr lang="en-US" altLang="ko-KR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en-US" altLang="ko-KR" sz="32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32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바나바가 사울을 </a:t>
            </a:r>
            <a:r>
              <a:rPr lang="en-US" altLang="ko-KR" sz="32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____   </a:t>
            </a:r>
            <a:r>
              <a:rPr lang="ko-KR" altLang="en-US" sz="32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다소에 가서</a:t>
            </a:r>
            <a:endParaRPr lang="en-US" altLang="ko-KR" sz="3200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32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32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32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_______,   </a:t>
            </a:r>
            <a:r>
              <a:rPr lang="ko-KR" altLang="en-US" sz="32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안디 옥에 </a:t>
            </a:r>
            <a:r>
              <a:rPr lang="en-US" altLang="ko-KR" sz="32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_______    </a:t>
            </a:r>
            <a:r>
              <a:rPr lang="ko-KR" altLang="en-US" sz="32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와서</a:t>
            </a:r>
            <a:r>
              <a:rPr lang="en-US" altLang="ko-KR" sz="32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2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둘</a:t>
            </a:r>
            <a:endParaRPr lang="en-US" altLang="ko-KR" sz="3200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32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  </a:t>
            </a:r>
            <a:r>
              <a:rPr lang="ko-KR" altLang="en-US" sz="32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이 교회에 일년간 모여 있어  큰</a:t>
            </a:r>
            <a:r>
              <a:rPr lang="en-US" altLang="ko-KR" sz="32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2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무리를 </a:t>
            </a:r>
            <a:endParaRPr lang="en-US" altLang="ko-KR" sz="3200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32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  _________,</a:t>
            </a:r>
            <a:r>
              <a:rPr lang="ko-KR" altLang="en-US" sz="32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제자들이 안디옥에서 비로서   </a:t>
            </a:r>
            <a:endParaRPr lang="en-US" altLang="ko-KR" sz="3200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32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  </a:t>
            </a:r>
            <a:r>
              <a:rPr lang="ko-KR" altLang="en-US" sz="32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32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____           </a:t>
            </a:r>
            <a:r>
              <a:rPr lang="ko-KR" altLang="en-US" sz="32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이라 일컬음을 받게 되었더</a:t>
            </a:r>
            <a:endParaRPr lang="en-US" altLang="ko-KR" sz="3200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32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32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라</a:t>
            </a:r>
            <a:r>
              <a:rPr lang="en-US" altLang="ko-KR" sz="32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.”</a:t>
            </a:r>
          </a:p>
          <a:p>
            <a:pPr marL="514350" indent="-514350">
              <a:buFont typeface="Arial" charset="0"/>
              <a:buAutoNum type="arabicParenR"/>
              <a:defRPr/>
            </a:pPr>
            <a:endParaRPr lang="en-US" altLang="ko-KR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000" b="1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55976" y="2924944"/>
            <a:ext cx="1080120" cy="584775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찾아</a:t>
            </a:r>
            <a:r>
              <a:rPr lang="ko-KR" altLang="en-US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0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04850" y="3501008"/>
            <a:ext cx="1538958" cy="584775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만나매</a:t>
            </a:r>
            <a:r>
              <a:rPr lang="ko-KR" altLang="en-US" sz="32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8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13740" y="3501008"/>
            <a:ext cx="1562516" cy="584775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데리고</a:t>
            </a:r>
            <a:r>
              <a:rPr lang="ko-KR" altLang="en-US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0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03648" y="4797152"/>
            <a:ext cx="1872208" cy="584775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가르쳤고</a:t>
            </a:r>
            <a:r>
              <a:rPr lang="ko-KR" altLang="en-US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0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47664" y="5301208"/>
            <a:ext cx="2232248" cy="584775"/>
          </a:xfrm>
          <a:prstGeom prst="rect">
            <a:avLst/>
          </a:prstGeom>
          <a:solidFill>
            <a:srgbClr val="41E5E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그리스도인</a:t>
            </a:r>
            <a:r>
              <a:rPr lang="ko-KR" altLang="en-US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0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신뢰관계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345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395536" y="1196752"/>
            <a:ext cx="8424615" cy="5256584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또 어느 나라 임금이 다른 임금과 싸우려 갈때에 먼저 앉아 일만으로서 저 이만을 가지고 오는 자를 대적 할수 있을까</a:t>
            </a:r>
            <a:r>
              <a:rPr lang="en-US" altLang="ko-KR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2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헤아리지 않겠느냐</a:t>
            </a:r>
            <a:r>
              <a:rPr lang="en-US" altLang="ko-KR" sz="32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(first </a:t>
            </a:r>
            <a:r>
              <a:rPr lang="en-US" altLang="ko-KR" sz="3200" u="sng" dirty="0" err="1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si</a:t>
            </a:r>
            <a:r>
              <a:rPr lang="en-US" altLang="ko-KR" sz="32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down and consider whether he is able… )</a:t>
            </a:r>
            <a:r>
              <a:rPr lang="en-US" altLang="ko-KR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만일 못할 터이면 저가 아직 멀리 있을 동안에 사신을 보내어 화친을 칭할찌니라</a:t>
            </a:r>
            <a:r>
              <a:rPr lang="en-US" altLang="ko-KR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”( </a:t>
            </a:r>
            <a:r>
              <a:rPr lang="ko-KR" altLang="en-US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누가복음 </a:t>
            </a:r>
            <a:r>
              <a:rPr lang="en-US" altLang="ko-KR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14:31-32)</a:t>
            </a:r>
            <a:endParaRPr lang="en-US" altLang="ko-KR" sz="24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출발지 찾기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45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:\Users\Nissiy\Desktop\TC_chart\TC_chart_m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9238" y="1754294"/>
            <a:ext cx="4556854" cy="4266994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3397628" y="3429000"/>
            <a:ext cx="2304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그린오션교회</a:t>
            </a:r>
            <a:endParaRPr kumimoji="0" lang="en-US" altLang="ko-K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rush Script MT" pitchFamily="66" charset="0"/>
                <a:ea typeface="산돌02B" pitchFamily="18" charset="-127"/>
              </a:rPr>
              <a:t>Green Ocean Church </a:t>
            </a: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rush Script MT" pitchFamily="66" charset="0"/>
              <a:ea typeface="산돌02B" pitchFamily="18" charset="-127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3829676" y="951111"/>
            <a:ext cx="4342724" cy="1685801"/>
            <a:chOff x="3707904" y="908720"/>
            <a:chExt cx="3816424" cy="1685801"/>
          </a:xfrm>
        </p:grpSpPr>
        <p:pic>
          <p:nvPicPr>
            <p:cNvPr id="46" name="Picture 3" descr="C:\Users\Nissiy\Desktop\TC_chart\TC_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58500" y="908720"/>
              <a:ext cx="362027" cy="767936"/>
            </a:xfrm>
            <a:prstGeom prst="rect">
              <a:avLst/>
            </a:prstGeom>
            <a:noFill/>
          </p:spPr>
        </p:pic>
        <p:sp>
          <p:nvSpPr>
            <p:cNvPr id="47" name="TextBox 46"/>
            <p:cNvSpPr txBox="1"/>
            <p:nvPr/>
          </p:nvSpPr>
          <p:spPr>
            <a:xfrm>
              <a:off x="3707904" y="2132856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Calling </a:t>
              </a: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16016" y="980728"/>
              <a:ext cx="2808312" cy="101566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부르심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Calling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1.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비전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,2.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핵심가치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,</a:t>
              </a:r>
              <a:r>
                <a:rPr lang="en-US" altLang="ko-KR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3.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전략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 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5854714" y="2996952"/>
            <a:ext cx="3181782" cy="1932022"/>
            <a:chOff x="5854714" y="2996952"/>
            <a:chExt cx="3181782" cy="1932022"/>
          </a:xfrm>
        </p:grpSpPr>
        <p:pic>
          <p:nvPicPr>
            <p:cNvPr id="50" name="Picture 4" descr="C:\Users\Nissiy\Desktop\TC_chart\TC_b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60274" y="3547269"/>
              <a:ext cx="569802" cy="529803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5854714" y="2996952"/>
              <a:ext cx="553998" cy="169213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Character</a:t>
              </a:r>
              <a:endParaRPr kumimoji="0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00192" y="4221088"/>
              <a:ext cx="2736304" cy="707886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성품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Character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7.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영성 </a:t>
              </a:r>
              <a:r>
                <a:rPr lang="en-US" altLang="ko-KR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8.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인격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,9.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예배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4" name="그룹 19"/>
          <p:cNvGrpSpPr/>
          <p:nvPr/>
        </p:nvGrpSpPr>
        <p:grpSpPr>
          <a:xfrm>
            <a:off x="0" y="2857497"/>
            <a:ext cx="3214677" cy="2232248"/>
            <a:chOff x="0" y="2857497"/>
            <a:chExt cx="3214677" cy="2232248"/>
          </a:xfrm>
        </p:grpSpPr>
        <p:sp>
          <p:nvSpPr>
            <p:cNvPr id="55" name="TextBox 54"/>
            <p:cNvSpPr txBox="1"/>
            <p:nvPr/>
          </p:nvSpPr>
          <p:spPr>
            <a:xfrm rot="5400000">
              <a:off x="1867721" y="3742788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Competency </a:t>
              </a: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0" y="4071942"/>
              <a:ext cx="2555776" cy="1015663"/>
            </a:xfrm>
            <a:prstGeom prst="rect">
              <a:avLst/>
            </a:prstGeom>
            <a:solidFill>
              <a:srgbClr val="FFCC66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능력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Competency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10.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역량 </a:t>
              </a:r>
              <a:r>
                <a:rPr lang="en-US" altLang="ko-KR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11.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지도력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 12.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사역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  <p:pic>
          <p:nvPicPr>
            <p:cNvPr id="58" name="Picture 6" descr="C:\Users\Nissiy\Desktop\TC_chart\TC_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97428" y="3502382"/>
              <a:ext cx="585126" cy="502682"/>
            </a:xfrm>
            <a:prstGeom prst="rect">
              <a:avLst/>
            </a:prstGeom>
            <a:noFill/>
          </p:spPr>
        </p:pic>
      </p:grpSp>
      <p:grpSp>
        <p:nvGrpSpPr>
          <p:cNvPr id="5" name="그룹 18"/>
          <p:cNvGrpSpPr/>
          <p:nvPr/>
        </p:nvGrpSpPr>
        <p:grpSpPr>
          <a:xfrm>
            <a:off x="3428992" y="5143512"/>
            <a:ext cx="4093056" cy="1714488"/>
            <a:chOff x="3428992" y="5143512"/>
            <a:chExt cx="4093056" cy="1714488"/>
          </a:xfrm>
        </p:grpSpPr>
        <p:pic>
          <p:nvPicPr>
            <p:cNvPr id="54" name="Picture 5" descr="C:\Users\Nissiy\Desktop\TC_chart\TC_c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55517" y="6145426"/>
              <a:ext cx="650963" cy="523934"/>
            </a:xfrm>
            <a:prstGeom prst="rect">
              <a:avLst/>
            </a:prstGeom>
            <a:noFill/>
          </p:spPr>
        </p:pic>
        <p:sp>
          <p:nvSpPr>
            <p:cNvPr id="59" name="TextBox 58"/>
            <p:cNvSpPr txBox="1"/>
            <p:nvPr/>
          </p:nvSpPr>
          <p:spPr>
            <a:xfrm rot="16200000" flipH="1">
              <a:off x="4268117" y="4304387"/>
              <a:ext cx="553998" cy="223224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Community</a:t>
              </a:r>
              <a:endParaRPr kumimoji="0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857752" y="5842337"/>
              <a:ext cx="2664296" cy="1015663"/>
            </a:xfrm>
            <a:prstGeom prst="rect">
              <a:avLst/>
            </a:prstGeom>
            <a:solidFill>
              <a:srgbClr val="CCFF66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공동체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Community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4.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지역사회이해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,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5.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인간관계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, 6.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전도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출발지 찾기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444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/>
          </p:cNvSpPr>
          <p:nvPr/>
        </p:nvSpPr>
        <p:spPr bwMode="auto">
          <a:xfrm>
            <a:off x="395536" y="1268761"/>
            <a:ext cx="8497639" cy="502314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“또 그 종 </a:t>
            </a:r>
            <a:r>
              <a:rPr lang="ko-KR" altLang="en-US" sz="32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다윗을</a:t>
            </a:r>
            <a:r>
              <a:rPr lang="ko-KR" alt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3200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1)</a:t>
            </a:r>
            <a:r>
              <a:rPr lang="ko-KR" altLang="en-US" sz="3200" u="sng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택하시되</a:t>
            </a:r>
            <a:r>
              <a:rPr lang="en-US" altLang="ko-KR" sz="3200" u="sng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(Calling)</a:t>
            </a:r>
            <a:r>
              <a:rPr lang="ko-KR" altLang="en-US" sz="3200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3200" dirty="0">
              <a:solidFill>
                <a:srgbClr val="0A6E0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양의 우리에서 취하시며 </a:t>
            </a:r>
            <a:endParaRPr lang="en-US" altLang="ko-KR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젖양을 지키는  중에서 </a:t>
            </a:r>
            <a:r>
              <a:rPr lang="ko-KR" alt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저희를 </a:t>
            </a: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이끄사 </a:t>
            </a:r>
            <a:endParaRPr lang="en-US" altLang="ko-KR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그 백성인 야곱</a:t>
            </a: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, </a:t>
            </a: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그 기업인 </a:t>
            </a:r>
            <a:endParaRPr lang="en-US" altLang="ko-KR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</a:t>
            </a:r>
            <a:r>
              <a:rPr lang="en-US" altLang="ko-K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이스라엘</a:t>
            </a:r>
            <a:r>
              <a:rPr lang="en-US" altLang="ko-KR" sz="32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(Community)</a:t>
            </a:r>
            <a:r>
              <a:rPr lang="ko-KR" alt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을 </a:t>
            </a:r>
            <a:endParaRPr lang="en-US" altLang="ko-KR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기르게</a:t>
            </a:r>
            <a:r>
              <a:rPr lang="en-US" altLang="ko-KR" sz="32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사역</a:t>
            </a:r>
            <a:r>
              <a:rPr lang="en-US" altLang="ko-KR" sz="32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하셨더니</a:t>
            </a: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”</a:t>
            </a: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시편 </a:t>
            </a:r>
            <a:r>
              <a:rPr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78:70-71, NLT)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US" altLang="ko-KR" sz="16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  <a:cs typeface="Arial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6" name="그림 5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7" name="그림 6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출발지 찾기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47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8" name="그림 7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9" name="그림 8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black">
          <a:xfrm>
            <a:off x="755576" y="1196752"/>
            <a:ext cx="7772400" cy="201622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핸드폰</a:t>
            </a:r>
            <a:r>
              <a:rPr kumimoji="0" lang="ko-KR" alt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을 꺼주시거나 혹은 </a:t>
            </a:r>
            <a:r>
              <a:rPr kumimoji="0" lang="ko-KR" alt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진동</a:t>
            </a:r>
            <a:r>
              <a:rPr kumimoji="0" lang="ko-KR" alt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으로 바꿔주셔도 좋습니다.</a:t>
            </a:r>
            <a:endParaRPr kumimoji="0" lang="en-US" altLang="ko-KR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  <p:pic>
        <p:nvPicPr>
          <p:cNvPr id="13" name="Picture 3" descr="as28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3325961"/>
            <a:ext cx="31242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/>
          </p:cNvSpPr>
          <p:nvPr/>
        </p:nvSpPr>
        <p:spPr bwMode="auto">
          <a:xfrm>
            <a:off x="395536" y="1268760"/>
            <a:ext cx="8352928" cy="50399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“이에 </a:t>
            </a:r>
            <a:r>
              <a:rPr lang="ko-KR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저가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그 </a:t>
            </a:r>
            <a:r>
              <a:rPr lang="en-US" altLang="ko-KR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3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마음의 </a:t>
            </a:r>
            <a:r>
              <a:rPr lang="ko-KR" altLang="en-US" sz="32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성실함</a:t>
            </a:r>
            <a:r>
              <a:rPr lang="en-US" altLang="ko-KR" sz="32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(True Heart</a:t>
            </a:r>
            <a:r>
              <a:rPr lang="en-US" altLang="ko-KR" sz="32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 </a:t>
            </a:r>
            <a:r>
              <a:rPr lang="en-US" altLang="ko-K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en-US" altLang="ko-KR" sz="32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Character)</a:t>
            </a:r>
            <a:r>
              <a:rPr lang="ko-K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으로 </a:t>
            </a:r>
            <a:r>
              <a:rPr lang="ko-KR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기르고</a:t>
            </a:r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Care)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그 </a:t>
            </a:r>
            <a:r>
              <a:rPr lang="en-US" altLang="ko-KR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b="1" u="sng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손의</a:t>
            </a:r>
            <a:r>
              <a:rPr lang="ko-KR" altLang="en-US" sz="3200" b="1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공교함</a:t>
            </a:r>
            <a:r>
              <a:rPr lang="en-US" altLang="ko-KR" sz="3200" b="1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(Skillful Hands</a:t>
            </a:r>
            <a:r>
              <a:rPr lang="en-US" altLang="ko-KR" sz="3200" b="1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u="sng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(Competence)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으로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지도 </a:t>
            </a:r>
            <a:r>
              <a:rPr lang="ko-KR" alt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하였도다</a:t>
            </a:r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(Lead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).”</a:t>
            </a:r>
            <a:endParaRPr lang="en-US" altLang="ko-KR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시편 </a:t>
            </a:r>
            <a:r>
              <a:rPr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78:72, NLT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endParaRPr lang="en-US" altLang="ko-KR" sz="3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  <a:cs typeface="Arial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6" name="그림 5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7" name="그림 6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출발지 찾기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47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14563" y="1428750"/>
            <a:ext cx="2714625" cy="193899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부르심의 </a:t>
            </a:r>
            <a:endParaRPr lang="en-US" altLang="ko-KR" sz="2000" dirty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0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확신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0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강함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)</a:t>
            </a:r>
            <a:endParaRPr lang="en-US" altLang="ko-KR" sz="2000" dirty="0">
              <a:latin typeface="HY강B" pitchFamily="18" charset="-127"/>
              <a:ea typeface="HY강B" pitchFamily="18" charset="-127"/>
            </a:endParaRPr>
          </a:p>
          <a:p>
            <a:endParaRPr lang="en-US" altLang="ko-KR" sz="2000" dirty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공동</a:t>
            </a:r>
            <a:r>
              <a:rPr lang="ko-KR" altLang="en-US" sz="2000" dirty="0">
                <a:latin typeface="HY강B" pitchFamily="18" charset="-127"/>
                <a:ea typeface="HY강B" pitchFamily="18" charset="-127"/>
              </a:rPr>
              <a:t>체</a:t>
            </a:r>
            <a:endParaRPr lang="en-US" altLang="ko-KR" sz="20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이해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( </a:t>
            </a:r>
            <a:r>
              <a:rPr lang="ko-KR" altLang="en-US" sz="20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낮음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)</a:t>
            </a:r>
            <a:endParaRPr lang="en-US" altLang="ko-KR" sz="2000" dirty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000" dirty="0">
                <a:latin typeface="HY강B" pitchFamily="18" charset="-127"/>
                <a:ea typeface="HY강B" pitchFamily="18" charset="-127"/>
              </a:rPr>
              <a:t>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14563" y="3419475"/>
            <a:ext cx="2714625" cy="193899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부르심의</a:t>
            </a:r>
            <a:endParaRPr lang="en-US" altLang="ko-KR" sz="20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확신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0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약함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)</a:t>
            </a:r>
            <a:endParaRPr lang="en-US" altLang="ko-KR" sz="2000" dirty="0">
              <a:latin typeface="HY강B" pitchFamily="18" charset="-127"/>
              <a:ea typeface="HY강B" pitchFamily="18" charset="-127"/>
            </a:endParaRPr>
          </a:p>
          <a:p>
            <a:endParaRPr lang="en-US" altLang="ko-KR" sz="2000" dirty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공동</a:t>
            </a:r>
            <a:r>
              <a:rPr lang="ko-KR" altLang="en-US" sz="2000" dirty="0">
                <a:latin typeface="HY강B" pitchFamily="18" charset="-127"/>
                <a:ea typeface="HY강B" pitchFamily="18" charset="-127"/>
              </a:rPr>
              <a:t>체</a:t>
            </a:r>
            <a:endParaRPr lang="en-US" altLang="ko-KR" sz="20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이해력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0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낮음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)</a:t>
            </a:r>
            <a:endParaRPr lang="en-US" altLang="ko-KR" sz="2000" dirty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000" dirty="0">
                <a:latin typeface="HY강B" pitchFamily="18" charset="-127"/>
                <a:ea typeface="HY강B" pitchFamily="18" charset="-127"/>
              </a:rPr>
              <a:t>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00625" y="1428750"/>
            <a:ext cx="2714625" cy="1938992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부르심의</a:t>
            </a:r>
            <a:endParaRPr lang="en-US" altLang="ko-KR" sz="20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확신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0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강함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)</a:t>
            </a:r>
          </a:p>
          <a:p>
            <a:endParaRPr lang="en-US" altLang="ko-KR" sz="20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공동</a:t>
            </a:r>
            <a:r>
              <a:rPr lang="ko-KR" altLang="en-US" sz="2000" dirty="0">
                <a:latin typeface="HY강B" pitchFamily="18" charset="-127"/>
                <a:ea typeface="HY강B" pitchFamily="18" charset="-127"/>
              </a:rPr>
              <a:t>체</a:t>
            </a:r>
            <a:endParaRPr lang="en-US" altLang="ko-KR" sz="20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이해력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00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높음</a:t>
            </a:r>
            <a:r>
              <a:rPr lang="en-US" altLang="ko-KR" sz="2000" dirty="0">
                <a:latin typeface="HY강B" pitchFamily="18" charset="-127"/>
                <a:ea typeface="HY강B" pitchFamily="18" charset="-127"/>
              </a:rPr>
              <a:t>)</a:t>
            </a:r>
          </a:p>
          <a:p>
            <a:r>
              <a:rPr lang="ko-KR" altLang="en-US" sz="2000" dirty="0">
                <a:latin typeface="HY강B" pitchFamily="18" charset="-127"/>
                <a:ea typeface="HY강B" pitchFamily="18" charset="-127"/>
              </a:rPr>
              <a:t>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000625" y="3419475"/>
            <a:ext cx="2714625" cy="193899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부르심의</a:t>
            </a:r>
            <a:endParaRPr lang="en-US" altLang="ko-KR" sz="20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확신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0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약함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)</a:t>
            </a:r>
          </a:p>
          <a:p>
            <a:endParaRPr lang="en-US" altLang="ko-KR" sz="2000" dirty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공동</a:t>
            </a:r>
            <a:r>
              <a:rPr lang="ko-KR" altLang="en-US" sz="2000" dirty="0">
                <a:latin typeface="HY강B" pitchFamily="18" charset="-127"/>
                <a:ea typeface="HY강B" pitchFamily="18" charset="-127"/>
              </a:rPr>
              <a:t>체</a:t>
            </a:r>
            <a:endParaRPr lang="en-US" altLang="ko-KR" sz="20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이해력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00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높음</a:t>
            </a:r>
            <a:r>
              <a:rPr lang="en-US" altLang="ko-KR" sz="2000" dirty="0">
                <a:latin typeface="HY강B" pitchFamily="18" charset="-127"/>
                <a:ea typeface="HY강B" pitchFamily="18" charset="-127"/>
              </a:rPr>
              <a:t>)</a:t>
            </a:r>
          </a:p>
          <a:p>
            <a:r>
              <a:rPr lang="ko-KR" altLang="en-US" sz="2000" dirty="0">
                <a:latin typeface="HY강B" pitchFamily="18" charset="-127"/>
                <a:ea typeface="HY강B" pitchFamily="18" charset="-127"/>
              </a:rPr>
              <a:t>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214563" y="5429250"/>
            <a:ext cx="5500687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dirty="0"/>
              <a:t>    </a:t>
            </a:r>
            <a:r>
              <a:rPr lang="ko-KR" altLang="en-US" sz="2000" dirty="0">
                <a:latin typeface="HY강B" pitchFamily="18" charset="-127"/>
                <a:ea typeface="HY강B" pitchFamily="18" charset="-127"/>
              </a:rPr>
              <a:t>낮음           </a:t>
            </a:r>
            <a:r>
              <a:rPr lang="ko-KR" altLang="en-US" sz="2000" dirty="0" smtClean="0">
                <a:solidFill>
                  <a:srgbClr val="660066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20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공동체 이해력</a:t>
            </a:r>
            <a:r>
              <a:rPr lang="ko-KR" altLang="en-US" sz="2000" dirty="0" smtClean="0">
                <a:solidFill>
                  <a:srgbClr val="660066"/>
                </a:solidFill>
                <a:latin typeface="HY강B" pitchFamily="18" charset="-127"/>
                <a:ea typeface="HY강B" pitchFamily="18" charset="-127"/>
              </a:rPr>
              <a:t>                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높음</a:t>
            </a:r>
            <a:endParaRPr lang="ko-KR" altLang="en-US" sz="2000" dirty="0"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2500313" y="6000750"/>
            <a:ext cx="5000625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785938" y="1423804"/>
            <a:ext cx="357187" cy="378565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강함</a:t>
            </a:r>
            <a:endParaRPr lang="en-US" altLang="ko-KR" sz="2000" dirty="0">
              <a:latin typeface="HY강B" pitchFamily="18" charset="-127"/>
              <a:ea typeface="HY강B" pitchFamily="18" charset="-127"/>
            </a:endParaRPr>
          </a:p>
          <a:p>
            <a:endParaRPr lang="en-US" altLang="ko-KR" sz="2000" dirty="0">
              <a:latin typeface="HY강B" pitchFamily="18" charset="-127"/>
              <a:ea typeface="HY강B" pitchFamily="18" charset="-127"/>
            </a:endParaRPr>
          </a:p>
          <a:p>
            <a:endParaRPr lang="en-US" altLang="ko-KR" sz="2000" dirty="0" smtClean="0">
              <a:solidFill>
                <a:srgbClr val="86041A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000" dirty="0" smtClean="0">
              <a:solidFill>
                <a:srgbClr val="86041A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0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부르심</a:t>
            </a:r>
            <a:endParaRPr lang="en-US" altLang="ko-KR" sz="2000" dirty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000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sz="20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약함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28" name="직선 화살표 연결선 27"/>
          <p:cNvCxnSpPr/>
          <p:nvPr/>
        </p:nvCxnSpPr>
        <p:spPr>
          <a:xfrm rot="5400000" flipH="1" flipV="1">
            <a:off x="-322262" y="3321050"/>
            <a:ext cx="3929062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57250" y="857250"/>
            <a:ext cx="4362822" cy="46166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양의 우리에서 취하시며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(Calling)</a:t>
            </a:r>
            <a:endParaRPr lang="ko-KR" altLang="en-US" sz="2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995936" y="6110288"/>
            <a:ext cx="4680520" cy="46166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이스라엘을 기르게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(Community)</a:t>
            </a:r>
            <a:endParaRPr lang="ko-KR" altLang="en-US" sz="2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9" name="포인트가 8개인 별 18"/>
          <p:cNvSpPr/>
          <p:nvPr/>
        </p:nvSpPr>
        <p:spPr>
          <a:xfrm>
            <a:off x="4070796" y="4007916"/>
            <a:ext cx="357188" cy="357188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>
                <a:solidFill>
                  <a:schemeClr val="tx1"/>
                </a:solidFill>
              </a:rPr>
              <a:t>1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포인트가 8개인 별 19"/>
          <p:cNvSpPr/>
          <p:nvPr/>
        </p:nvSpPr>
        <p:spPr>
          <a:xfrm>
            <a:off x="3998788" y="1785938"/>
            <a:ext cx="357188" cy="357187"/>
          </a:xfrm>
          <a:prstGeom prst="star8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>
                <a:solidFill>
                  <a:schemeClr val="tx1"/>
                </a:solidFill>
              </a:rPr>
              <a:t>2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포인트가 8개인 별 20"/>
          <p:cNvSpPr/>
          <p:nvPr/>
        </p:nvSpPr>
        <p:spPr>
          <a:xfrm>
            <a:off x="6357938" y="3714750"/>
            <a:ext cx="357187" cy="357188"/>
          </a:xfrm>
          <a:prstGeom prst="star8">
            <a:avLst/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>
                <a:solidFill>
                  <a:schemeClr val="tx1"/>
                </a:solidFill>
              </a:rPr>
              <a:t>3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포인트가 8개인 별 22"/>
          <p:cNvSpPr/>
          <p:nvPr/>
        </p:nvSpPr>
        <p:spPr>
          <a:xfrm>
            <a:off x="5292080" y="1988840"/>
            <a:ext cx="357187" cy="357187"/>
          </a:xfrm>
          <a:prstGeom prst="star8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>
                <a:solidFill>
                  <a:schemeClr val="tx1"/>
                </a:solidFill>
              </a:rPr>
              <a:t>4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포인트가 8개인 별 24"/>
          <p:cNvSpPr/>
          <p:nvPr/>
        </p:nvSpPr>
        <p:spPr>
          <a:xfrm>
            <a:off x="6786563" y="1785938"/>
            <a:ext cx="357187" cy="357187"/>
          </a:xfrm>
          <a:prstGeom prst="star8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>
                <a:solidFill>
                  <a:schemeClr val="tx1"/>
                </a:solidFill>
              </a:rPr>
              <a:t>5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3" name="직선 화살표 연결선 2"/>
          <p:cNvCxnSpPr/>
          <p:nvPr/>
        </p:nvCxnSpPr>
        <p:spPr bwMode="auto">
          <a:xfrm flipV="1">
            <a:off x="3779912" y="1628801"/>
            <a:ext cx="0" cy="53863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직선 화살표 연결선 26"/>
          <p:cNvCxnSpPr/>
          <p:nvPr/>
        </p:nvCxnSpPr>
        <p:spPr bwMode="auto">
          <a:xfrm flipV="1">
            <a:off x="6588224" y="1594223"/>
            <a:ext cx="0" cy="46662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직선 화살표 연결선 28"/>
          <p:cNvCxnSpPr/>
          <p:nvPr/>
        </p:nvCxnSpPr>
        <p:spPr bwMode="auto">
          <a:xfrm flipV="1">
            <a:off x="6804248" y="4618559"/>
            <a:ext cx="0" cy="46662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직선 화살표 연결선 29"/>
          <p:cNvCxnSpPr/>
          <p:nvPr/>
        </p:nvCxnSpPr>
        <p:spPr bwMode="auto">
          <a:xfrm flipV="1">
            <a:off x="6804248" y="2636912"/>
            <a:ext cx="0" cy="46662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직선 화살표 연결선 30"/>
          <p:cNvCxnSpPr/>
          <p:nvPr/>
        </p:nvCxnSpPr>
        <p:spPr bwMode="auto">
          <a:xfrm flipH="1">
            <a:off x="3995936" y="4509120"/>
            <a:ext cx="4564" cy="58234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직선 화살표 연결선 31"/>
          <p:cNvCxnSpPr/>
          <p:nvPr/>
        </p:nvCxnSpPr>
        <p:spPr bwMode="auto">
          <a:xfrm flipH="1">
            <a:off x="3991372" y="3645024"/>
            <a:ext cx="4564" cy="58234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직선 화살표 연결선 34"/>
          <p:cNvCxnSpPr/>
          <p:nvPr/>
        </p:nvCxnSpPr>
        <p:spPr bwMode="auto">
          <a:xfrm flipH="1">
            <a:off x="3779912" y="2564904"/>
            <a:ext cx="4564" cy="58234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직선 화살표 연결선 35"/>
          <p:cNvCxnSpPr/>
          <p:nvPr/>
        </p:nvCxnSpPr>
        <p:spPr bwMode="auto">
          <a:xfrm flipH="1">
            <a:off x="6799684" y="3566739"/>
            <a:ext cx="4564" cy="58234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itle 1"/>
          <p:cNvSpPr txBox="1">
            <a:spLocks/>
          </p:cNvSpPr>
          <p:nvPr/>
        </p:nvSpPr>
        <p:spPr>
          <a:xfrm>
            <a:off x="1475656" y="188640"/>
            <a:ext cx="6696744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다윗의 삶과 사역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4C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모델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en-US" altLang="ko-KR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6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)(10.pp)</a:t>
            </a:r>
          </a:p>
        </p:txBody>
      </p:sp>
    </p:spTree>
    <p:extLst>
      <p:ext uri="{BB962C8B-B14F-4D97-AF65-F5344CB8AC3E}">
        <p14:creationId xmlns:p14="http://schemas.microsoft.com/office/powerpoint/2010/main" xmlns="" val="393661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33" grpId="0" animBg="1"/>
      <p:bldP spid="34" grpId="0" animBg="1"/>
      <p:bldP spid="19" grpId="0" animBg="1"/>
      <p:bldP spid="20" grpId="0" animBg="1"/>
      <p:bldP spid="21" grpId="0" animBg="1"/>
      <p:bldP spid="23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14563" y="1428750"/>
            <a:ext cx="2714625" cy="19383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2000" dirty="0">
                <a:latin typeface="HY강B" pitchFamily="18" charset="-127"/>
                <a:ea typeface="HY강B" pitchFamily="18" charset="-127"/>
              </a:rPr>
              <a:t>성실한 </a:t>
            </a:r>
            <a:endParaRPr lang="en-US" altLang="ko-KR" sz="2000" dirty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000" dirty="0">
                <a:latin typeface="HY강B" pitchFamily="18" charset="-127"/>
                <a:ea typeface="HY강B" pitchFamily="18" charset="-127"/>
              </a:rPr>
              <a:t> 마음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0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성품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) 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개발</a:t>
            </a:r>
            <a:endParaRPr lang="en-US" altLang="ko-KR" sz="2000" dirty="0">
              <a:latin typeface="HY강B" pitchFamily="18" charset="-127"/>
              <a:ea typeface="HY강B" pitchFamily="18" charset="-127"/>
            </a:endParaRPr>
          </a:p>
          <a:p>
            <a:endParaRPr lang="en-US" altLang="ko-KR" sz="2000" dirty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정교한 </a:t>
            </a:r>
            <a:endParaRPr lang="en-US" altLang="ko-KR" sz="2000" dirty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000" dirty="0">
                <a:latin typeface="HY강B" pitchFamily="18" charset="-127"/>
                <a:ea typeface="HY강B" pitchFamily="18" charset="-127"/>
              </a:rPr>
              <a:t>손</a:t>
            </a:r>
            <a:r>
              <a:rPr lang="en-US" altLang="ko-KR" sz="2000" dirty="0">
                <a:latin typeface="HY강B" pitchFamily="18" charset="-127"/>
                <a:ea typeface="HY강B" pitchFamily="18" charset="-127"/>
              </a:rPr>
              <a:t>( </a:t>
            </a:r>
            <a:r>
              <a:rPr lang="ko-KR" altLang="en-US" sz="20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능력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미개발</a:t>
            </a:r>
            <a:endParaRPr lang="en-US" altLang="ko-KR" sz="2000" dirty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000" dirty="0">
                <a:latin typeface="HY강B" pitchFamily="18" charset="-127"/>
                <a:ea typeface="HY강B" pitchFamily="18" charset="-127"/>
              </a:rPr>
              <a:t>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14563" y="3419475"/>
            <a:ext cx="2714625" cy="193899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성실한 </a:t>
            </a:r>
            <a:endParaRPr lang="en-US" altLang="ko-KR" sz="20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마음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0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성품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) 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미개발</a:t>
            </a:r>
            <a:endParaRPr lang="en-US" altLang="ko-KR" sz="2000" dirty="0">
              <a:latin typeface="HY강B" pitchFamily="18" charset="-127"/>
              <a:ea typeface="HY강B" pitchFamily="18" charset="-127"/>
            </a:endParaRPr>
          </a:p>
          <a:p>
            <a:endParaRPr lang="en-US" altLang="ko-KR" sz="2000" dirty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정교한 </a:t>
            </a:r>
            <a:endParaRPr lang="en-US" altLang="ko-KR" sz="20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손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0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능력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미개발</a:t>
            </a:r>
            <a:endParaRPr lang="en-US" altLang="ko-KR" sz="20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20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00625" y="1428750"/>
            <a:ext cx="2714625" cy="1938992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2000" dirty="0">
                <a:latin typeface="HY강B" pitchFamily="18" charset="-127"/>
                <a:ea typeface="HY강B" pitchFamily="18" charset="-127"/>
              </a:rPr>
              <a:t>성실한</a:t>
            </a:r>
            <a:endParaRPr lang="en-US" altLang="ko-KR" sz="2000" dirty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000" dirty="0">
                <a:latin typeface="HY강B" pitchFamily="18" charset="-127"/>
                <a:ea typeface="HY강B" pitchFamily="18" charset="-127"/>
              </a:rPr>
              <a:t> 마음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0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성품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개발</a:t>
            </a:r>
            <a:endParaRPr lang="en-US" altLang="ko-KR" sz="2000" dirty="0">
              <a:latin typeface="HY강B" pitchFamily="18" charset="-127"/>
              <a:ea typeface="HY강B" pitchFamily="18" charset="-127"/>
            </a:endParaRPr>
          </a:p>
          <a:p>
            <a:endParaRPr lang="en-US" altLang="ko-KR" sz="2000" dirty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000" dirty="0">
                <a:latin typeface="HY강B" pitchFamily="18" charset="-127"/>
                <a:ea typeface="HY강B" pitchFamily="18" charset="-127"/>
              </a:rPr>
              <a:t>정교한 손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0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능력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)</a:t>
            </a:r>
          </a:p>
          <a:p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개발</a:t>
            </a:r>
            <a:endParaRPr lang="en-US" altLang="ko-KR" sz="2000" dirty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000" dirty="0">
                <a:latin typeface="HY강B" pitchFamily="18" charset="-127"/>
                <a:ea typeface="HY강B" pitchFamily="18" charset="-127"/>
              </a:rPr>
              <a:t>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000625" y="3419475"/>
            <a:ext cx="2714625" cy="193899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성실한</a:t>
            </a:r>
            <a:endParaRPr lang="en-US" altLang="ko-KR" sz="2000" dirty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000" dirty="0">
                <a:latin typeface="HY강B" pitchFamily="18" charset="-127"/>
                <a:ea typeface="HY강B" pitchFamily="18" charset="-127"/>
              </a:rPr>
              <a:t> 마음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0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성품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미개발</a:t>
            </a:r>
            <a:endParaRPr lang="en-US" altLang="ko-KR" sz="2000" dirty="0">
              <a:latin typeface="HY강B" pitchFamily="18" charset="-127"/>
              <a:ea typeface="HY강B" pitchFamily="18" charset="-127"/>
            </a:endParaRPr>
          </a:p>
          <a:p>
            <a:endParaRPr lang="en-US" altLang="ko-KR" sz="2000" dirty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정교한 </a:t>
            </a:r>
            <a:r>
              <a:rPr lang="ko-KR" altLang="en-US" sz="2000" dirty="0">
                <a:latin typeface="HY강B" pitchFamily="18" charset="-127"/>
                <a:ea typeface="HY강B" pitchFamily="18" charset="-127"/>
              </a:rPr>
              <a:t>손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0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능력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)</a:t>
            </a:r>
          </a:p>
          <a:p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개발</a:t>
            </a:r>
            <a:endParaRPr lang="en-US" altLang="ko-KR" sz="2000" dirty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000" dirty="0">
                <a:latin typeface="HY강B" pitchFamily="18" charset="-127"/>
                <a:ea typeface="HY강B" pitchFamily="18" charset="-127"/>
              </a:rPr>
              <a:t>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214563" y="5429250"/>
            <a:ext cx="5500687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dirty="0"/>
              <a:t> 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미개발             </a:t>
            </a:r>
            <a:r>
              <a:rPr lang="ko-KR" altLang="en-US" sz="20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    </a:t>
            </a:r>
            <a:r>
              <a:rPr lang="ko-KR" altLang="en-US" sz="20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능력                      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개발</a:t>
            </a:r>
            <a:endParaRPr lang="ko-KR" altLang="en-US" sz="2000" dirty="0"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2500313" y="6000750"/>
            <a:ext cx="5000625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785938" y="1428750"/>
            <a:ext cx="357187" cy="378565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개발</a:t>
            </a:r>
            <a:endParaRPr lang="en-US" altLang="ko-KR" sz="2000" dirty="0">
              <a:latin typeface="HY강B" pitchFamily="18" charset="-127"/>
              <a:ea typeface="HY강B" pitchFamily="18" charset="-127"/>
            </a:endParaRPr>
          </a:p>
          <a:p>
            <a:endParaRPr lang="en-US" altLang="ko-KR" sz="200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00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0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0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성품</a:t>
            </a:r>
            <a:endParaRPr lang="en-US" altLang="ko-KR" sz="2000" dirty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000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sz="20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미개발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28" name="직선 화살표 연결선 27"/>
          <p:cNvCxnSpPr/>
          <p:nvPr/>
        </p:nvCxnSpPr>
        <p:spPr>
          <a:xfrm rot="5400000" flipH="1" flipV="1">
            <a:off x="-322262" y="3321050"/>
            <a:ext cx="3929062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57250" y="857250"/>
            <a:ext cx="1785938" cy="46196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2400">
                <a:latin typeface="HY강B" pitchFamily="18" charset="-127"/>
                <a:ea typeface="HY강B" pitchFamily="18" charset="-127"/>
              </a:rPr>
              <a:t>기르고</a:t>
            </a:r>
            <a:r>
              <a:rPr lang="en-US" altLang="ko-KR" sz="2400">
                <a:latin typeface="HY강B" pitchFamily="18" charset="-127"/>
                <a:ea typeface="HY강B" pitchFamily="18" charset="-127"/>
              </a:rPr>
              <a:t>(care)</a:t>
            </a:r>
            <a:endParaRPr lang="ko-KR" altLang="en-US" sz="240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000750" y="6110288"/>
            <a:ext cx="2286000" cy="46196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2400">
                <a:latin typeface="HY강B" pitchFamily="18" charset="-127"/>
                <a:ea typeface="HY강B" pitchFamily="18" charset="-127"/>
              </a:rPr>
              <a:t>지도하고</a:t>
            </a:r>
            <a:r>
              <a:rPr lang="en-US" altLang="ko-KR" sz="2400">
                <a:latin typeface="HY강B" pitchFamily="18" charset="-127"/>
                <a:ea typeface="HY강B" pitchFamily="18" charset="-127"/>
              </a:rPr>
              <a:t>(Lead)</a:t>
            </a:r>
            <a:endParaRPr lang="ko-KR" altLang="en-US" sz="240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9" name="포인트가 8개인 별 18"/>
          <p:cNvSpPr/>
          <p:nvPr/>
        </p:nvSpPr>
        <p:spPr>
          <a:xfrm>
            <a:off x="4000500" y="4151932"/>
            <a:ext cx="357188" cy="357188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>
                <a:solidFill>
                  <a:schemeClr val="tx1"/>
                </a:solidFill>
              </a:rPr>
              <a:t>1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포인트가 8개인 별 19"/>
          <p:cNvSpPr/>
          <p:nvPr/>
        </p:nvSpPr>
        <p:spPr>
          <a:xfrm>
            <a:off x="3347864" y="2135709"/>
            <a:ext cx="357188" cy="357187"/>
          </a:xfrm>
          <a:prstGeom prst="star8">
            <a:avLst/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>
                <a:solidFill>
                  <a:schemeClr val="tx1"/>
                </a:solidFill>
              </a:rPr>
              <a:t>2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포인트가 8개인 별 20"/>
          <p:cNvSpPr/>
          <p:nvPr/>
        </p:nvSpPr>
        <p:spPr>
          <a:xfrm>
            <a:off x="6588224" y="3429000"/>
            <a:ext cx="357187" cy="357188"/>
          </a:xfrm>
          <a:prstGeom prst="star8">
            <a:avLst/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>
                <a:solidFill>
                  <a:schemeClr val="tx1"/>
                </a:solidFill>
              </a:rPr>
              <a:t>3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포인트가 8개인 별 22"/>
          <p:cNvSpPr/>
          <p:nvPr/>
        </p:nvSpPr>
        <p:spPr>
          <a:xfrm>
            <a:off x="5868144" y="2711773"/>
            <a:ext cx="357187" cy="357187"/>
          </a:xfrm>
          <a:prstGeom prst="star8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>
                <a:solidFill>
                  <a:schemeClr val="tx1"/>
                </a:solidFill>
              </a:rPr>
              <a:t>4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포인트가 8개인 별 24"/>
          <p:cNvSpPr/>
          <p:nvPr/>
        </p:nvSpPr>
        <p:spPr>
          <a:xfrm>
            <a:off x="6732240" y="2060848"/>
            <a:ext cx="357187" cy="357187"/>
          </a:xfrm>
          <a:prstGeom prst="star8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>
                <a:solidFill>
                  <a:schemeClr val="tx1"/>
                </a:solidFill>
              </a:rPr>
              <a:t>5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27" name="직선 화살표 연결선 26"/>
          <p:cNvCxnSpPr/>
          <p:nvPr/>
        </p:nvCxnSpPr>
        <p:spPr bwMode="auto">
          <a:xfrm flipH="1">
            <a:off x="4207396" y="4574851"/>
            <a:ext cx="4564" cy="58234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직선 화살표 연결선 28"/>
          <p:cNvCxnSpPr/>
          <p:nvPr/>
        </p:nvCxnSpPr>
        <p:spPr bwMode="auto">
          <a:xfrm flipH="1">
            <a:off x="4495428" y="3645024"/>
            <a:ext cx="4564" cy="58234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직선 화살표 연결선 29"/>
          <p:cNvCxnSpPr/>
          <p:nvPr/>
        </p:nvCxnSpPr>
        <p:spPr bwMode="auto">
          <a:xfrm flipH="1">
            <a:off x="4283968" y="2564904"/>
            <a:ext cx="4564" cy="58234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직선 화살표 연결선 30"/>
          <p:cNvCxnSpPr/>
          <p:nvPr/>
        </p:nvCxnSpPr>
        <p:spPr bwMode="auto">
          <a:xfrm flipV="1">
            <a:off x="4355976" y="1628801"/>
            <a:ext cx="0" cy="53863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직선 화살표 연결선 31"/>
          <p:cNvCxnSpPr/>
          <p:nvPr/>
        </p:nvCxnSpPr>
        <p:spPr bwMode="auto">
          <a:xfrm flipV="1">
            <a:off x="7308304" y="4402536"/>
            <a:ext cx="0" cy="53863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직선 화살표 연결선 34"/>
          <p:cNvCxnSpPr/>
          <p:nvPr/>
        </p:nvCxnSpPr>
        <p:spPr bwMode="auto">
          <a:xfrm flipH="1">
            <a:off x="7308304" y="3566739"/>
            <a:ext cx="4564" cy="58234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직선 화살표 연결선 35"/>
          <p:cNvCxnSpPr/>
          <p:nvPr/>
        </p:nvCxnSpPr>
        <p:spPr bwMode="auto">
          <a:xfrm flipV="1">
            <a:off x="7308304" y="2564904"/>
            <a:ext cx="0" cy="53863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직선 화살표 연결선 36"/>
          <p:cNvCxnSpPr/>
          <p:nvPr/>
        </p:nvCxnSpPr>
        <p:spPr bwMode="auto">
          <a:xfrm flipV="1">
            <a:off x="7236296" y="1556792"/>
            <a:ext cx="0" cy="53863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itle 1"/>
          <p:cNvSpPr txBox="1">
            <a:spLocks/>
          </p:cNvSpPr>
          <p:nvPr/>
        </p:nvSpPr>
        <p:spPr>
          <a:xfrm>
            <a:off x="1475656" y="188640"/>
            <a:ext cx="6984776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다윗의 삶과 사역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4C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모델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en-US" altLang="ko-KR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8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)(11-12.pp)</a:t>
            </a:r>
          </a:p>
        </p:txBody>
      </p:sp>
    </p:spTree>
    <p:extLst>
      <p:ext uri="{BB962C8B-B14F-4D97-AF65-F5344CB8AC3E}">
        <p14:creationId xmlns:p14="http://schemas.microsoft.com/office/powerpoint/2010/main" xmlns="" val="228268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33" grpId="0" animBg="1"/>
      <p:bldP spid="34" grpId="0" animBg="1"/>
      <p:bldP spid="19" grpId="0" animBg="1"/>
      <p:bldP spid="20" grpId="0" build="allAtOnce" animBg="1"/>
      <p:bldP spid="21" grpId="0" animBg="1"/>
      <p:bldP spid="23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:\Users\Nissiy\Desktop\TC_chart\TC_chart_m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9238" y="1754294"/>
            <a:ext cx="4556854" cy="4266994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3397628" y="3429000"/>
            <a:ext cx="2304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그린오션교회</a:t>
            </a:r>
            <a:endParaRPr kumimoji="0" lang="en-US" altLang="ko-K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rush Script MT" pitchFamily="66" charset="0"/>
                <a:ea typeface="산돌02B" pitchFamily="18" charset="-127"/>
              </a:rPr>
              <a:t>Green Ocean Church </a:t>
            </a: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rush Script MT" pitchFamily="66" charset="0"/>
              <a:ea typeface="산돌02B" pitchFamily="18" charset="-127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3829676" y="908720"/>
            <a:ext cx="3816424" cy="1685801"/>
            <a:chOff x="3707904" y="908720"/>
            <a:chExt cx="3816424" cy="1685801"/>
          </a:xfrm>
        </p:grpSpPr>
        <p:pic>
          <p:nvPicPr>
            <p:cNvPr id="46" name="Picture 3" descr="C:\Users\Nissiy\Desktop\TC_chart\TC_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58500" y="908720"/>
              <a:ext cx="362027" cy="767936"/>
            </a:xfrm>
            <a:prstGeom prst="rect">
              <a:avLst/>
            </a:prstGeom>
            <a:noFill/>
          </p:spPr>
        </p:pic>
        <p:sp>
          <p:nvSpPr>
            <p:cNvPr id="47" name="TextBox 46"/>
            <p:cNvSpPr txBox="1"/>
            <p:nvPr/>
          </p:nvSpPr>
          <p:spPr>
            <a:xfrm>
              <a:off x="3707904" y="2132856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Calling </a:t>
              </a: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16016" y="980728"/>
              <a:ext cx="2808312" cy="1015663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부르심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Calling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1.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비전 </a:t>
              </a:r>
              <a:r>
                <a:rPr lang="en-US" altLang="ko-KR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2.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핵심가치 </a:t>
              </a:r>
              <a:r>
                <a:rPr lang="en-US" altLang="ko-KR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3.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전략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 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 rot="20700000">
            <a:off x="276594" y="2577226"/>
            <a:ext cx="3507876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1.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비전 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: 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개인적</a:t>
            </a:r>
            <a:r>
              <a:rPr lang="en-US" altLang="ko-KR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도전적 그리고 탁월한 미래 그림 </a:t>
            </a:r>
            <a:r>
              <a:rPr lang="en-US" altLang="ko-KR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대상 </a:t>
            </a:r>
            <a:r>
              <a:rPr lang="en-US" altLang="ko-KR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14:2, </a:t>
            </a:r>
            <a:r>
              <a:rPr lang="ko-KR" altLang="en-US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삼하</a:t>
            </a:r>
            <a:r>
              <a:rPr lang="en-US" altLang="ko-KR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5:12, </a:t>
            </a:r>
            <a:r>
              <a:rPr lang="ko-KR" altLang="en-US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대상 </a:t>
            </a:r>
            <a:r>
              <a:rPr lang="en-US" altLang="ko-KR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12:8,20-22)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 </a:t>
            </a: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 rot="18300000">
            <a:off x="5741168" y="2584287"/>
            <a:ext cx="3238757" cy="1323439"/>
          </a:xfrm>
          <a:prstGeom prst="rect">
            <a:avLst/>
          </a:prstGeom>
          <a:solidFill>
            <a:srgbClr val="41E5ED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2.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핵심가치 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비전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 성취를 위한 영원히 변하지 않는 중요한 믿음 </a:t>
            </a:r>
            <a:r>
              <a:rPr lang="en-US" altLang="ko-KR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삼하 </a:t>
            </a:r>
            <a:r>
              <a:rPr lang="en-US" altLang="ko-KR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8:15,</a:t>
            </a:r>
            <a:r>
              <a:rPr lang="ko-KR" altLang="en-US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삼상 </a:t>
            </a:r>
            <a:r>
              <a:rPr lang="en-US" altLang="ko-KR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26:7-12)</a:t>
            </a: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15816" y="5182160"/>
            <a:ext cx="3888432" cy="1015663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3. 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전략 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: 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군중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사람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)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을 움직여 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(=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이끌어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성과를 만들어 내는 치밀한 행위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대상 </a:t>
            </a:r>
            <a:r>
              <a:rPr lang="en-US" altLang="ko-KR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13:1-4)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 </a:t>
            </a: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13" name="Straight Arrow Connector 12"/>
          <p:cNvCxnSpPr>
            <a:stCxn id="48" idx="1"/>
          </p:cNvCxnSpPr>
          <p:nvPr/>
        </p:nvCxnSpPr>
        <p:spPr bwMode="auto">
          <a:xfrm flipH="1">
            <a:off x="3491880" y="1488560"/>
            <a:ext cx="1345908" cy="71630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6444208" y="1988840"/>
            <a:ext cx="216024" cy="108012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4572000" y="1988840"/>
            <a:ext cx="1512168" cy="324036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="" xmlns:p14="http://schemas.microsoft.com/office/powerpoint/2010/main" val="254444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:\Users\Nissiy\Desktop\TC_chart\TC_chart_m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9238" y="1754294"/>
            <a:ext cx="4556854" cy="4266994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3397628" y="3429000"/>
            <a:ext cx="2304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그린오션교회</a:t>
            </a:r>
            <a:endParaRPr kumimoji="0" lang="en-US" altLang="ko-K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rush Script MT" pitchFamily="66" charset="0"/>
                <a:ea typeface="산돌02B" pitchFamily="18" charset="-127"/>
              </a:rPr>
              <a:t>Green Ocean Church </a:t>
            </a: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rush Script MT" pitchFamily="66" charset="0"/>
              <a:ea typeface="산돌02B" pitchFamily="18" charset="-127"/>
            </a:endParaRPr>
          </a:p>
        </p:txBody>
      </p:sp>
      <p:grpSp>
        <p:nvGrpSpPr>
          <p:cNvPr id="2" name="그룹 18"/>
          <p:cNvGrpSpPr/>
          <p:nvPr/>
        </p:nvGrpSpPr>
        <p:grpSpPr>
          <a:xfrm>
            <a:off x="3428992" y="5143512"/>
            <a:ext cx="4093056" cy="1714488"/>
            <a:chOff x="3428992" y="5143512"/>
            <a:chExt cx="4093056" cy="1714488"/>
          </a:xfrm>
        </p:grpSpPr>
        <p:pic>
          <p:nvPicPr>
            <p:cNvPr id="54" name="Picture 5" descr="C:\Users\Nissiy\Desktop\TC_chart\TC_c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55517" y="6145426"/>
              <a:ext cx="650963" cy="523934"/>
            </a:xfrm>
            <a:prstGeom prst="rect">
              <a:avLst/>
            </a:prstGeom>
            <a:noFill/>
          </p:spPr>
        </p:pic>
        <p:sp>
          <p:nvSpPr>
            <p:cNvPr id="59" name="TextBox 58"/>
            <p:cNvSpPr txBox="1"/>
            <p:nvPr/>
          </p:nvSpPr>
          <p:spPr>
            <a:xfrm rot="16200000" flipH="1">
              <a:off x="4268117" y="4304387"/>
              <a:ext cx="553998" cy="223224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Community</a:t>
              </a:r>
              <a:endParaRPr kumimoji="0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857752" y="5842337"/>
              <a:ext cx="2664296" cy="1015663"/>
            </a:xfrm>
            <a:prstGeom prst="rect">
              <a:avLst/>
            </a:prstGeom>
            <a:solidFill>
              <a:srgbClr val="CCFF66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공동체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Community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4.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지역사회이해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5.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인간관계 </a:t>
              </a:r>
              <a:r>
                <a:rPr lang="en-US" altLang="ko-KR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6.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전도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131840" y="1241465"/>
            <a:ext cx="3744416" cy="1015663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4. 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지역사회이해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: 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 지역사람 </a:t>
            </a:r>
            <a:endParaRPr kumimoji="0" lang="en-US" altLang="ko-KR" sz="20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들의 상황과 형편을</a:t>
            </a:r>
            <a:r>
              <a:rPr lang="en-US" altLang="ko-KR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파악 </a:t>
            </a:r>
            <a:r>
              <a:rPr lang="en-US" altLang="ko-KR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삼상 </a:t>
            </a:r>
            <a:r>
              <a:rPr lang="en-US" altLang="ko-KR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22:2,</a:t>
            </a:r>
            <a:r>
              <a:rPr lang="ko-KR" altLang="en-US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대상</a:t>
            </a:r>
            <a:r>
              <a:rPr lang="en-US" altLang="ko-KR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12:1-2,8,22)</a:t>
            </a:r>
            <a:endParaRPr kumimoji="0" lang="en-US" altLang="ko-KR" sz="20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969657"/>
            <a:ext cx="2987824" cy="1631216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0" kern="0" dirty="0" smtClean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000" b="0" kern="0" dirty="0" smtClean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rPr>
              <a:t>인간관계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: 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부딧치는 사람들과 적절한 옳바른 관계 형성</a:t>
            </a:r>
            <a:r>
              <a:rPr kumimoji="0" lang="ko-KR" alt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대상</a:t>
            </a:r>
            <a:r>
              <a:rPr lang="en-US" altLang="ko-KR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11:15-19,</a:t>
            </a:r>
            <a:r>
              <a:rPr lang="ko-KR" altLang="en-US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삼하 </a:t>
            </a:r>
            <a:r>
              <a:rPr lang="en-US" altLang="ko-KR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1:17-27, </a:t>
            </a:r>
            <a:r>
              <a:rPr lang="ko-KR" altLang="en-US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삼상 </a:t>
            </a:r>
            <a:r>
              <a:rPr lang="en-US" altLang="ko-KR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30:23-25)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   </a:t>
            </a:r>
            <a:endParaRPr kumimoji="0" lang="en-US" altLang="ko-KR" sz="20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08104" y="3637473"/>
            <a:ext cx="349188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0" kern="0" noProof="0" dirty="0" smtClean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rPr>
              <a:t>6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000" b="0" kern="0" noProof="0" dirty="0" smtClean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rPr>
              <a:t>전도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: 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이웃 사람 에게 사랑을 베풀어 하나님을 알게 하는 행위 </a:t>
            </a:r>
            <a:r>
              <a:rPr lang="en-US" altLang="ko-KR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삼하 </a:t>
            </a:r>
            <a:r>
              <a:rPr lang="en-US" altLang="ko-KR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10:1-2)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   </a:t>
            </a:r>
            <a:endParaRPr kumimoji="0" lang="en-US" altLang="ko-KR" sz="20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3491880" y="2204864"/>
            <a:ext cx="1584176" cy="3600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1835696" y="4365104"/>
            <a:ext cx="3024336" cy="172819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C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6012160" y="4653136"/>
            <a:ext cx="936104" cy="115212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="" xmlns:p14="http://schemas.microsoft.com/office/powerpoint/2010/main" val="254444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:\Users\Nissiy\Desktop\TC_chart\TC_chart_m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9238" y="1754294"/>
            <a:ext cx="4556854" cy="4266994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3397628" y="3429000"/>
            <a:ext cx="2304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그린오션교회</a:t>
            </a:r>
            <a:endParaRPr kumimoji="0" lang="en-US" altLang="ko-K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rush Script MT" pitchFamily="66" charset="0"/>
                <a:ea typeface="산돌02B" pitchFamily="18" charset="-127"/>
              </a:rPr>
              <a:t>Green Ocean Church </a:t>
            </a: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rush Script MT" pitchFamily="66" charset="0"/>
              <a:ea typeface="산돌02B" pitchFamily="18" charset="-127"/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5854714" y="2996952"/>
            <a:ext cx="3023498" cy="1932022"/>
            <a:chOff x="5854714" y="2996952"/>
            <a:chExt cx="3023498" cy="1932022"/>
          </a:xfrm>
        </p:grpSpPr>
        <p:pic>
          <p:nvPicPr>
            <p:cNvPr id="50" name="Picture 4" descr="C:\Users\Nissiy\Desktop\TC_chart\TC_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60274" y="3547269"/>
              <a:ext cx="569802" cy="529803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5854714" y="2996952"/>
              <a:ext cx="553998" cy="169213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Character</a:t>
              </a:r>
              <a:endParaRPr kumimoji="0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444208" y="4221088"/>
              <a:ext cx="2434004" cy="707886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성품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Character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영성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/ 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인격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/ 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예배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 rot="20700000">
            <a:off x="76772" y="3757440"/>
            <a:ext cx="3438795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7.</a:t>
            </a:r>
            <a:r>
              <a:rPr lang="ko-KR" altLang="en-US" sz="2000" b="0" kern="0" noProof="0" dirty="0" smtClean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rPr>
              <a:t>영성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: 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하나님을 체험하고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변화되어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사람들에게 주는 영향력 </a:t>
            </a:r>
            <a:r>
              <a:rPr lang="en-US" altLang="ko-KR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시편 </a:t>
            </a:r>
            <a:r>
              <a:rPr lang="en-US" altLang="ko-KR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119:103-105, </a:t>
            </a:r>
            <a:r>
              <a:rPr lang="ko-KR" altLang="en-US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삼하 </a:t>
            </a:r>
            <a:r>
              <a:rPr lang="en-US" altLang="ko-KR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2:1-2)</a:t>
            </a: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1412776"/>
            <a:ext cx="4176464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0" kern="0" dirty="0" smtClean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rPr>
              <a:t>8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000" b="0" kern="0" dirty="0" smtClean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rPr>
              <a:t>인격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: 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사람에게 새겨진 지워지지 않은 삶의 흔적들의 총합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조지 바나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)/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비교적 일관되게 나타나는 성격과 경향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en-US" altLang="ko-K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Naver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사전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)/ </a:t>
            </a:r>
            <a:r>
              <a:rPr lang="en-US" altLang="ko-KR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삼상 </a:t>
            </a:r>
            <a:r>
              <a:rPr lang="en-US" altLang="ko-KR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17:34-35, </a:t>
            </a:r>
            <a:r>
              <a:rPr lang="ko-KR" altLang="en-US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삼상 </a:t>
            </a:r>
            <a:r>
              <a:rPr lang="en-US" altLang="ko-KR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24:4-7)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   </a:t>
            </a:r>
            <a:endParaRPr kumimoji="0" lang="en-US" altLang="ko-KR" sz="20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87824" y="5273913"/>
            <a:ext cx="4248472" cy="1323439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0" kern="0" dirty="0" smtClean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rPr>
              <a:t>9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000" b="0" kern="0" dirty="0" smtClean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rPr>
              <a:t>예배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: 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하나님 앞에 최고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최상의 가치를 드리는 행위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/ 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프로스쿠네오 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en-US" altLang="ko-K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proskuneo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)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무릎을 꿇</a:t>
            </a:r>
            <a:r>
              <a:rPr lang="ko-KR" altLang="en-US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고 엎드림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삼하</a:t>
            </a:r>
            <a:r>
              <a:rPr lang="en-US" altLang="ko-KR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6:14-17)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 </a:t>
            </a: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13" name="Straight Arrow Connector 12"/>
          <p:cNvCxnSpPr>
            <a:stCxn id="52" idx="1"/>
            <a:endCxn id="21" idx="3"/>
          </p:cNvCxnSpPr>
          <p:nvPr/>
        </p:nvCxnSpPr>
        <p:spPr bwMode="auto">
          <a:xfrm flipH="1" flipV="1">
            <a:off x="3456980" y="3974147"/>
            <a:ext cx="2987228" cy="60088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6948264" y="2996953"/>
            <a:ext cx="1080120" cy="122413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endCxn id="24" idx="0"/>
          </p:cNvCxnSpPr>
          <p:nvPr/>
        </p:nvCxnSpPr>
        <p:spPr bwMode="auto">
          <a:xfrm flipH="1">
            <a:off x="5112060" y="4869160"/>
            <a:ext cx="1332148" cy="40475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CFF66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="" xmlns:p14="http://schemas.microsoft.com/office/powerpoint/2010/main" val="254444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:\Users\Nissiy\Desktop\TC_chart\TC_chart_m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9238" y="1754294"/>
            <a:ext cx="4556854" cy="4266994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3397628" y="3429000"/>
            <a:ext cx="2304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그린오션교회</a:t>
            </a:r>
            <a:endParaRPr kumimoji="0" lang="en-US" altLang="ko-K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rush Script MT" pitchFamily="66" charset="0"/>
                <a:ea typeface="산돌02B" pitchFamily="18" charset="-127"/>
              </a:rPr>
              <a:t>Green Ocean Church </a:t>
            </a: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rush Script MT" pitchFamily="66" charset="0"/>
              <a:ea typeface="산돌02B" pitchFamily="18" charset="-127"/>
            </a:endParaRPr>
          </a:p>
        </p:txBody>
      </p:sp>
      <p:grpSp>
        <p:nvGrpSpPr>
          <p:cNvPr id="2" name="그룹 19"/>
          <p:cNvGrpSpPr/>
          <p:nvPr/>
        </p:nvGrpSpPr>
        <p:grpSpPr>
          <a:xfrm>
            <a:off x="0" y="2857497"/>
            <a:ext cx="3214677" cy="2232248"/>
            <a:chOff x="0" y="2857497"/>
            <a:chExt cx="3214677" cy="2232248"/>
          </a:xfrm>
        </p:grpSpPr>
        <p:sp>
          <p:nvSpPr>
            <p:cNvPr id="55" name="TextBox 54"/>
            <p:cNvSpPr txBox="1"/>
            <p:nvPr/>
          </p:nvSpPr>
          <p:spPr>
            <a:xfrm rot="5400000">
              <a:off x="1867721" y="3742788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Competency </a:t>
              </a: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0" y="4071942"/>
              <a:ext cx="2555776" cy="1015663"/>
            </a:xfrm>
            <a:prstGeom prst="rect">
              <a:avLst/>
            </a:prstGeom>
            <a:solidFill>
              <a:srgbClr val="FFCC66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능력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Competency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10.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역량 </a:t>
              </a:r>
              <a:r>
                <a:rPr lang="en-US" altLang="ko-KR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11.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지도력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 12.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사역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  <p:pic>
          <p:nvPicPr>
            <p:cNvPr id="58" name="Picture 6" descr="C:\Users\Nissiy\Desktop\TC_chart\TC_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97428" y="3502382"/>
              <a:ext cx="585126" cy="502682"/>
            </a:xfrm>
            <a:prstGeom prst="rect">
              <a:avLst/>
            </a:prstGeom>
            <a:noFill/>
          </p:spPr>
        </p:pic>
      </p:grpSp>
      <p:sp>
        <p:nvSpPr>
          <p:cNvPr id="13" name="TextBox 12"/>
          <p:cNvSpPr txBox="1"/>
          <p:nvPr/>
        </p:nvSpPr>
        <p:spPr>
          <a:xfrm rot="20700000">
            <a:off x="5618643" y="2943929"/>
            <a:ext cx="3564429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0" kern="0" dirty="0" smtClean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rPr>
              <a:t>12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000" b="0" kern="0" dirty="0" smtClean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rPr>
              <a:t>사역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강점</a:t>
            </a:r>
            <a:r>
              <a:rPr lang="en-US" altLang="ko-KR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은사 및 리더십을 극대화해서 효과적</a:t>
            </a:r>
            <a:r>
              <a:rPr lang="en-US" altLang="ko-KR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능률적인 </a:t>
            </a:r>
            <a:r>
              <a:rPr lang="ko-KR" altLang="en-US" sz="2000" b="0" u="sng" kern="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가치</a:t>
            </a:r>
            <a:r>
              <a:rPr lang="ko-KR" altLang="en-US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를 창출하는 행위</a:t>
            </a:r>
            <a:r>
              <a:rPr lang="en-US" altLang="ko-KR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삼상 </a:t>
            </a:r>
            <a:r>
              <a:rPr lang="en-US" altLang="ko-KR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16:16,18, 23)</a:t>
            </a: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1628800"/>
            <a:ext cx="4464496" cy="1015663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0" kern="0" noProof="0" dirty="0" smtClean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rPr>
              <a:t>10.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b="0" kern="0" noProof="0" dirty="0" smtClean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rPr>
              <a:t>역량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: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 일의 목표나 과제를 달성할수 있는 지식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,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 기술 그리고 힘 </a:t>
            </a:r>
            <a:r>
              <a:rPr lang="en-US" altLang="ko-KR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삼상 </a:t>
            </a:r>
            <a:r>
              <a:rPr lang="en-US" altLang="ko-KR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17:39-40, 48-49,18:5,13)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 </a:t>
            </a: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87824" y="5273913"/>
            <a:ext cx="4248472" cy="132343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0" kern="0" noProof="0" dirty="0" smtClean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rPr>
              <a:t>11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000" b="0" kern="0" dirty="0" smtClean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rPr>
              <a:t>지도력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: 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능력을 발휘하여 사람들에게 영향을 끼쳐 임무나 목적을 달성하게 하는 기술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.</a:t>
            </a:r>
            <a:r>
              <a:rPr lang="en-US" altLang="ko-KR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삼하 </a:t>
            </a:r>
            <a:r>
              <a:rPr lang="en-US" altLang="ko-KR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23:13-17, </a:t>
            </a:r>
            <a:r>
              <a:rPr lang="ko-KR" altLang="en-US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대상 </a:t>
            </a:r>
            <a:r>
              <a:rPr lang="en-US" altLang="ko-KR" sz="2000" b="0" kern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13:1-4)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 </a:t>
            </a: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1115616" y="2636913"/>
            <a:ext cx="288032" cy="136815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CFF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56" idx="2"/>
          </p:cNvCxnSpPr>
          <p:nvPr/>
        </p:nvCxnSpPr>
        <p:spPr bwMode="auto">
          <a:xfrm>
            <a:off x="1277888" y="5087605"/>
            <a:ext cx="1709936" cy="114970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56" idx="3"/>
          </p:cNvCxnSpPr>
          <p:nvPr/>
        </p:nvCxnSpPr>
        <p:spPr bwMode="auto">
          <a:xfrm flipV="1">
            <a:off x="2555776" y="4149081"/>
            <a:ext cx="3096344" cy="43069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="" xmlns:p14="http://schemas.microsoft.com/office/powerpoint/2010/main" val="254444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-142875" y="4454525"/>
            <a:ext cx="9526588" cy="1974850"/>
            <a:chOff x="214282" y="4383452"/>
            <a:chExt cx="9527012" cy="1974506"/>
          </a:xfrm>
        </p:grpSpPr>
        <p:sp>
          <p:nvSpPr>
            <p:cNvPr id="25" name="Cube 24"/>
            <p:cNvSpPr/>
            <p:nvPr/>
          </p:nvSpPr>
          <p:spPr>
            <a:xfrm>
              <a:off x="597230" y="4383452"/>
              <a:ext cx="9144064" cy="1643074"/>
            </a:xfrm>
            <a:prstGeom prst="cube">
              <a:avLst/>
            </a:prstGeom>
            <a:scene3d>
              <a:camera prst="isometricOffAxis2Left"/>
              <a:lightRig rig="threePt" dir="t">
                <a:rot lat="0" lon="0" rev="7200000"/>
              </a:lightRig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dirty="0">
                  <a:solidFill>
                    <a:prstClr val="white"/>
                  </a:solidFill>
                  <a:latin typeface="HY크리스탈M" pitchFamily="18" charset="-127"/>
                  <a:ea typeface="HY크리스탈M" pitchFamily="18" charset="-127"/>
                </a:rPr>
                <a:t>당신의 목회를 그린오션으로 가게하라</a:t>
              </a:r>
              <a:endParaRPr lang="en-US" altLang="ko-KR" dirty="0">
                <a:solidFill>
                  <a:prstClr val="white"/>
                </a:solidFill>
                <a:latin typeface="HY크리스탈M" pitchFamily="18" charset="-127"/>
                <a:ea typeface="HY크리스탈M" pitchFamily="18" charset="-127"/>
              </a:endParaRPr>
            </a:p>
            <a:p>
              <a:pPr algn="ctr">
                <a:defRPr/>
              </a:pPr>
              <a:r>
                <a:rPr lang="en-US" altLang="ko-KR" dirty="0">
                  <a:solidFill>
                    <a:prstClr val="white"/>
                  </a:solidFill>
                  <a:latin typeface="HY크리스탈M" pitchFamily="18" charset="-127"/>
                  <a:ea typeface="HY크리스탈M" pitchFamily="18" charset="-127"/>
                </a:rPr>
                <a:t>Move your Ministry to the Green Ocean</a:t>
              </a:r>
              <a:endParaRPr lang="ko-KR" altLang="en-US" dirty="0">
                <a:solidFill>
                  <a:prstClr val="white"/>
                </a:solidFill>
                <a:latin typeface="HY크리스탈M" pitchFamily="18" charset="-127"/>
                <a:ea typeface="HY크리스탈M" pitchFamily="18" charset="-127"/>
              </a:endParaRPr>
            </a:p>
          </p:txBody>
        </p:sp>
        <p:sp>
          <p:nvSpPr>
            <p:cNvPr id="24" name="Cube 23"/>
            <p:cNvSpPr/>
            <p:nvPr/>
          </p:nvSpPr>
          <p:spPr>
            <a:xfrm>
              <a:off x="214282" y="4714884"/>
              <a:ext cx="9144064" cy="1643074"/>
            </a:xfrm>
            <a:prstGeom prst="cube">
              <a:avLst/>
            </a:prstGeom>
            <a:scene3d>
              <a:camera prst="isometricOffAxis2Left"/>
              <a:lightRig rig="threePt" dir="t">
                <a:rot lat="0" lon="0" rev="7200000"/>
              </a:lightRig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2800" dirty="0" smtClean="0">
                  <a:solidFill>
                    <a:srgbClr val="0A6E02"/>
                  </a:solidFill>
                  <a:latin typeface="HY크리스탈M" pitchFamily="18" charset="-127"/>
                  <a:ea typeface="HY크리스탈M" pitchFamily="18" charset="-127"/>
                </a:rPr>
                <a:t>그린오션 교회</a:t>
              </a:r>
              <a:endParaRPr lang="en-US" altLang="ko-KR" sz="2800" dirty="0">
                <a:solidFill>
                  <a:srgbClr val="0A6E02"/>
                </a:solidFill>
                <a:latin typeface="HY크리스탈M" pitchFamily="18" charset="-127"/>
                <a:ea typeface="HY크리스탈M" pitchFamily="18" charset="-127"/>
              </a:endParaRPr>
            </a:p>
            <a:p>
              <a:pPr algn="ctr">
                <a:defRPr/>
              </a:pPr>
              <a:r>
                <a:rPr lang="en-US" altLang="ko-KR" sz="2800" dirty="0" smtClean="0">
                  <a:solidFill>
                    <a:srgbClr val="0A6E02"/>
                  </a:solidFill>
                  <a:latin typeface="HY크리스탈M" pitchFamily="18" charset="-127"/>
                  <a:ea typeface="HY크리스탈M" pitchFamily="18" charset="-127"/>
                </a:rPr>
                <a:t>Green Ocean Church</a:t>
              </a:r>
              <a:endParaRPr lang="ko-KR" altLang="en-US" sz="2800" dirty="0">
                <a:solidFill>
                  <a:srgbClr val="0A6E02"/>
                </a:solidFill>
                <a:latin typeface="HY크리스탈M" pitchFamily="18" charset="-127"/>
                <a:ea typeface="HY크리스탈M" pitchFamily="18" charset="-127"/>
              </a:endParaRPr>
            </a:p>
          </p:txBody>
        </p:sp>
      </p:grpSp>
      <p:pic>
        <p:nvPicPr>
          <p:cNvPr id="22" name="Picture 21" descr="hand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3075" y="4000500"/>
            <a:ext cx="20351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hand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429000"/>
            <a:ext cx="1785938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be 4"/>
          <p:cNvSpPr/>
          <p:nvPr/>
        </p:nvSpPr>
        <p:spPr>
          <a:xfrm>
            <a:off x="2214546" y="4143380"/>
            <a:ext cx="2428892" cy="714380"/>
          </a:xfrm>
          <a:prstGeom prst="cube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solidFill>
                  <a:srgbClr val="FF0000"/>
                </a:solidFill>
                <a:latin typeface="HY크리스탈M" pitchFamily="18" charset="-127"/>
                <a:ea typeface="HY크리스탈M" pitchFamily="18" charset="-127"/>
              </a:rPr>
              <a:t>1.</a:t>
            </a:r>
            <a:r>
              <a:rPr lang="ko-KR" altLang="en-US" sz="2800" dirty="0">
                <a:solidFill>
                  <a:srgbClr val="FF0000"/>
                </a:solidFill>
                <a:latin typeface="HY크리스탈M" pitchFamily="18" charset="-127"/>
                <a:ea typeface="HY크리스탈M" pitchFamily="18" charset="-127"/>
              </a:rPr>
              <a:t>인격</a:t>
            </a:r>
          </a:p>
        </p:txBody>
      </p:sp>
      <p:sp>
        <p:nvSpPr>
          <p:cNvPr id="9" name="Cube 8"/>
          <p:cNvSpPr/>
          <p:nvPr/>
        </p:nvSpPr>
        <p:spPr>
          <a:xfrm>
            <a:off x="4572000" y="4500570"/>
            <a:ext cx="2428892" cy="714380"/>
          </a:xfrm>
          <a:prstGeom prst="cube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solidFill>
                  <a:srgbClr val="FF0000"/>
                </a:solidFill>
                <a:latin typeface="HY크리스탈M" pitchFamily="18" charset="-127"/>
                <a:ea typeface="HY크리스탈M" pitchFamily="18" charset="-127"/>
              </a:rPr>
              <a:t>2.</a:t>
            </a:r>
            <a:r>
              <a:rPr lang="ko-KR" altLang="en-US" sz="2800" dirty="0">
                <a:solidFill>
                  <a:srgbClr val="FF0000"/>
                </a:solidFill>
                <a:latin typeface="HY크리스탈M" pitchFamily="18" charset="-127"/>
                <a:ea typeface="HY크리스탈M" pitchFamily="18" charset="-127"/>
              </a:rPr>
              <a:t>영성</a:t>
            </a:r>
          </a:p>
        </p:txBody>
      </p:sp>
      <p:sp>
        <p:nvSpPr>
          <p:cNvPr id="10" name="Cube 9"/>
          <p:cNvSpPr/>
          <p:nvPr/>
        </p:nvSpPr>
        <p:spPr>
          <a:xfrm>
            <a:off x="3286116" y="3786190"/>
            <a:ext cx="2428892" cy="714380"/>
          </a:xfrm>
          <a:prstGeom prst="cube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solidFill>
                  <a:prstClr val="white"/>
                </a:solidFill>
                <a:latin typeface="HY크리스탈M" pitchFamily="18" charset="-127"/>
                <a:ea typeface="HY크리스탈M" pitchFamily="18" charset="-127"/>
              </a:rPr>
              <a:t>3.</a:t>
            </a:r>
            <a:r>
              <a:rPr lang="ko-KR" altLang="en-US" sz="2800" dirty="0">
                <a:solidFill>
                  <a:prstClr val="white"/>
                </a:solidFill>
                <a:latin typeface="HY크리스탈M" pitchFamily="18" charset="-127"/>
                <a:ea typeface="HY크리스탈M" pitchFamily="18" charset="-127"/>
              </a:rPr>
              <a:t>핵심역량</a:t>
            </a:r>
          </a:p>
        </p:txBody>
      </p:sp>
      <p:sp>
        <p:nvSpPr>
          <p:cNvPr id="11" name="Cube 10"/>
          <p:cNvSpPr/>
          <p:nvPr/>
        </p:nvSpPr>
        <p:spPr>
          <a:xfrm>
            <a:off x="3286116" y="3286124"/>
            <a:ext cx="2428892" cy="714380"/>
          </a:xfrm>
          <a:prstGeom prst="cube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solidFill>
                  <a:prstClr val="white"/>
                </a:solidFill>
                <a:latin typeface="HY크리스탈M" pitchFamily="18" charset="-127"/>
                <a:ea typeface="HY크리스탈M" pitchFamily="18" charset="-127"/>
              </a:rPr>
              <a:t>4.</a:t>
            </a:r>
            <a:r>
              <a:rPr lang="ko-KR" altLang="en-US" sz="2800" dirty="0">
                <a:solidFill>
                  <a:prstClr val="white"/>
                </a:solidFill>
                <a:latin typeface="HY크리스탈M" pitchFamily="18" charset="-127"/>
                <a:ea typeface="HY크리스탈M" pitchFamily="18" charset="-127"/>
              </a:rPr>
              <a:t>지도력</a:t>
            </a:r>
          </a:p>
        </p:txBody>
      </p:sp>
      <p:sp>
        <p:nvSpPr>
          <p:cNvPr id="12" name="Cube 11"/>
          <p:cNvSpPr/>
          <p:nvPr/>
        </p:nvSpPr>
        <p:spPr>
          <a:xfrm>
            <a:off x="3286116" y="2786058"/>
            <a:ext cx="2428892" cy="714380"/>
          </a:xfrm>
          <a:prstGeom prst="cube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solidFill>
                  <a:srgbClr val="FFFF00"/>
                </a:solidFill>
                <a:latin typeface="HY크리스탈M" pitchFamily="18" charset="-127"/>
                <a:ea typeface="HY크리스탈M" pitchFamily="18" charset="-127"/>
              </a:rPr>
              <a:t>5</a:t>
            </a:r>
            <a:r>
              <a:rPr lang="en-US" altLang="ko-KR" sz="2800" dirty="0" smtClean="0">
                <a:solidFill>
                  <a:srgbClr val="FFFF00"/>
                </a:solidFill>
                <a:latin typeface="HY크리스탈M" pitchFamily="18" charset="-127"/>
                <a:ea typeface="HY크리스탈M" pitchFamily="18" charset="-127"/>
              </a:rPr>
              <a:t>.</a:t>
            </a:r>
            <a:r>
              <a:rPr lang="ko-KR" altLang="en-US" sz="2800" dirty="0" smtClean="0">
                <a:solidFill>
                  <a:srgbClr val="FFFF00"/>
                </a:solidFill>
                <a:latin typeface="HY크리스탈M" pitchFamily="18" charset="-127"/>
                <a:ea typeface="HY크리스탈M" pitchFamily="18" charset="-127"/>
              </a:rPr>
              <a:t>주민이해</a:t>
            </a:r>
            <a:endParaRPr lang="ko-KR" altLang="en-US" sz="2800" dirty="0">
              <a:solidFill>
                <a:srgbClr val="FFFF00"/>
              </a:solidFill>
              <a:latin typeface="HY크리스탈M" pitchFamily="18" charset="-127"/>
              <a:ea typeface="HY크리스탈M" pitchFamily="18" charset="-127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3286116" y="2285992"/>
            <a:ext cx="2428892" cy="714380"/>
          </a:xfrm>
          <a:prstGeom prst="cube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solidFill>
                  <a:srgbClr val="FFFF00"/>
                </a:solidFill>
                <a:latin typeface="HY크리스탈M" pitchFamily="18" charset="-127"/>
                <a:ea typeface="HY크리스탈M" pitchFamily="18" charset="-127"/>
              </a:rPr>
              <a:t>6</a:t>
            </a:r>
            <a:r>
              <a:rPr lang="en-US" altLang="ko-KR" sz="2800" dirty="0" smtClean="0">
                <a:solidFill>
                  <a:srgbClr val="FFFF00"/>
                </a:solidFill>
                <a:latin typeface="HY크리스탈M" pitchFamily="18" charset="-127"/>
                <a:ea typeface="HY크리스탈M" pitchFamily="18" charset="-127"/>
              </a:rPr>
              <a:t>.</a:t>
            </a:r>
            <a:r>
              <a:rPr lang="ko-KR" altLang="en-US" sz="2800" dirty="0" smtClean="0">
                <a:solidFill>
                  <a:srgbClr val="FFFF00"/>
                </a:solidFill>
                <a:latin typeface="HY크리스탈M" pitchFamily="18" charset="-127"/>
                <a:ea typeface="HY크리스탈M" pitchFamily="18" charset="-127"/>
              </a:rPr>
              <a:t>인간관계</a:t>
            </a:r>
            <a:endParaRPr lang="ko-KR" altLang="en-US" sz="2800" dirty="0">
              <a:solidFill>
                <a:srgbClr val="FFFF00"/>
              </a:solidFill>
              <a:latin typeface="HY크리스탈M" pitchFamily="18" charset="-127"/>
              <a:ea typeface="HY크리스탈M" pitchFamily="18" charset="-127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3286116" y="1785926"/>
            <a:ext cx="2428892" cy="714380"/>
          </a:xfrm>
          <a:prstGeom prst="cube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solidFill>
                  <a:srgbClr val="FFC000"/>
                </a:solidFill>
                <a:latin typeface="HY크리스탈M" pitchFamily="18" charset="-127"/>
                <a:ea typeface="HY크리스탈M" pitchFamily="18" charset="-127"/>
              </a:rPr>
              <a:t>7</a:t>
            </a:r>
            <a:r>
              <a:rPr lang="en-US" altLang="ko-KR" sz="2800" dirty="0" smtClean="0">
                <a:solidFill>
                  <a:srgbClr val="FFC000"/>
                </a:solidFill>
                <a:latin typeface="HY크리스탈M" pitchFamily="18" charset="-127"/>
                <a:ea typeface="HY크리스탈M" pitchFamily="18" charset="-127"/>
              </a:rPr>
              <a:t>.</a:t>
            </a:r>
            <a:r>
              <a:rPr lang="ko-KR" altLang="en-US" sz="2800" dirty="0" smtClean="0">
                <a:solidFill>
                  <a:srgbClr val="FFC000"/>
                </a:solidFill>
                <a:latin typeface="HY크리스탈M" pitchFamily="18" charset="-127"/>
                <a:ea typeface="HY크리스탈M" pitchFamily="18" charset="-127"/>
              </a:rPr>
              <a:t>비전</a:t>
            </a:r>
            <a:endParaRPr lang="ko-KR" altLang="en-US" sz="2800" dirty="0">
              <a:solidFill>
                <a:srgbClr val="FFC000"/>
              </a:solidFill>
              <a:latin typeface="HY크리스탈M" pitchFamily="18" charset="-127"/>
              <a:ea typeface="HY크리스탈M" pitchFamily="18" charset="-127"/>
            </a:endParaRPr>
          </a:p>
        </p:txBody>
      </p:sp>
      <p:sp>
        <p:nvSpPr>
          <p:cNvPr id="15" name="Cube 14"/>
          <p:cNvSpPr/>
          <p:nvPr/>
        </p:nvSpPr>
        <p:spPr>
          <a:xfrm>
            <a:off x="3286116" y="1285860"/>
            <a:ext cx="2428892" cy="714380"/>
          </a:xfrm>
          <a:prstGeom prst="cube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solidFill>
                  <a:srgbClr val="FFC000"/>
                </a:solidFill>
                <a:latin typeface="HY크리스탈M" pitchFamily="18" charset="-127"/>
                <a:ea typeface="HY크리스탈M" pitchFamily="18" charset="-127"/>
              </a:rPr>
              <a:t>8</a:t>
            </a:r>
            <a:r>
              <a:rPr lang="en-US" altLang="ko-KR" sz="2800" dirty="0" smtClean="0">
                <a:solidFill>
                  <a:srgbClr val="FFC000"/>
                </a:solidFill>
                <a:latin typeface="HY크리스탈M" pitchFamily="18" charset="-127"/>
                <a:ea typeface="HY크리스탈M" pitchFamily="18" charset="-127"/>
              </a:rPr>
              <a:t>.</a:t>
            </a:r>
            <a:r>
              <a:rPr lang="ko-KR" altLang="en-US" sz="2800" dirty="0" smtClean="0">
                <a:solidFill>
                  <a:srgbClr val="FFC000"/>
                </a:solidFill>
                <a:latin typeface="HY크리스탈M" pitchFamily="18" charset="-127"/>
                <a:ea typeface="HY크리스탈M" pitchFamily="18" charset="-127"/>
              </a:rPr>
              <a:t>핵심가치</a:t>
            </a:r>
            <a:endParaRPr lang="ko-KR" altLang="en-US" sz="2800" dirty="0">
              <a:solidFill>
                <a:srgbClr val="FFC000"/>
              </a:solidFill>
              <a:latin typeface="HY크리스탈M" pitchFamily="18" charset="-127"/>
              <a:ea typeface="HY크리스탈M" pitchFamily="18" charset="-127"/>
            </a:endParaRPr>
          </a:p>
        </p:txBody>
      </p:sp>
      <p:sp>
        <p:nvSpPr>
          <p:cNvPr id="16" name="Cube 15"/>
          <p:cNvSpPr/>
          <p:nvPr/>
        </p:nvSpPr>
        <p:spPr>
          <a:xfrm>
            <a:off x="3286116" y="785794"/>
            <a:ext cx="2428892" cy="714380"/>
          </a:xfrm>
          <a:prstGeom prst="cube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solidFill>
                  <a:srgbClr val="00B0F0"/>
                </a:solidFill>
                <a:latin typeface="HY크리스탈M" pitchFamily="18" charset="-127"/>
                <a:ea typeface="HY크리스탈M" pitchFamily="18" charset="-127"/>
              </a:rPr>
              <a:t>9</a:t>
            </a:r>
            <a:r>
              <a:rPr lang="en-US" altLang="ko-KR" sz="2800" dirty="0" smtClean="0">
                <a:solidFill>
                  <a:srgbClr val="00B0F0"/>
                </a:solidFill>
                <a:latin typeface="HY크리스탈M" pitchFamily="18" charset="-127"/>
                <a:ea typeface="HY크리스탈M" pitchFamily="18" charset="-127"/>
              </a:rPr>
              <a:t>.</a:t>
            </a:r>
            <a:r>
              <a:rPr lang="ko-KR" altLang="en-US" sz="2800" dirty="0" smtClean="0">
                <a:solidFill>
                  <a:srgbClr val="00B0F0"/>
                </a:solidFill>
                <a:latin typeface="HY크리스탈M" pitchFamily="18" charset="-127"/>
                <a:ea typeface="HY크리스탈M" pitchFamily="18" charset="-127"/>
              </a:rPr>
              <a:t>목표</a:t>
            </a:r>
            <a:endParaRPr lang="ko-KR" altLang="en-US" sz="2800" dirty="0">
              <a:solidFill>
                <a:srgbClr val="00B0F0"/>
              </a:solidFill>
              <a:latin typeface="HY크리스탈M" pitchFamily="18" charset="-127"/>
              <a:ea typeface="HY크리스탈M" pitchFamily="18" charset="-127"/>
            </a:endParaRPr>
          </a:p>
        </p:txBody>
      </p:sp>
      <p:sp>
        <p:nvSpPr>
          <p:cNvPr id="17" name="Cube 16"/>
          <p:cNvSpPr/>
          <p:nvPr/>
        </p:nvSpPr>
        <p:spPr>
          <a:xfrm>
            <a:off x="3286116" y="285728"/>
            <a:ext cx="2428892" cy="714380"/>
          </a:xfrm>
          <a:prstGeom prst="cube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solidFill>
                  <a:srgbClr val="00B0F0"/>
                </a:solidFill>
                <a:latin typeface="HY크리스탈M" pitchFamily="18" charset="-127"/>
                <a:ea typeface="HY크리스탈M" pitchFamily="18" charset="-127"/>
              </a:rPr>
              <a:t>10</a:t>
            </a:r>
            <a:r>
              <a:rPr lang="en-US" altLang="ko-KR" sz="2800" dirty="0" smtClean="0">
                <a:solidFill>
                  <a:srgbClr val="00B0F0"/>
                </a:solidFill>
                <a:latin typeface="HY크리스탈M" pitchFamily="18" charset="-127"/>
                <a:ea typeface="HY크리스탈M" pitchFamily="18" charset="-127"/>
              </a:rPr>
              <a:t>.</a:t>
            </a:r>
            <a:r>
              <a:rPr lang="ko-KR" altLang="en-US" sz="2800" dirty="0" smtClean="0">
                <a:solidFill>
                  <a:srgbClr val="00B0F0"/>
                </a:solidFill>
                <a:latin typeface="HY크리스탈M" pitchFamily="18" charset="-127"/>
                <a:ea typeface="HY크리스탈M" pitchFamily="18" charset="-127"/>
              </a:rPr>
              <a:t>실행전략</a:t>
            </a:r>
            <a:endParaRPr lang="ko-KR" altLang="en-US" sz="2800" dirty="0">
              <a:solidFill>
                <a:srgbClr val="00B0F0"/>
              </a:solidFill>
              <a:latin typeface="HY크리스탈M" pitchFamily="18" charset="-127"/>
              <a:ea typeface="HY크리스탈M" pitchFamily="18" charset="-127"/>
            </a:endParaRPr>
          </a:p>
        </p:txBody>
      </p:sp>
      <p:pic>
        <p:nvPicPr>
          <p:cNvPr id="18" name="그림 17" descr="Thrive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85728"/>
            <a:ext cx="2534530" cy="6910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5.08788E-6 L 0.22049 0.04187 " pathEditMode="relative" ptsTypes="AA">
                                      <p:cBhvr>
                                        <p:cTn id="6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6.75301E-7 L -0.20782 0.0270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49 0.04186 L -0.00017 -0.01064 " pathEditMode="relative" ptsTypes="AA">
                                      <p:cBhvr>
                                        <p:cTn id="6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81 0.02705 L -0.00295 -0.0148 " pathEditMode="relative" ptsTypes="AA">
                                      <p:cBhvr>
                                        <p:cTn id="6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628 -0.0629 " pathEditMode="relative" ptsTypes="AA">
                                      <p:cBhvr>
                                        <p:cTn id="7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268 -0.04185 " pathEditMode="relative" ptsTypes="AA">
                                      <p:cBhvr>
                                        <p:cTn id="7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942E-6 L -0.28351 0.24213 " pathEditMode="relative" rAng="0" ptsTypes="AA">
                                      <p:cBhvr>
                                        <p:cTn id="7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121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4311E-6 L -0.02361 0.43039 " pathEditMode="relative" rAng="0" ptsTypes="AA">
                                      <p:cBhvr>
                                        <p:cTn id="7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215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56799E-7 L 0.09444 0.50324 " pathEditMode="relative" rAng="0" ptsTypes="AA">
                                      <p:cBhvr>
                                        <p:cTn id="8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252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2951E-7 L -0.18125 0.55504 " pathEditMode="relative" rAng="0" ptsTypes="AA">
                                      <p:cBhvr>
                                        <p:cTn id="8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278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9.15819E-7 L 0.14166 0.62789 " pathEditMode="relative" rAng="0" ptsTypes="AA">
                                      <p:cBhvr>
                                        <p:cTn id="8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314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70213E-6 L 0.25191 0.72179 " pathEditMode="relative" rAng="0" ptsTypes="AA">
                                      <p:cBhvr>
                                        <p:cTn id="8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361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48844E-6 L -0.07882 0.75255 " pathEditMode="relative" rAng="0" ptsTypes="AA">
                                      <p:cBhvr>
                                        <p:cTn id="8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376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27475E-6 L -0.25209 0.83603 " pathEditMode="relative" rAng="0" ptsTypes="AA">
                                      <p:cBhvr>
                                        <p:cTn id="9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0" y="4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251520" y="1052736"/>
            <a:ext cx="8568631" cy="5400600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아래 질문에 답을 해 보십시오</a:t>
            </a:r>
            <a:r>
              <a:rPr lang="en-US" altLang="ko-KR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dirty="0" smtClean="0">
              <a:solidFill>
                <a:srgbClr val="0A6E02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endParaRPr lang="en-US" altLang="ko-KR" sz="24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1).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당신은 매일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성결의 삶을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유지하려고 노력합니까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514350" indent="-514350">
              <a:buNone/>
              <a:defRPr/>
            </a:pPr>
            <a:endParaRPr lang="en-US" altLang="ko-KR" sz="24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 1.        2.         3.        4.        5.</a:t>
            </a:r>
          </a:p>
          <a:p>
            <a:pPr marL="514350" indent="-514350">
              <a:buNone/>
              <a:defRPr/>
            </a:pPr>
            <a:endParaRPr lang="en-US" altLang="ko-KR" sz="2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2).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당신은 주위 사람들의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강점을 찾고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칭찬과 격려를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합니까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514350" indent="-514350">
              <a:buNone/>
              <a:defRPr/>
            </a:pPr>
            <a:endParaRPr lang="en-US" altLang="ko-KR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1.        2.         3.        4.        5.</a:t>
            </a:r>
            <a:endParaRPr lang="en-US" altLang="ko-KR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000" b="1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Right Arrow 4"/>
          <p:cNvSpPr/>
          <p:nvPr/>
        </p:nvSpPr>
        <p:spPr bwMode="auto">
          <a:xfrm flipV="1">
            <a:off x="971600" y="2636912"/>
            <a:ext cx="5760640" cy="36003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flipV="1">
            <a:off x="971600" y="4941168"/>
            <a:ext cx="5760640" cy="36003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164288" y="2780928"/>
            <a:ext cx="1224137" cy="461665"/>
          </a:xfrm>
          <a:prstGeom prst="rect">
            <a:avLst/>
          </a:prstGeom>
          <a:solidFill>
            <a:srgbClr val="FFCC66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0"/>
            <a:r>
              <a:rPr lang="en-US" altLang="ko-K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7.</a:t>
            </a:r>
            <a:r>
              <a:rPr lang="ko-KR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영성</a:t>
            </a:r>
            <a:endParaRPr lang="en-US" altLang="ko-K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876256" y="4839543"/>
            <a:ext cx="1872209" cy="461665"/>
          </a:xfrm>
          <a:prstGeom prst="rect">
            <a:avLst/>
          </a:prstGeom>
          <a:solidFill>
            <a:srgbClr val="FFCC66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0"/>
            <a:r>
              <a:rPr lang="en-US" altLang="ko-K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6.</a:t>
            </a:r>
            <a:r>
              <a:rPr lang="ko-KR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인간관계</a:t>
            </a:r>
            <a:endParaRPr lang="en-US" altLang="ko-K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출발지 찾기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45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467544" y="1196752"/>
            <a:ext cx="8352607" cy="5256584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 아래 질문에 답을 해 보십시오</a:t>
            </a:r>
            <a:r>
              <a:rPr lang="en-US" altLang="ko-KR" sz="24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4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endParaRPr lang="en-US" altLang="ko-KR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3).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당신은 </a:t>
            </a:r>
            <a:r>
              <a:rPr lang="ko-KR" altLang="en-US" u="sng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본을 보이는 리더십을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보입니까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514350" indent="-514350">
              <a:buNone/>
              <a:defRPr/>
            </a:pPr>
            <a:endParaRPr lang="en-US" altLang="ko-KR" sz="24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marL="514350" indent="-514350">
              <a:buNone/>
              <a:defRPr/>
            </a:pP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  1.        2.          3.           4.          5.</a:t>
            </a:r>
            <a:endParaRPr lang="en-US" altLang="ko-KR" sz="24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4).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당신은 주위 사람들로 부터 </a:t>
            </a:r>
            <a:r>
              <a:rPr lang="ko-KR" altLang="en-US" u="sng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정직하다는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말을 듣습니까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514350" indent="-514350">
              <a:buFont typeface="Arial" charset="0"/>
              <a:buAutoNum type="arabicParenR"/>
              <a:defRPr/>
            </a:pPr>
            <a:endParaRPr lang="en-US" altLang="ko-KR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 1.        2.         3.        4.         5.</a:t>
            </a: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000" b="1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Right Arrow 4"/>
          <p:cNvSpPr/>
          <p:nvPr/>
        </p:nvSpPr>
        <p:spPr bwMode="auto">
          <a:xfrm flipV="1">
            <a:off x="1187624" y="3140969"/>
            <a:ext cx="5760640" cy="36003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flipV="1">
            <a:off x="1187624" y="5013177"/>
            <a:ext cx="5760640" cy="36003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876257" y="4581128"/>
            <a:ext cx="1440160" cy="461665"/>
          </a:xfrm>
          <a:prstGeom prst="rect">
            <a:avLst/>
          </a:prstGeom>
          <a:solidFill>
            <a:srgbClr val="FFCC66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0"/>
            <a:r>
              <a:rPr lang="en-US" altLang="ko-KR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8. </a:t>
            </a:r>
            <a:r>
              <a:rPr lang="ko-KR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인격</a:t>
            </a:r>
            <a:endParaRPr lang="en-US" altLang="ko-K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028657" y="2708920"/>
            <a:ext cx="1575792" cy="461665"/>
          </a:xfrm>
          <a:prstGeom prst="rect">
            <a:avLst/>
          </a:prstGeom>
          <a:solidFill>
            <a:srgbClr val="FFCC66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0"/>
            <a:r>
              <a:rPr lang="en-US" altLang="ko-KR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11. </a:t>
            </a:r>
            <a:r>
              <a:rPr lang="ko-KR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리더십</a:t>
            </a:r>
            <a:endParaRPr lang="en-US" altLang="ko-K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출발지 찾기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45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/>
          </p:cNvSpPr>
          <p:nvPr/>
        </p:nvSpPr>
        <p:spPr bwMode="auto">
          <a:xfrm>
            <a:off x="395536" y="1268761"/>
            <a:ext cx="8497639" cy="502314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“</a:t>
            </a:r>
            <a:r>
              <a:rPr lang="ko-KR" altLang="en-US" sz="32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기스의</a:t>
            </a:r>
            <a:r>
              <a:rPr lang="ko-KR" altLang="en-US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아들 </a:t>
            </a:r>
            <a:r>
              <a:rPr lang="ko-KR" alt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사울을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사십년</a:t>
            </a:r>
            <a:r>
              <a:rPr lang="ko-KR" altLang="en-US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간 주셨다가</a:t>
            </a:r>
            <a:r>
              <a:rPr lang="ko-KR" alt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폐하시고</a:t>
            </a:r>
            <a:endParaRPr lang="en-US" altLang="ko-KR" sz="3200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다윗을</a:t>
            </a:r>
            <a:r>
              <a:rPr lang="ko-KR" alt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왕으로 세우시고 증거하여 가라사대</a:t>
            </a:r>
            <a:endParaRPr lang="en-US" altLang="ko-KR" sz="3200" dirty="0">
              <a:solidFill>
                <a:srgbClr val="0A6E0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내가 </a:t>
            </a:r>
            <a:r>
              <a:rPr lang="ko-KR" alt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이새의</a:t>
            </a:r>
            <a:r>
              <a:rPr lang="ko-KR" alt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아들 다윗을 만나니 </a:t>
            </a:r>
            <a:endParaRPr lang="en-US" altLang="ko-KR" sz="3200" b="1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내 마음에 </a:t>
            </a:r>
            <a:r>
              <a:rPr lang="ko-KR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합한 사람</a:t>
            </a:r>
            <a:r>
              <a:rPr lang="ko-KR" alt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이라</a:t>
            </a:r>
            <a:endParaRPr lang="en-US" altLang="ko-KR" sz="3200" b="1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(a man after my own heart)  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내 뜻을 </a:t>
            </a:r>
            <a:r>
              <a:rPr lang="ko-KR" alt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이루게 하리라 하시더니</a:t>
            </a:r>
            <a:r>
              <a:rPr lang="en-US" altLang="ko-KR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”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행 </a:t>
            </a:r>
            <a:r>
              <a:rPr lang="en-US" altLang="ko-K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13:21-22)</a:t>
            </a:r>
            <a:endParaRPr lang="en-US" altLang="ko-KR" sz="32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US" altLang="ko-KR" sz="16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  <a:cs typeface="Arial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6" name="그림 5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7" name="그림 6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475656" y="188640"/>
            <a:ext cx="6264696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다윗의 삶과 사역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4C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모델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(9.pp)</a:t>
            </a:r>
          </a:p>
        </p:txBody>
      </p:sp>
    </p:spTree>
    <p:extLst>
      <p:ext uri="{BB962C8B-B14F-4D97-AF65-F5344CB8AC3E}">
        <p14:creationId xmlns="" xmlns:p14="http://schemas.microsoft.com/office/powerpoint/2010/main" val="363495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539553" y="1196752"/>
            <a:ext cx="8280598" cy="5256584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아래 질문에 답해 보기 바랍니다</a:t>
            </a:r>
            <a:r>
              <a:rPr lang="en-US" altLang="ko-KR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dirty="0" smtClean="0">
              <a:solidFill>
                <a:srgbClr val="0A6E02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endParaRPr lang="en-US" altLang="ko-KR" sz="24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5).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당신은 </a:t>
            </a:r>
            <a:r>
              <a:rPr lang="ko-KR" altLang="en-US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지역 사람들의 필요를 채워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주는 사역을 하십니까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514350" indent="-514350">
              <a:buNone/>
              <a:defRPr/>
            </a:pPr>
            <a:endParaRPr lang="en-US" altLang="ko-KR" sz="24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  1.        2.         3.        4.         5.</a:t>
            </a:r>
          </a:p>
          <a:p>
            <a:pPr marL="514350" indent="-514350">
              <a:buNone/>
              <a:defRPr/>
            </a:pPr>
            <a:endParaRPr lang="en-US" altLang="ko-KR" sz="2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6).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당신은 </a:t>
            </a:r>
            <a:r>
              <a:rPr lang="ko-KR" altLang="en-US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교회의 세미나나 훈련에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적극적으로 참여합니까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?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endParaRPr lang="en-US" altLang="ko-KR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 1.        2.         3.        4.         5.</a:t>
            </a:r>
            <a:endParaRPr lang="en-US" altLang="ko-KR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Font typeface="Arial" charset="0"/>
              <a:buAutoNum type="arabicParenR"/>
              <a:defRPr/>
            </a:pPr>
            <a:endParaRPr lang="en-US" altLang="ko-KR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000" b="1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Right Arrow 4"/>
          <p:cNvSpPr/>
          <p:nvPr/>
        </p:nvSpPr>
        <p:spPr bwMode="auto">
          <a:xfrm flipV="1">
            <a:off x="1187624" y="3140969"/>
            <a:ext cx="5760640" cy="36003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flipV="1">
            <a:off x="1187624" y="5445225"/>
            <a:ext cx="5760640" cy="36003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876256" y="5055567"/>
            <a:ext cx="2088232" cy="461665"/>
          </a:xfrm>
          <a:prstGeom prst="rect">
            <a:avLst/>
          </a:prstGeom>
          <a:solidFill>
            <a:srgbClr val="FFCC66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0"/>
            <a:r>
              <a:rPr lang="en-US" altLang="ko-KR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10. </a:t>
            </a:r>
            <a:r>
              <a:rPr lang="ko-KR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핵심역량</a:t>
            </a:r>
            <a:endParaRPr lang="en-US" altLang="ko-K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028656" y="2708920"/>
            <a:ext cx="1647799" cy="461665"/>
          </a:xfrm>
          <a:prstGeom prst="rect">
            <a:avLst/>
          </a:prstGeom>
          <a:solidFill>
            <a:srgbClr val="FFCC66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0"/>
            <a:r>
              <a:rPr lang="en-US" altLang="ko-KR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4.</a:t>
            </a:r>
            <a:r>
              <a:rPr lang="ko-KR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주민이해</a:t>
            </a:r>
            <a:endParaRPr lang="en-US" altLang="ko-K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출발지 찾기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45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539553" y="1052736"/>
            <a:ext cx="8280598" cy="5661248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아래 질문에 답해 보기 바랍니다</a:t>
            </a:r>
            <a:r>
              <a:rPr lang="en-US" altLang="ko-KR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dirty="0" smtClean="0">
              <a:solidFill>
                <a:srgbClr val="0A6E02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endParaRPr lang="en-US" altLang="ko-KR" sz="24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7).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당신은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예배에 참석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하는 분명한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이유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를 알고 있습니까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514350" indent="-514350">
              <a:buNone/>
              <a:defRPr/>
            </a:pPr>
            <a:endParaRPr lang="en-US" altLang="ko-KR" sz="24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  1.        2.         3.        4.         5.</a:t>
            </a:r>
          </a:p>
          <a:p>
            <a:pPr marL="514350" indent="-514350">
              <a:buNone/>
              <a:defRPr/>
            </a:pPr>
            <a:endParaRPr lang="en-US" altLang="ko-KR" sz="2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8).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당신이 교회에서 하는 일이 당신의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믿음 성장에 도움이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됩니까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514350" indent="-514350">
              <a:buNone/>
              <a:defRPr/>
            </a:pPr>
            <a:endParaRPr lang="en-US" altLang="ko-KR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  1.        2.         3.        4.         5.</a:t>
            </a:r>
            <a:endParaRPr lang="en-US" altLang="ko-KR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Font typeface="Arial" charset="0"/>
              <a:buAutoNum type="arabicParenR"/>
              <a:defRPr/>
            </a:pPr>
            <a:endParaRPr lang="en-US" altLang="ko-KR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000" b="1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Right Arrow 4"/>
          <p:cNvSpPr/>
          <p:nvPr/>
        </p:nvSpPr>
        <p:spPr bwMode="auto">
          <a:xfrm flipV="1">
            <a:off x="1187624" y="3068960"/>
            <a:ext cx="5760640" cy="36003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flipV="1">
            <a:off x="1187624" y="5301208"/>
            <a:ext cx="5760640" cy="36003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948263" y="2535287"/>
            <a:ext cx="1368153" cy="461665"/>
          </a:xfrm>
          <a:prstGeom prst="rect">
            <a:avLst/>
          </a:prstGeom>
          <a:solidFill>
            <a:srgbClr val="FFCC66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0"/>
            <a:r>
              <a:rPr lang="en-US" altLang="ko-K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9.</a:t>
            </a:r>
            <a:r>
              <a:rPr lang="ko-KR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 예배</a:t>
            </a:r>
            <a:endParaRPr lang="en-US" altLang="ko-K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876257" y="4911551"/>
            <a:ext cx="1368152" cy="461665"/>
          </a:xfrm>
          <a:prstGeom prst="rect">
            <a:avLst/>
          </a:prstGeom>
          <a:solidFill>
            <a:srgbClr val="FFCC66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0"/>
            <a:r>
              <a:rPr lang="en-US" altLang="ko-KR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12. </a:t>
            </a:r>
            <a:r>
              <a:rPr lang="ko-KR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사역</a:t>
            </a:r>
            <a:endParaRPr lang="en-US" altLang="ko-K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출발지 찾기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45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539553" y="1196752"/>
            <a:ext cx="8280598" cy="5328592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아래 질문에 답해 보기 바랍니다</a:t>
            </a:r>
            <a:r>
              <a:rPr lang="en-US" altLang="ko-KR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dirty="0" smtClean="0">
              <a:solidFill>
                <a:srgbClr val="0A6E02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endParaRPr lang="en-US" altLang="ko-KR" sz="24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9).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당신은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예수님을 모르는 사람들과 교제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를 가지려고 노력합니까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514350" indent="-514350">
              <a:buNone/>
              <a:defRPr/>
            </a:pPr>
            <a:endParaRPr lang="en-US" altLang="ko-KR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  1.        2.         3.        4.         5.</a:t>
            </a:r>
          </a:p>
          <a:p>
            <a:pPr marL="514350" indent="-514350">
              <a:buNone/>
              <a:defRPr/>
            </a:pPr>
            <a:endParaRPr lang="en-US" altLang="ko-KR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10).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당신은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성경적인 가치관을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따라 살아 갑니까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  1.        2.         3.        4.         5.</a:t>
            </a:r>
            <a:endParaRPr lang="en-US" altLang="ko-KR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Font typeface="Arial" charset="0"/>
              <a:buAutoNum type="arabicParenR"/>
              <a:defRPr/>
            </a:pPr>
            <a:endParaRPr lang="en-US" altLang="ko-KR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000" b="1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ight Arrow 6"/>
          <p:cNvSpPr/>
          <p:nvPr/>
        </p:nvSpPr>
        <p:spPr bwMode="auto">
          <a:xfrm flipV="1">
            <a:off x="1187624" y="3140969"/>
            <a:ext cx="5760640" cy="36003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 flipV="1">
            <a:off x="1340024" y="5229200"/>
            <a:ext cx="5760640" cy="36003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948263" y="2679303"/>
            <a:ext cx="1296145" cy="461665"/>
          </a:xfrm>
          <a:prstGeom prst="rect">
            <a:avLst/>
          </a:prstGeom>
          <a:solidFill>
            <a:srgbClr val="FFCC66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0"/>
            <a:r>
              <a:rPr lang="en-US" altLang="ko-K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5.</a:t>
            </a:r>
            <a:r>
              <a:rPr lang="ko-KR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전도</a:t>
            </a:r>
            <a:endParaRPr lang="en-US" altLang="ko-K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164288" y="5157192"/>
            <a:ext cx="1979712" cy="461665"/>
          </a:xfrm>
          <a:prstGeom prst="rect">
            <a:avLst/>
          </a:prstGeom>
          <a:solidFill>
            <a:srgbClr val="FFCC66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0"/>
            <a:r>
              <a:rPr lang="en-US" altLang="ko-K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2. </a:t>
            </a:r>
            <a:r>
              <a:rPr lang="ko-KR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핵심가치</a:t>
            </a:r>
            <a:endParaRPr lang="en-US" altLang="ko-K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출발지 찾기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45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539553" y="1196752"/>
            <a:ext cx="8280598" cy="5256584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아래 질문에 답해 보기 바랍니다</a:t>
            </a:r>
            <a:r>
              <a:rPr lang="en-US" altLang="ko-KR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dirty="0" smtClean="0">
              <a:solidFill>
                <a:srgbClr val="0A6E02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endParaRPr lang="en-US" altLang="ko-KR" sz="24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11).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당신은 교회의 목표 성취를 위해 장애물을 넘는 </a:t>
            </a:r>
            <a:r>
              <a:rPr lang="ko-KR" altLang="en-US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추진력</a:t>
            </a:r>
            <a:r>
              <a:rPr lang="ko-KR" altLang="en-US" u="sng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이 있습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니까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514350" indent="-514350">
              <a:buNone/>
              <a:defRPr/>
            </a:pPr>
            <a:endParaRPr lang="en-US" altLang="ko-KR" sz="24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  1.        2.         3.        4.         5.</a:t>
            </a:r>
          </a:p>
          <a:p>
            <a:pPr marL="514350" indent="-514350">
              <a:buNone/>
              <a:defRPr/>
            </a:pPr>
            <a:endParaRPr lang="en-US" altLang="ko-KR" sz="2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12).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당신은 목표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실행전략 성취를 위해 </a:t>
            </a:r>
            <a:r>
              <a:rPr lang="ko-KR" altLang="en-US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평가하는 시간</a:t>
            </a:r>
            <a:r>
              <a:rPr lang="en-US" altLang="ko-KR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매월</a:t>
            </a:r>
            <a:r>
              <a:rPr lang="en-US" altLang="ko-KR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혹은 계절마다</a:t>
            </a:r>
            <a:r>
              <a:rPr lang="en-US" altLang="ko-KR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을 가집니까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  1.        2.         3.        4.         5.</a:t>
            </a:r>
            <a:endParaRPr lang="en-US" altLang="ko-KR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Font typeface="Arial" charset="0"/>
              <a:buAutoNum type="arabicParenR"/>
              <a:defRPr/>
            </a:pPr>
            <a:endParaRPr lang="en-US" altLang="ko-KR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000" b="1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Right Arrow 4"/>
          <p:cNvSpPr/>
          <p:nvPr/>
        </p:nvSpPr>
        <p:spPr bwMode="auto">
          <a:xfrm flipV="1">
            <a:off x="1187624" y="3140969"/>
            <a:ext cx="5760640" cy="36003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flipV="1">
            <a:off x="1187624" y="5445225"/>
            <a:ext cx="5760640" cy="36003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876257" y="2708920"/>
            <a:ext cx="1296144" cy="461665"/>
          </a:xfrm>
          <a:prstGeom prst="rect">
            <a:avLst/>
          </a:prstGeom>
          <a:solidFill>
            <a:srgbClr val="FFCC66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0"/>
            <a:r>
              <a:rPr lang="en-US" altLang="ko-KR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1. </a:t>
            </a:r>
            <a:r>
              <a:rPr lang="ko-KR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비전</a:t>
            </a:r>
            <a:endParaRPr lang="en-US" altLang="ko-K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092280" y="5013176"/>
            <a:ext cx="1368152" cy="461665"/>
          </a:xfrm>
          <a:prstGeom prst="rect">
            <a:avLst/>
          </a:prstGeom>
          <a:solidFill>
            <a:srgbClr val="FFCC66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0"/>
            <a:r>
              <a:rPr lang="en-US" altLang="ko-KR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3. </a:t>
            </a:r>
            <a:r>
              <a:rPr lang="ko-KR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전략</a:t>
            </a:r>
            <a:endParaRPr lang="en-US" altLang="ko-K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출발지 찾기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45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251520" y="1124744"/>
            <a:ext cx="8568631" cy="5328592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3.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강점과 개발점 정리</a:t>
            </a:r>
            <a:endParaRPr lang="en-US" altLang="ko-KR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ko-KR" altLang="en-US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아래 </a:t>
            </a:r>
            <a:r>
              <a:rPr lang="en-US" altLang="ko-KR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개의 설문은 교인들이 가진  가장 큰 장점이고</a:t>
            </a:r>
            <a:r>
              <a:rPr lang="en-US" altLang="ko-KR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dirty="0" smtClean="0">
              <a:solidFill>
                <a:srgbClr val="0A6E02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endParaRPr lang="en-US" altLang="ko-KR" sz="24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1).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당신은 매일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성결의 삶을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유지하려고 노력합니까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514350" indent="-514350">
              <a:buNone/>
              <a:defRPr/>
            </a:pPr>
            <a:endParaRPr lang="en-US" altLang="ko-KR" sz="24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 1.        2.         3.       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4.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    5.</a:t>
            </a:r>
          </a:p>
          <a:p>
            <a:pPr marL="514350" indent="-514350">
              <a:buNone/>
              <a:defRPr/>
            </a:pPr>
            <a:endParaRPr lang="en-US" altLang="ko-KR" sz="2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6).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당신은 </a:t>
            </a:r>
            <a:r>
              <a:rPr lang="ko-KR" altLang="en-US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교회의 세미나나 훈련에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적극적으로 참여합니까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?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endParaRPr lang="en-US" altLang="ko-KR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1.        2.         3.        4.       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5.</a:t>
            </a: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000" b="1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Right Arrow 4"/>
          <p:cNvSpPr/>
          <p:nvPr/>
        </p:nvSpPr>
        <p:spPr bwMode="auto">
          <a:xfrm flipV="1">
            <a:off x="1187624" y="3140969"/>
            <a:ext cx="5760640" cy="36003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flipV="1">
            <a:off x="1187624" y="5445225"/>
            <a:ext cx="5760640" cy="36003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452320" y="3140968"/>
            <a:ext cx="1224137" cy="461665"/>
          </a:xfrm>
          <a:prstGeom prst="rect">
            <a:avLst/>
          </a:prstGeom>
          <a:solidFill>
            <a:srgbClr val="92D05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0"/>
            <a:r>
              <a:rPr lang="en-US" altLang="ko-K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7.</a:t>
            </a:r>
            <a:r>
              <a:rPr lang="ko-KR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영성</a:t>
            </a:r>
            <a:endParaRPr lang="en-US" altLang="ko-K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876256" y="5055567"/>
            <a:ext cx="1872209" cy="461665"/>
          </a:xfrm>
          <a:prstGeom prst="rect">
            <a:avLst/>
          </a:prstGeom>
          <a:solidFill>
            <a:srgbClr val="92D050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0"/>
            <a:r>
              <a:rPr lang="en-US" altLang="ko-K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10.</a:t>
            </a:r>
            <a:r>
              <a:rPr lang="ko-KR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역량개발</a:t>
            </a:r>
            <a:endParaRPr lang="en-US" altLang="ko-K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개념 이해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45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539553" y="1196752"/>
            <a:ext cx="8280598" cy="5328592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아래 질문은 교인들이 미래 개발해야 할 점이라면</a:t>
            </a:r>
            <a:r>
              <a:rPr lang="en-US" altLang="ko-KR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dirty="0" smtClean="0">
              <a:solidFill>
                <a:srgbClr val="0A6E02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endParaRPr lang="en-US" altLang="ko-KR" sz="24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9).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당신은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예수님을 모르는 사람들과 교제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를 가지려고 노력합니까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514350" indent="-514350">
              <a:buNone/>
              <a:defRPr/>
            </a:pPr>
            <a:endParaRPr lang="en-US" altLang="ko-KR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  1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.        2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         3.        4.         5.</a:t>
            </a:r>
          </a:p>
          <a:p>
            <a:pPr marL="514350" indent="-514350">
              <a:buNone/>
              <a:defRPr/>
            </a:pPr>
            <a:endParaRPr lang="en-US" altLang="ko-KR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5).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당신은 </a:t>
            </a:r>
            <a:r>
              <a:rPr lang="ko-KR" altLang="en-US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지역 사람들의 필요를 채워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주는 사역을 하십니까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marL="514350" indent="-514350">
              <a:buNone/>
              <a:defRPr/>
            </a:pPr>
            <a:endParaRPr lang="en-US" altLang="ko-KR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 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1.</a:t>
            </a:r>
            <a:r>
              <a:rPr lang="en-US" altLang="ko-KR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    2.         3.        4.         5.</a:t>
            </a:r>
            <a:endParaRPr lang="en-US" altLang="ko-KR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Font typeface="Arial" charset="0"/>
              <a:buAutoNum type="arabicParenR"/>
              <a:defRPr/>
            </a:pPr>
            <a:endParaRPr lang="en-US" altLang="ko-KR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000" b="1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Right Arrow 6"/>
          <p:cNvSpPr/>
          <p:nvPr/>
        </p:nvSpPr>
        <p:spPr bwMode="auto">
          <a:xfrm flipV="1">
            <a:off x="1187624" y="3140969"/>
            <a:ext cx="5760640" cy="36003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 flipV="1">
            <a:off x="1340024" y="5661249"/>
            <a:ext cx="5760640" cy="36003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948263" y="2679303"/>
            <a:ext cx="1296145" cy="461665"/>
          </a:xfrm>
          <a:prstGeom prst="rect">
            <a:avLst/>
          </a:prstGeom>
          <a:solidFill>
            <a:srgbClr val="FFCC66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0"/>
            <a:r>
              <a:rPr lang="en-US" altLang="ko-K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5.</a:t>
            </a:r>
            <a:r>
              <a:rPr lang="ko-KR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전도</a:t>
            </a:r>
            <a:endParaRPr lang="en-US" altLang="ko-K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164288" y="5157192"/>
            <a:ext cx="1800200" cy="461665"/>
          </a:xfrm>
          <a:prstGeom prst="rect">
            <a:avLst/>
          </a:prstGeom>
          <a:solidFill>
            <a:srgbClr val="FFCC66"/>
          </a:solidFill>
          <a:ln w="2857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0"/>
            <a:r>
              <a:rPr lang="en-US" altLang="ko-KR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4.</a:t>
            </a:r>
            <a:r>
              <a:rPr lang="ko-KR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xpo M" pitchFamily="18" charset="-127"/>
                <a:ea typeface="Expo M" pitchFamily="18" charset="-127"/>
              </a:rPr>
              <a:t>주민이해</a:t>
            </a:r>
            <a:endParaRPr lang="en-US" altLang="ko-K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xpo M" pitchFamily="18" charset="-127"/>
              <a:ea typeface="Expo M" pitchFamily="18" charset="-127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개념 이해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45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1"/>
          <p:cNvSpPr txBox="1">
            <a:spLocks noChangeArrowheads="1"/>
          </p:cNvSpPr>
          <p:nvPr/>
        </p:nvSpPr>
        <p:spPr bwMode="gray">
          <a:xfrm>
            <a:off x="1524000" y="36576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86019" name="Text Box 22"/>
          <p:cNvSpPr txBox="1">
            <a:spLocks noChangeArrowheads="1"/>
          </p:cNvSpPr>
          <p:nvPr/>
        </p:nvSpPr>
        <p:spPr bwMode="gray">
          <a:xfrm>
            <a:off x="4114800" y="2133600"/>
            <a:ext cx="576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</a:t>
            </a:r>
          </a:p>
        </p:txBody>
      </p:sp>
      <p:sp>
        <p:nvSpPr>
          <p:cNvPr id="86020" name="Text Box 23"/>
          <p:cNvSpPr txBox="1">
            <a:spLocks noChangeArrowheads="1"/>
          </p:cNvSpPr>
          <p:nvPr/>
        </p:nvSpPr>
        <p:spPr bwMode="gray">
          <a:xfrm>
            <a:off x="7048500" y="241141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86021" name="Text Box 24"/>
          <p:cNvSpPr txBox="1">
            <a:spLocks noChangeArrowheads="1"/>
          </p:cNvSpPr>
          <p:nvPr/>
        </p:nvSpPr>
        <p:spPr bwMode="gray">
          <a:xfrm>
            <a:off x="5257800" y="47244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86022" name="Text Box 25"/>
          <p:cNvSpPr txBox="1">
            <a:spLocks noChangeArrowheads="1"/>
          </p:cNvSpPr>
          <p:nvPr/>
        </p:nvSpPr>
        <p:spPr bwMode="gray">
          <a:xfrm>
            <a:off x="2436813" y="5348288"/>
            <a:ext cx="68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pic>
        <p:nvPicPr>
          <p:cNvPr id="86023" name="그림 18" descr="로고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816600"/>
            <a:ext cx="213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602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8925465"/>
              </p:ext>
            </p:extLst>
          </p:nvPr>
        </p:nvGraphicFramePr>
        <p:xfrm>
          <a:off x="457200" y="1196752"/>
          <a:ext cx="8458200" cy="4949952"/>
        </p:xfrm>
        <a:graphic>
          <a:graphicData uri="http://schemas.openxmlformats.org/drawingml/2006/table">
            <a:tbl>
              <a:tblPr/>
              <a:tblGrid>
                <a:gridCol w="4114800"/>
                <a:gridCol w="4343400"/>
              </a:tblGrid>
              <a:tr h="5006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강점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Strength)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개발점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Challenge)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</a:tr>
              <a:tr h="110909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우리 교회 성도들은 </a:t>
                      </a:r>
                      <a:r>
                        <a:rPr lang="ko-KR" altLang="en-US" sz="200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매일 성결의 삶을 </a:t>
                      </a:r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유지하려고 노력합니다</a:t>
                      </a: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.(NO.1) </a:t>
                      </a:r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또한</a:t>
                      </a:r>
                      <a:r>
                        <a:rPr lang="en-US" altLang="ko-KR" sz="20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00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교회에서 실시하는 세미나</a:t>
                      </a:r>
                      <a:r>
                        <a:rPr lang="en-US" altLang="ko-KR" sz="200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200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훈련에 </a:t>
                      </a:r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적극적으로 참여 하는 점은 강점입니다</a:t>
                      </a: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.(NO.6)</a:t>
                      </a:r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ko-KR" altLang="en-US" sz="20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우리 교회 성도들은 </a:t>
                      </a:r>
                      <a:r>
                        <a:rPr lang="ko-KR" altLang="en-US" sz="2000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지역 사람들의 필요를 채워 </a:t>
                      </a:r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주는 사역</a:t>
                      </a: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(NO.5) </a:t>
                      </a:r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과  </a:t>
                      </a:r>
                      <a:r>
                        <a:rPr lang="ko-KR" altLang="en-US" sz="200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예수님을 모르는 사람들과 교제</a:t>
                      </a:r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를 가지려고 노력하는 일은 개발해야 할 점입니다</a:t>
                      </a:r>
                      <a:r>
                        <a:rPr lang="en-US" altLang="ko-KR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.(NO.9)</a:t>
                      </a:r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en-US" altLang="ko-KR" sz="200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67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 한 문장으로 정리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(Summary)</a:t>
                      </a:r>
                      <a:endParaRPr lang="en-US" altLang="ko-KR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  개발 점 처방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457200" marR="0" lvl="1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(Treatment for Challenge)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136260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우리 교회는 </a:t>
                      </a:r>
                      <a:r>
                        <a:rPr lang="ko-KR" altLang="en-US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성결의 삶을 유지하는 것과 교회에서 실시하는 세미나</a:t>
                      </a:r>
                      <a:r>
                        <a:rPr lang="en-US" altLang="ko-KR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훈련 참석은</a:t>
                      </a:r>
                      <a:r>
                        <a:rPr lang="ko-KR" altLang="en-US" sz="20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아주 훌륭합니다</a:t>
                      </a:r>
                      <a:r>
                        <a:rPr lang="en-US" altLang="ko-KR" sz="20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. </a:t>
                      </a:r>
                      <a:r>
                        <a:rPr lang="ko-KR" altLang="en-US" sz="20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그러나 지역에 사는 </a:t>
                      </a:r>
                      <a:r>
                        <a:rPr lang="ko-KR" altLang="en-US" sz="2000" b="1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사람들의 필요를 찾고</a:t>
                      </a:r>
                      <a:r>
                        <a:rPr lang="en-US" altLang="ko-KR" sz="2000" b="1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그들과 교제를 나누는 사역을 </a:t>
                      </a:r>
                      <a:r>
                        <a:rPr lang="ko-KR" altLang="en-US" sz="20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개발되어야 합니다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  <a:endParaRPr lang="ko-KR" altLang="en-US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ko-KR" altLang="en-US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전도 위해 교회 주위 사람들에 대한 관심가지기</a:t>
                      </a:r>
                      <a:r>
                        <a:rPr lang="en-US" altLang="ko-KR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</a:p>
                    <a:p>
                      <a:pPr marL="342900" marR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ko-KR" altLang="en-US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소녀 소년 가장으로 있는 집 찾기</a:t>
                      </a:r>
                      <a:endParaRPr lang="en-US" altLang="ko-KR" sz="2000" b="1" dirty="0" smtClean="0">
                        <a:solidFill>
                          <a:srgbClr val="0A6E02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342900" marR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ko-KR" altLang="en-US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반찬을 만들고</a:t>
                      </a:r>
                      <a:r>
                        <a:rPr lang="en-US" altLang="ko-KR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쌀을 준비해서 매달 방문하는 일</a:t>
                      </a:r>
                      <a:endParaRPr lang="en-US" altLang="ko-KR" sz="2000" b="1" dirty="0" smtClean="0">
                        <a:solidFill>
                          <a:srgbClr val="0A6E02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342900" marR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ko-KR" altLang="en-US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어린이 공부방 만들어서 돕는 일</a:t>
                      </a:r>
                      <a:endParaRPr lang="en-US" altLang="ko-KR" sz="2000" b="1" dirty="0" smtClean="0">
                        <a:solidFill>
                          <a:srgbClr val="0A6E02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60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개념 이해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635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1"/>
          <p:cNvSpPr txBox="1">
            <a:spLocks noChangeArrowheads="1"/>
          </p:cNvSpPr>
          <p:nvPr/>
        </p:nvSpPr>
        <p:spPr bwMode="gray">
          <a:xfrm>
            <a:off x="1524000" y="36576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86019" name="Text Box 22"/>
          <p:cNvSpPr txBox="1">
            <a:spLocks noChangeArrowheads="1"/>
          </p:cNvSpPr>
          <p:nvPr/>
        </p:nvSpPr>
        <p:spPr bwMode="gray">
          <a:xfrm>
            <a:off x="4114800" y="2133600"/>
            <a:ext cx="576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</a:t>
            </a:r>
          </a:p>
        </p:txBody>
      </p:sp>
      <p:sp>
        <p:nvSpPr>
          <p:cNvPr id="86020" name="Text Box 23"/>
          <p:cNvSpPr txBox="1">
            <a:spLocks noChangeArrowheads="1"/>
          </p:cNvSpPr>
          <p:nvPr/>
        </p:nvSpPr>
        <p:spPr bwMode="gray">
          <a:xfrm>
            <a:off x="7048500" y="241141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86021" name="Text Box 24"/>
          <p:cNvSpPr txBox="1">
            <a:spLocks noChangeArrowheads="1"/>
          </p:cNvSpPr>
          <p:nvPr/>
        </p:nvSpPr>
        <p:spPr bwMode="gray">
          <a:xfrm>
            <a:off x="5257800" y="47244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86022" name="Text Box 25"/>
          <p:cNvSpPr txBox="1">
            <a:spLocks noChangeArrowheads="1"/>
          </p:cNvSpPr>
          <p:nvPr/>
        </p:nvSpPr>
        <p:spPr bwMode="gray">
          <a:xfrm>
            <a:off x="2436813" y="5348288"/>
            <a:ext cx="68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pic>
        <p:nvPicPr>
          <p:cNvPr id="86023" name="그림 18" descr="로고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816600"/>
            <a:ext cx="213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602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925465"/>
              </p:ext>
            </p:extLst>
          </p:nvPr>
        </p:nvGraphicFramePr>
        <p:xfrm>
          <a:off x="457200" y="1073608"/>
          <a:ext cx="8458200" cy="5048240"/>
        </p:xfrm>
        <a:graphic>
          <a:graphicData uri="http://schemas.openxmlformats.org/drawingml/2006/table">
            <a:tbl>
              <a:tblPr/>
              <a:tblGrid>
                <a:gridCol w="8458200"/>
              </a:tblGrid>
              <a:tr h="7200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 </a:t>
                      </a:r>
                      <a:r>
                        <a:rPr lang="en-US" altLang="ko-KR" sz="20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2-3</a:t>
                      </a:r>
                      <a:r>
                        <a:rPr lang="ko-KR" altLang="en-US" sz="20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개의 우선적인 </a:t>
                      </a:r>
                      <a:r>
                        <a:rPr lang="en-US" altLang="ko-KR" sz="20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(1) </a:t>
                      </a:r>
                      <a:r>
                        <a:rPr lang="ko-KR" altLang="en-US" sz="20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</a:t>
                      </a:r>
                      <a:r>
                        <a:rPr lang="en-US" altLang="ko-KR" sz="20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(2) </a:t>
                      </a:r>
                      <a:r>
                        <a:rPr lang="ko-KR" altLang="en-US" sz="20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실행전략 만들기 한 문장으로 정리</a:t>
                      </a:r>
                      <a:endParaRPr lang="en-US" altLang="ko-KR" sz="20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(Priority goals and  operative strategy )</a:t>
                      </a:r>
                      <a:endParaRPr lang="en-US" altLang="ko-KR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423855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 </a:t>
                      </a:r>
                      <a:r>
                        <a:rPr lang="en-US" altLang="ko-KR" sz="20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1: </a:t>
                      </a:r>
                      <a:r>
                        <a:rPr lang="ko-KR" altLang="en-US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 주변에 있는 소년 소녀 가장의 집 </a:t>
                      </a:r>
                      <a:r>
                        <a:rPr lang="en-US" altLang="ko-KR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(1)10</a:t>
                      </a:r>
                      <a:r>
                        <a:rPr lang="ko-KR" altLang="en-US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가정을 찾아</a:t>
                      </a:r>
                      <a:r>
                        <a:rPr lang="en-US" altLang="ko-KR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(2)</a:t>
                      </a:r>
                      <a:r>
                        <a:rPr lang="ko-KR" altLang="en-US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매월 </a:t>
                      </a:r>
                      <a:r>
                        <a:rPr lang="en-US" altLang="ko-KR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ko-KR" altLang="en-US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회씩 밑반찬을 준비하여 배달하고</a:t>
                      </a:r>
                      <a:r>
                        <a:rPr lang="en-US" altLang="ko-KR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(3) 5</a:t>
                      </a:r>
                      <a:r>
                        <a:rPr lang="ko-KR" altLang="en-US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가정을 교회에 등록시키고</a:t>
                      </a:r>
                      <a:r>
                        <a:rPr lang="en-US" altLang="ko-KR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이중에 </a:t>
                      </a:r>
                      <a:r>
                        <a:rPr lang="en-US" altLang="ko-KR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(4) 2</a:t>
                      </a:r>
                      <a:r>
                        <a:rPr lang="ko-KR" altLang="en-US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가정은 구원시킨다</a:t>
                      </a:r>
                      <a:r>
                        <a:rPr lang="en-US" altLang="ko-KR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실행전략</a:t>
                      </a:r>
                      <a:r>
                        <a:rPr lang="en-US" altLang="ko-KR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1: </a:t>
                      </a:r>
                      <a:r>
                        <a:rPr lang="ko-KR" altLang="en-US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소년</a:t>
                      </a:r>
                      <a:r>
                        <a:rPr lang="en-US" altLang="ko-KR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소녀 가장을 찾을 전도위원회</a:t>
                      </a:r>
                      <a:r>
                        <a:rPr lang="en-US" altLang="ko-KR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(5</a:t>
                      </a:r>
                      <a:r>
                        <a:rPr lang="ko-KR" altLang="en-US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r>
                        <a:rPr lang="en-US" altLang="ko-KR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lang="ko-KR" altLang="en-US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를 구성한다</a:t>
                      </a:r>
                      <a:r>
                        <a:rPr lang="en-US" altLang="ko-KR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         </a:t>
                      </a:r>
                      <a:r>
                        <a:rPr lang="en-US" altLang="ko-KR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2: 3</a:t>
                      </a:r>
                      <a:r>
                        <a:rPr lang="ko-KR" altLang="en-US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개월 동안 동사무소를 찾아 </a:t>
                      </a:r>
                      <a:r>
                        <a:rPr lang="en-US" altLang="ko-KR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</a:t>
                      </a:r>
                      <a:r>
                        <a:rPr lang="ko-KR" altLang="en-US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명의 리스트를 만들고</a:t>
                      </a:r>
                      <a:r>
                        <a:rPr lang="en-US" altLang="ko-KR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이중 밑 반찬을 배달해줄 </a:t>
                      </a:r>
                      <a:r>
                        <a:rPr lang="en-US" altLang="ko-KR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10</a:t>
                      </a:r>
                      <a:r>
                        <a:rPr lang="ko-KR" altLang="en-US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가정을 선임한다</a:t>
                      </a:r>
                      <a:r>
                        <a:rPr lang="en-US" altLang="ko-KR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  <a:r>
                        <a:rPr lang="ko-KR" altLang="en-US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en-US" altLang="ko-KR" sz="2000" b="1" dirty="0" smtClean="0">
                        <a:solidFill>
                          <a:srgbClr val="0A6E02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         3:</a:t>
                      </a:r>
                      <a:r>
                        <a:rPr lang="en-US" altLang="ko-KR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전도위원회에서 밑반찬 만들 여선교회 회원 </a:t>
                      </a:r>
                      <a:r>
                        <a:rPr lang="en-US" altLang="ko-KR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</a:t>
                      </a:r>
                      <a:r>
                        <a:rPr lang="ko-KR" altLang="en-US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가정 준비한다</a:t>
                      </a:r>
                      <a:r>
                        <a:rPr lang="en-US" altLang="ko-KR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  <a:endParaRPr lang="en-US" altLang="ko-KR" sz="2000" b="1" dirty="0" smtClean="0">
                        <a:solidFill>
                          <a:srgbClr val="0A6E02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         4:</a:t>
                      </a:r>
                      <a:r>
                        <a:rPr lang="en-US" altLang="ko-KR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매월 </a:t>
                      </a:r>
                      <a:r>
                        <a:rPr lang="en-US" altLang="ko-KR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1, 3</a:t>
                      </a:r>
                      <a:r>
                        <a:rPr lang="ko-KR" altLang="en-US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째주 금요일</a:t>
                      </a:r>
                      <a:r>
                        <a:rPr lang="en-US" altLang="ko-KR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토요일에 심방하고</a:t>
                      </a:r>
                      <a:r>
                        <a:rPr lang="en-US" altLang="ko-KR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밑반찬을 전달한다</a:t>
                      </a:r>
                      <a:r>
                        <a:rPr lang="en-US" altLang="ko-KR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         5: </a:t>
                      </a:r>
                      <a:r>
                        <a:rPr lang="ko-KR" altLang="en-US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매월 한번씩 교회로 초청해서 예배에 참석하게 하고</a:t>
                      </a:r>
                      <a:r>
                        <a:rPr lang="en-US" altLang="ko-KR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점심 식사를 준비하고</a:t>
                      </a:r>
                      <a:r>
                        <a:rPr lang="en-US" altLang="ko-KR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선물도 준다</a:t>
                      </a:r>
                      <a:r>
                        <a:rPr lang="en-US" altLang="ko-KR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         6: </a:t>
                      </a:r>
                      <a:r>
                        <a:rPr lang="ko-KR" altLang="en-US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고등부</a:t>
                      </a:r>
                      <a:r>
                        <a:rPr lang="en-US" altLang="ko-KR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  <a:r>
                        <a:rPr lang="ko-KR" altLang="en-US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대학부과 한 가정씩 관계를 맺게하고</a:t>
                      </a:r>
                      <a:r>
                        <a:rPr lang="en-US" altLang="ko-KR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한달에 한번씩 만나 활동</a:t>
                      </a:r>
                      <a:r>
                        <a:rPr lang="en-US" altLang="ko-KR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영화감상</a:t>
                      </a:r>
                      <a:r>
                        <a:rPr lang="en-US" altLang="ko-KR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경기 구경</a:t>
                      </a:r>
                      <a:r>
                        <a:rPr lang="en-US" altLang="ko-KR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..</a:t>
                      </a:r>
                      <a:r>
                        <a:rPr lang="ko-KR" altLang="en-US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등</a:t>
                      </a:r>
                      <a:r>
                        <a:rPr lang="en-US" altLang="ko-KR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lang="ko-KR" altLang="en-US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에 참여하게 한다</a:t>
                      </a:r>
                      <a:r>
                        <a:rPr lang="en-US" altLang="ko-KR" sz="20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  <a:r>
                        <a:rPr lang="ko-KR" altLang="en-US" sz="20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20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0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20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20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0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en-US" altLang="ko-KR" sz="2000" b="1" dirty="0" smtClean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         7: </a:t>
                      </a:r>
                      <a:r>
                        <a:rPr lang="ko-KR" altLang="en-US" sz="20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성탄</a:t>
                      </a:r>
                      <a:r>
                        <a:rPr lang="en-US" altLang="ko-KR" sz="20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20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구정시 교회 초청하여 함께 예배를 드리고 선물을 준다</a:t>
                      </a:r>
                      <a:r>
                        <a:rPr lang="en-US" altLang="ko-KR" sz="20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. </a:t>
                      </a: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60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개념 이해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35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1"/>
          <p:cNvSpPr txBox="1">
            <a:spLocks noChangeArrowheads="1"/>
          </p:cNvSpPr>
          <p:nvPr/>
        </p:nvSpPr>
        <p:spPr bwMode="gray">
          <a:xfrm>
            <a:off x="1524000" y="36576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86019" name="Text Box 22"/>
          <p:cNvSpPr txBox="1">
            <a:spLocks noChangeArrowheads="1"/>
          </p:cNvSpPr>
          <p:nvPr/>
        </p:nvSpPr>
        <p:spPr bwMode="gray">
          <a:xfrm>
            <a:off x="4114800" y="2133600"/>
            <a:ext cx="576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</a:t>
            </a:r>
          </a:p>
        </p:txBody>
      </p:sp>
      <p:sp>
        <p:nvSpPr>
          <p:cNvPr id="86020" name="Text Box 23"/>
          <p:cNvSpPr txBox="1">
            <a:spLocks noChangeArrowheads="1"/>
          </p:cNvSpPr>
          <p:nvPr/>
        </p:nvSpPr>
        <p:spPr bwMode="gray">
          <a:xfrm>
            <a:off x="7048500" y="241141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86021" name="Text Box 24"/>
          <p:cNvSpPr txBox="1">
            <a:spLocks noChangeArrowheads="1"/>
          </p:cNvSpPr>
          <p:nvPr/>
        </p:nvSpPr>
        <p:spPr bwMode="gray">
          <a:xfrm>
            <a:off x="5257800" y="47244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86022" name="Text Box 25"/>
          <p:cNvSpPr txBox="1">
            <a:spLocks noChangeArrowheads="1"/>
          </p:cNvSpPr>
          <p:nvPr/>
        </p:nvSpPr>
        <p:spPr bwMode="gray">
          <a:xfrm>
            <a:off x="2436813" y="5348288"/>
            <a:ext cx="68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pic>
        <p:nvPicPr>
          <p:cNvPr id="86023" name="그림 18" descr="로고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816600"/>
            <a:ext cx="213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602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925465"/>
              </p:ext>
            </p:extLst>
          </p:nvPr>
        </p:nvGraphicFramePr>
        <p:xfrm>
          <a:off x="457200" y="1073608"/>
          <a:ext cx="8458200" cy="4958632"/>
        </p:xfrm>
        <a:graphic>
          <a:graphicData uri="http://schemas.openxmlformats.org/drawingml/2006/table">
            <a:tbl>
              <a:tblPr/>
              <a:tblGrid>
                <a:gridCol w="8458200"/>
              </a:tblGrid>
              <a:tr h="7200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 </a:t>
                      </a:r>
                      <a:r>
                        <a:rPr lang="en-US" altLang="ko-KR" sz="20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2-3</a:t>
                      </a:r>
                      <a:r>
                        <a:rPr lang="ko-KR" altLang="en-US" sz="20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개의 우선적인 </a:t>
                      </a:r>
                      <a:r>
                        <a:rPr lang="en-US" altLang="ko-KR" sz="20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(1) </a:t>
                      </a:r>
                      <a:r>
                        <a:rPr lang="ko-KR" altLang="en-US" sz="20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</a:t>
                      </a:r>
                      <a:r>
                        <a:rPr lang="en-US" altLang="ko-KR" sz="20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(2) </a:t>
                      </a:r>
                      <a:r>
                        <a:rPr lang="ko-KR" altLang="en-US" sz="20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실행전략 만들기 한 문장으로 정리</a:t>
                      </a:r>
                      <a:endParaRPr lang="en-US" altLang="ko-KR" sz="20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(Priority goals and  operative strategy )</a:t>
                      </a:r>
                      <a:endParaRPr lang="en-US" altLang="ko-KR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423855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 </a:t>
                      </a:r>
                      <a:r>
                        <a:rPr lang="en-US" altLang="ko-KR" sz="20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2: </a:t>
                      </a:r>
                      <a:r>
                        <a:rPr lang="ko-KR" altLang="en-US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교회에 </a:t>
                      </a:r>
                      <a:r>
                        <a:rPr lang="en-US" altLang="ko-KR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(1)</a:t>
                      </a:r>
                      <a:r>
                        <a:rPr lang="ko-KR" altLang="en-US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어린이 공부방을 마련하고</a:t>
                      </a:r>
                      <a:r>
                        <a:rPr lang="en-US" altLang="ko-KR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(2)10</a:t>
                      </a:r>
                      <a:r>
                        <a:rPr lang="ko-KR" altLang="en-US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명의 동네 주위에 사는 어린이들을 모집하고</a:t>
                      </a:r>
                      <a:r>
                        <a:rPr lang="en-US" altLang="ko-KR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(3)8</a:t>
                      </a:r>
                      <a:r>
                        <a:rPr lang="ko-KR" altLang="en-US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명의 교회 젊은 청년들이 매주 번갈아가면서 영어와 수학을 가르친다</a:t>
                      </a:r>
                      <a:r>
                        <a:rPr lang="en-US" altLang="ko-KR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.</a:t>
                      </a:r>
                      <a:r>
                        <a:rPr lang="ko-KR" altLang="en-US" sz="20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en-US" altLang="ko-KR" sz="20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실행전략</a:t>
                      </a:r>
                      <a:r>
                        <a:rPr lang="en-US" altLang="ko-KR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1: </a:t>
                      </a: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실행전략</a:t>
                      </a:r>
                      <a:r>
                        <a:rPr lang="en-US" altLang="ko-KR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2: </a:t>
                      </a: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실행전략</a:t>
                      </a:r>
                      <a:r>
                        <a:rPr lang="en-US" altLang="ko-KR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3: </a:t>
                      </a: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실행전략</a:t>
                      </a:r>
                      <a:r>
                        <a:rPr lang="en-US" altLang="ko-KR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4: </a:t>
                      </a: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실행전략</a:t>
                      </a:r>
                      <a:r>
                        <a:rPr lang="en-US" altLang="ko-KR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5:</a:t>
                      </a: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실행전략</a:t>
                      </a:r>
                      <a:r>
                        <a:rPr lang="en-US" altLang="ko-KR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6: </a:t>
                      </a: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실행전략</a:t>
                      </a:r>
                      <a:r>
                        <a:rPr lang="en-US" altLang="ko-KR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7: </a:t>
                      </a:r>
                      <a:endParaRPr lang="en-US" altLang="ko-KR" sz="1800" b="1" dirty="0" smtClean="0">
                        <a:solidFill>
                          <a:srgbClr val="0A6E02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60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개념 이해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35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251520" y="1124744"/>
            <a:ext cx="8568631" cy="5328592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당신의 교회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혹은 각 부서나 기관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가 가진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장점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과 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개발 점</a:t>
            </a:r>
            <a:r>
              <a:rPr lang="ko-KR" altLang="en-US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각각 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가지씩 적고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종합을 하고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처방을 만들어 보십시오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514350" indent="-514350">
              <a:buNone/>
              <a:defRPr/>
            </a:pPr>
            <a:endParaRPr lang="en-US" altLang="ko-KR" sz="24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장점 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가지 설문 적기</a:t>
            </a:r>
            <a:endParaRPr lang="en-US" altLang="ko-KR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1. ____________________________________________</a:t>
            </a:r>
          </a:p>
          <a:p>
            <a:pPr marL="514350" indent="-514350">
              <a:buNone/>
              <a:defRPr/>
            </a:pP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 2._____________________________________________</a:t>
            </a:r>
          </a:p>
          <a:p>
            <a:pPr marL="514350" indent="-514350">
              <a:buNone/>
              <a:defRPr/>
            </a:pP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endParaRPr lang="en-US" altLang="ko-KR" sz="2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개발 점 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가지 설문 적기</a:t>
            </a:r>
            <a:endParaRPr lang="en-US" altLang="ko-KR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	1. _____________________________________</a:t>
            </a: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	2.______________________________________</a:t>
            </a:r>
          </a:p>
          <a:p>
            <a:pPr marL="514350" indent="-514350">
              <a:buNone/>
              <a:defRPr/>
            </a:pPr>
            <a:endParaRPr lang="en-US" altLang="ko-KR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endParaRPr lang="en-US" altLang="ko-KR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000" b="1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개념 이해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345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/>
          </p:cNvSpPr>
          <p:nvPr/>
        </p:nvSpPr>
        <p:spPr bwMode="auto">
          <a:xfrm>
            <a:off x="395536" y="1268761"/>
            <a:ext cx="8497639" cy="511256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“</a:t>
            </a:r>
            <a:r>
              <a:rPr lang="ko-KR" altLang="en-US" sz="32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다윗은</a:t>
            </a:r>
            <a:r>
              <a:rPr lang="ko-KR" alt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당시에</a:t>
            </a:r>
            <a:r>
              <a:rPr lang="en-US" altLang="ko-KR" sz="32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3200" dirty="0" smtClean="0">
              <a:solidFill>
                <a:srgbClr val="86041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하나님의 </a:t>
            </a:r>
            <a:r>
              <a:rPr lang="ko-KR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뜻을 </a:t>
            </a:r>
            <a:r>
              <a:rPr lang="ko-KR" altLang="en-US" sz="3200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좇아 </a:t>
            </a:r>
            <a:r>
              <a:rPr lang="ko-KR" altLang="en-US" sz="3200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섬기다가</a:t>
            </a:r>
            <a:endParaRPr lang="en-US" altLang="ko-KR" sz="3200" dirty="0" smtClean="0">
              <a:solidFill>
                <a:srgbClr val="0A6E0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en-US" altLang="ko-K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for David had served 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God’s purpose </a:t>
            </a:r>
            <a:r>
              <a:rPr lang="en-US" altLang="ko-KR" sz="3200" b="1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in his own </a:t>
            </a:r>
            <a:r>
              <a:rPr lang="en-US" altLang="ko-KR" sz="3200" b="1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generation)</a:t>
            </a:r>
            <a:r>
              <a:rPr lang="ko-KR" altLang="en-US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잠들어 </a:t>
            </a:r>
            <a:r>
              <a:rPr lang="ko-KR" altLang="en-US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그 조상들과 함께 묻혀</a:t>
            </a:r>
            <a:endParaRPr lang="en-US" altLang="ko-KR" sz="3200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썩음을 당하였으되 </a:t>
            </a:r>
            <a:r>
              <a:rPr lang="en-US" altLang="ko-KR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”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행 </a:t>
            </a:r>
            <a:r>
              <a:rPr lang="en-US" altLang="ko-K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13:36)</a:t>
            </a:r>
            <a:endParaRPr lang="en-US" altLang="ko-KR" sz="32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US" altLang="ko-KR" sz="16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  <a:cs typeface="Arial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6" name="그림 5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7" name="그림 6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475656" y="188640"/>
            <a:ext cx="6264696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다윗의 삶과 사역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4C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모델 </a:t>
            </a:r>
            <a:endParaRPr lang="en-US" altLang="ko-KR" sz="32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495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1"/>
          <p:cNvSpPr txBox="1">
            <a:spLocks noChangeArrowheads="1"/>
          </p:cNvSpPr>
          <p:nvPr/>
        </p:nvSpPr>
        <p:spPr bwMode="gray">
          <a:xfrm>
            <a:off x="1524000" y="36576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86019" name="Text Box 22"/>
          <p:cNvSpPr txBox="1">
            <a:spLocks noChangeArrowheads="1"/>
          </p:cNvSpPr>
          <p:nvPr/>
        </p:nvSpPr>
        <p:spPr bwMode="gray">
          <a:xfrm>
            <a:off x="4114800" y="2133600"/>
            <a:ext cx="576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</a:t>
            </a:r>
          </a:p>
        </p:txBody>
      </p:sp>
      <p:sp>
        <p:nvSpPr>
          <p:cNvPr id="86020" name="Text Box 23"/>
          <p:cNvSpPr txBox="1">
            <a:spLocks noChangeArrowheads="1"/>
          </p:cNvSpPr>
          <p:nvPr/>
        </p:nvSpPr>
        <p:spPr bwMode="gray">
          <a:xfrm>
            <a:off x="7048500" y="241141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86021" name="Text Box 24"/>
          <p:cNvSpPr txBox="1">
            <a:spLocks noChangeArrowheads="1"/>
          </p:cNvSpPr>
          <p:nvPr/>
        </p:nvSpPr>
        <p:spPr bwMode="gray">
          <a:xfrm>
            <a:off x="5257800" y="47244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86022" name="Text Box 25"/>
          <p:cNvSpPr txBox="1">
            <a:spLocks noChangeArrowheads="1"/>
          </p:cNvSpPr>
          <p:nvPr/>
        </p:nvSpPr>
        <p:spPr bwMode="gray">
          <a:xfrm>
            <a:off x="2436813" y="5348288"/>
            <a:ext cx="68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pic>
        <p:nvPicPr>
          <p:cNvPr id="86023" name="그림 18" descr="로고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816600"/>
            <a:ext cx="213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602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925465"/>
              </p:ext>
            </p:extLst>
          </p:nvPr>
        </p:nvGraphicFramePr>
        <p:xfrm>
          <a:off x="457200" y="1196752"/>
          <a:ext cx="8458200" cy="4980432"/>
        </p:xfrm>
        <a:graphic>
          <a:graphicData uri="http://schemas.openxmlformats.org/drawingml/2006/table">
            <a:tbl>
              <a:tblPr/>
              <a:tblGrid>
                <a:gridCol w="4114800"/>
                <a:gridCol w="4343400"/>
              </a:tblGrid>
              <a:tr h="5006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강점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Strength)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개발점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Challenge)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</a:tr>
              <a:tr h="110909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0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0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0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0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0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ko-KR" altLang="en-US" sz="20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00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67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 한 문장으로 정리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(Summary)</a:t>
                      </a:r>
                      <a:endParaRPr lang="en-US" altLang="ko-KR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개발 점 처방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457200" marR="0" lvl="1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(Treatment for Challenge)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136260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0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0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0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0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0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2000" b="1" dirty="0" smtClean="0">
                        <a:solidFill>
                          <a:srgbClr val="0A6E02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60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개념 이해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35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1"/>
          <p:cNvSpPr txBox="1">
            <a:spLocks noChangeArrowheads="1"/>
          </p:cNvSpPr>
          <p:nvPr/>
        </p:nvSpPr>
        <p:spPr bwMode="gray">
          <a:xfrm>
            <a:off x="1524000" y="36576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86019" name="Text Box 22"/>
          <p:cNvSpPr txBox="1">
            <a:spLocks noChangeArrowheads="1"/>
          </p:cNvSpPr>
          <p:nvPr/>
        </p:nvSpPr>
        <p:spPr bwMode="gray">
          <a:xfrm>
            <a:off x="4114800" y="2133600"/>
            <a:ext cx="576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</a:t>
            </a:r>
          </a:p>
        </p:txBody>
      </p:sp>
      <p:sp>
        <p:nvSpPr>
          <p:cNvPr id="86020" name="Text Box 23"/>
          <p:cNvSpPr txBox="1">
            <a:spLocks noChangeArrowheads="1"/>
          </p:cNvSpPr>
          <p:nvPr/>
        </p:nvSpPr>
        <p:spPr bwMode="gray">
          <a:xfrm>
            <a:off x="7048500" y="241141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86021" name="Text Box 24"/>
          <p:cNvSpPr txBox="1">
            <a:spLocks noChangeArrowheads="1"/>
          </p:cNvSpPr>
          <p:nvPr/>
        </p:nvSpPr>
        <p:spPr bwMode="gray">
          <a:xfrm>
            <a:off x="5257800" y="47244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86022" name="Text Box 25"/>
          <p:cNvSpPr txBox="1">
            <a:spLocks noChangeArrowheads="1"/>
          </p:cNvSpPr>
          <p:nvPr/>
        </p:nvSpPr>
        <p:spPr bwMode="gray">
          <a:xfrm>
            <a:off x="2436813" y="5348288"/>
            <a:ext cx="68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pic>
        <p:nvPicPr>
          <p:cNvPr id="86023" name="그림 18" descr="로고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816600"/>
            <a:ext cx="213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602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925465"/>
              </p:ext>
            </p:extLst>
          </p:nvPr>
        </p:nvGraphicFramePr>
        <p:xfrm>
          <a:off x="457200" y="1073608"/>
          <a:ext cx="8458200" cy="4958632"/>
        </p:xfrm>
        <a:graphic>
          <a:graphicData uri="http://schemas.openxmlformats.org/drawingml/2006/table">
            <a:tbl>
              <a:tblPr/>
              <a:tblGrid>
                <a:gridCol w="8458200"/>
              </a:tblGrid>
              <a:tr h="7200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 </a:t>
                      </a:r>
                      <a:r>
                        <a:rPr lang="en-US" altLang="ko-KR" sz="20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2-3</a:t>
                      </a:r>
                      <a:r>
                        <a:rPr lang="ko-KR" altLang="en-US" sz="20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개의 우선적인 </a:t>
                      </a:r>
                      <a:r>
                        <a:rPr lang="en-US" altLang="ko-KR" sz="20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(1) </a:t>
                      </a:r>
                      <a:r>
                        <a:rPr lang="ko-KR" altLang="en-US" sz="20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</a:t>
                      </a:r>
                      <a:r>
                        <a:rPr lang="en-US" altLang="ko-KR" sz="20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(2) </a:t>
                      </a:r>
                      <a:r>
                        <a:rPr lang="ko-KR" altLang="en-US" sz="20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실행전략 만들기 한 문장으로 정리</a:t>
                      </a:r>
                      <a:endParaRPr lang="en-US" altLang="ko-KR" sz="20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(Priority goals and  operative strategy )</a:t>
                      </a:r>
                      <a:endParaRPr lang="en-US" altLang="ko-KR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423855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 </a:t>
                      </a:r>
                      <a:r>
                        <a:rPr lang="en-US" altLang="ko-KR" sz="20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1:</a:t>
                      </a: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0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0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실행전략</a:t>
                      </a:r>
                      <a:r>
                        <a:rPr lang="en-US" altLang="ko-KR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1:</a:t>
                      </a: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         </a:t>
                      </a:r>
                      <a:r>
                        <a:rPr lang="en-US" altLang="ko-KR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2:</a:t>
                      </a: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         3:</a:t>
                      </a:r>
                      <a:r>
                        <a:rPr lang="en-US" altLang="ko-KR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en-US" altLang="ko-KR" sz="2000" b="1" dirty="0" smtClean="0">
                        <a:solidFill>
                          <a:srgbClr val="0A6E02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         4:</a:t>
                      </a:r>
                      <a:r>
                        <a:rPr lang="en-US" altLang="ko-KR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         5: </a:t>
                      </a: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baseline="0" dirty="0" smtClean="0">
                          <a:solidFill>
                            <a:srgbClr val="0A6E0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         6: </a:t>
                      </a:r>
                      <a:r>
                        <a:rPr lang="ko-KR" altLang="en-US" sz="20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20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0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20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20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0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en-US" altLang="ko-KR" sz="2000" b="1" dirty="0" smtClean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         7: </a:t>
                      </a: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60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개념 이해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35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251520" y="1124744"/>
            <a:ext cx="8568631" cy="5328592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당신의 교회 각 부서나 기관이 올해 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(1)</a:t>
            </a:r>
            <a:r>
              <a:rPr lang="ko-KR" altLang="en-US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개발할 점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2-3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가지 적으십시오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그 </a:t>
            </a:r>
            <a:r>
              <a:rPr lang="ko-KR" altLang="en-US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개발할 점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아래에 개발할 점을 성취하기 위한 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(2)</a:t>
            </a:r>
            <a:r>
              <a:rPr lang="ko-KR" altLang="en-US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목표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를 적고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그</a:t>
            </a:r>
            <a:r>
              <a:rPr lang="ko-KR" altLang="en-US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목표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아래에 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(3)</a:t>
            </a:r>
            <a:r>
              <a:rPr lang="ko-KR" altLang="en-US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실행전략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을 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개 정도 적어 보십시오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514350" indent="-514350">
              <a:buNone/>
              <a:defRPr/>
            </a:pPr>
            <a:endParaRPr lang="en-US" altLang="ko-KR" sz="24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en-US" altLang="ko-KR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개발할 점 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2-3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가지  적기</a:t>
            </a:r>
            <a:endParaRPr lang="en-US" altLang="ko-KR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	1. _____________________________________</a:t>
            </a: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	2.______________________________________</a:t>
            </a: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	3.______________________________________</a:t>
            </a:r>
          </a:p>
          <a:p>
            <a:pPr marL="514350" indent="-514350">
              <a:buNone/>
              <a:defRPr/>
            </a:pPr>
            <a:endParaRPr lang="en-US" altLang="ko-KR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endParaRPr lang="en-US" altLang="ko-KR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000" b="1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87624" y="188640"/>
            <a:ext cx="6696744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 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목표와 실행전략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345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251520" y="1124744"/>
            <a:ext cx="8568631" cy="5328592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당신의 교회 각 부서나 기관이 올해 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(1)</a:t>
            </a:r>
            <a:r>
              <a:rPr lang="ko-KR" altLang="en-US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개발할 점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2-3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가지 적으십시오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그 </a:t>
            </a:r>
            <a:r>
              <a:rPr lang="ko-KR" altLang="en-US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개발할 점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아래에 개발할 점을 성취하기 위한 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(2)</a:t>
            </a:r>
            <a:r>
              <a:rPr lang="ko-KR" altLang="en-US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목표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를 적고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그</a:t>
            </a:r>
            <a:r>
              <a:rPr lang="ko-KR" altLang="en-US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목표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아래에 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(3)</a:t>
            </a:r>
            <a:r>
              <a:rPr lang="ko-KR" altLang="en-US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실행전략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을 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개 정도 적어 보십시오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514350" indent="-514350">
              <a:buNone/>
              <a:defRPr/>
            </a:pPr>
            <a:endParaRPr lang="en-US" altLang="ko-KR" sz="24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en-US" altLang="ko-KR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성취를 위한 목표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적기</a:t>
            </a:r>
            <a:endParaRPr lang="en-US" altLang="ko-KR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	1. _____________________________________</a:t>
            </a: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	2.______________________________________</a:t>
            </a: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	3.______________________________________</a:t>
            </a:r>
          </a:p>
          <a:p>
            <a:pPr marL="514350" indent="-514350">
              <a:buNone/>
              <a:defRPr/>
            </a:pPr>
            <a:endParaRPr lang="en-US" altLang="ko-KR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endParaRPr lang="en-US" altLang="ko-KR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000" b="1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87624" y="188640"/>
            <a:ext cx="6696744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 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목표와 실행전략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345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251520" y="1124744"/>
            <a:ext cx="8568631" cy="5328592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당신의 교회 각 부서나 기관이 올해 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(1)</a:t>
            </a:r>
            <a:r>
              <a:rPr lang="ko-KR" altLang="en-US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개발할 점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2-3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가지 적으십시오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그 </a:t>
            </a:r>
            <a:r>
              <a:rPr lang="ko-KR" altLang="en-US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개발할 점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아래에 개발할 점을 성취하기 위한 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(2)</a:t>
            </a:r>
            <a:r>
              <a:rPr lang="ko-KR" altLang="en-US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목표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를 적고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그</a:t>
            </a:r>
            <a:r>
              <a:rPr lang="ko-KR" altLang="en-US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목표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아래에 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(3)</a:t>
            </a:r>
            <a:r>
              <a:rPr lang="ko-KR" altLang="en-US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실행전략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을 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개 정도 적어 보십시오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514350" indent="-514350">
              <a:buNone/>
              <a:defRPr/>
            </a:pPr>
            <a:endParaRPr lang="en-US" altLang="ko-KR" sz="24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en-US" altLang="ko-KR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목표</a:t>
            </a:r>
            <a:r>
              <a:rPr lang="ko-KR" altLang="en-US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성취를 위한 </a:t>
            </a:r>
            <a:r>
              <a:rPr lang="ko-KR" altLang="en-US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실행전략</a:t>
            </a:r>
            <a:r>
              <a:rPr lang="ko-KR" altLang="en-US" u="sng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적기</a:t>
            </a:r>
            <a:endParaRPr lang="en-US" altLang="ko-KR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목표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1. _____________________________________</a:t>
            </a: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실행전략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1._________________________________</a:t>
            </a: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실행전략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2._________________________________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실행전략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3._________________________________</a:t>
            </a: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실행전략</a:t>
            </a: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4._________________________________</a:t>
            </a:r>
          </a:p>
          <a:p>
            <a:pPr marL="514350" indent="-514350">
              <a:buNone/>
              <a:defRPr/>
            </a:pPr>
            <a:endParaRPr lang="en-US" altLang="ko-KR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endParaRPr lang="en-US" altLang="ko-KR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endParaRPr lang="en-US" altLang="ko-KR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	3.______________________________________</a:t>
            </a:r>
          </a:p>
          <a:p>
            <a:pPr marL="514350" indent="-514350">
              <a:buNone/>
              <a:defRPr/>
            </a:pPr>
            <a:endParaRPr lang="en-US" altLang="ko-KR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endParaRPr lang="en-US" altLang="ko-KR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000" b="1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87624" y="188640"/>
            <a:ext cx="6696744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 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목표와 실행전략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345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ChangeArrowheads="1"/>
          </p:cNvSpPr>
          <p:nvPr/>
        </p:nvSpPr>
        <p:spPr bwMode="auto">
          <a:xfrm>
            <a:off x="467544" y="2636912"/>
            <a:ext cx="8225606" cy="3888432"/>
          </a:xfrm>
          <a:prstGeom prst="rect">
            <a:avLst/>
          </a:prstGeom>
          <a:solidFill>
            <a:srgbClr val="FFC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514350" indent="-514350"/>
            <a:r>
              <a:rPr lang="en-US" altLang="ko-KR" sz="3200" b="0" dirty="0" smtClean="0">
                <a:solidFill>
                  <a:srgbClr val="6C2112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● 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각 목자들이 목장마다 </a:t>
            </a:r>
            <a:r>
              <a:rPr lang="ko-KR" altLang="en-US" sz="2400" b="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예상목표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를 설정한다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514350" indent="-514350"/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● 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목원들이 친구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친척들을 찾아 </a:t>
            </a:r>
            <a:r>
              <a:rPr lang="ko-KR" altLang="en-US" sz="2400" b="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리스트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를 만든다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400" b="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/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● 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목자와 목원들이 새로 오신 분들을 한달에 한번 </a:t>
            </a:r>
            <a:r>
              <a:rPr lang="ko-KR" altLang="en-US" sz="2400" b="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심방한다</a:t>
            </a:r>
            <a:r>
              <a:rPr lang="en-US" altLang="ko-KR" sz="2400" b="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514350" indent="-514350"/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● 4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명의 </a:t>
            </a:r>
            <a:r>
              <a:rPr lang="ko-KR" altLang="en-US" sz="2400" b="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예비 목자를 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선별하고 훈련한다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 marL="514350" indent="-514350"/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 ● 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재 생산된 목장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(4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개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2400" b="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상패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를 전달한다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514350" indent="-514350"/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● 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매월 초에 목자들끼리 모여 </a:t>
            </a:r>
            <a:r>
              <a:rPr lang="ko-KR" altLang="en-US" sz="2400" b="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평가회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를 가진다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400" b="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/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● 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매 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개월마다 마을장들이 모여 </a:t>
            </a:r>
            <a:r>
              <a:rPr lang="ko-KR" altLang="en-US" sz="2400" b="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평가회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를 가진다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 marL="514350" indent="-514350"/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 ● 3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개월에 한번씩 새 가족 초청 </a:t>
            </a:r>
            <a:r>
              <a:rPr lang="ko-KR" altLang="en-US" sz="2400" b="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잔치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를 준비한다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 marL="514350" indent="-514350"/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 ● 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새로 온 분들에게 </a:t>
            </a:r>
            <a:r>
              <a:rPr lang="ko-KR" altLang="en-US" sz="2400" b="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선물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(1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만원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/$10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정도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을 준비한다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endParaRPr lang="en-US" altLang="ko-KR" sz="2400" b="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/>
            <a:endParaRPr lang="en-US" altLang="ko-KR" sz="2400" b="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44" name="제목 5"/>
          <p:cNvSpPr>
            <a:spLocks noGrp="1"/>
          </p:cNvSpPr>
          <p:nvPr>
            <p:ph type="title"/>
          </p:nvPr>
        </p:nvSpPr>
        <p:spPr>
          <a:xfrm>
            <a:off x="468313" y="1196752"/>
            <a:ext cx="8229600" cy="1224136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1.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전도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목표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1: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목장 교회가 관계 전도를 활성화하여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(1)200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명을 접촉하여 명단을 만들고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(2) 40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명을 등록시키고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(3) 20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명을 침례주고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(4) 23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개의 목장을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27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개의 목장으로 만든다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0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목표와 실행전략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0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0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0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0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ChangeArrowheads="1"/>
          </p:cNvSpPr>
          <p:nvPr/>
        </p:nvSpPr>
        <p:spPr bwMode="auto">
          <a:xfrm>
            <a:off x="395536" y="2636912"/>
            <a:ext cx="8352928" cy="3888432"/>
          </a:xfrm>
          <a:prstGeom prst="rect">
            <a:avLst/>
          </a:prstGeom>
          <a:solidFill>
            <a:srgbClr val="FFC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514350" indent="-514350"/>
            <a:r>
              <a:rPr lang="en-US" altLang="ko-KR" sz="3200" b="0" dirty="0" smtClean="0">
                <a:solidFill>
                  <a:srgbClr val="6C2112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● 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목자들을 통해 목장 모임에서 홍보한다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514350" indent="-514350"/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● 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매주 광고 시간에 </a:t>
            </a:r>
            <a:r>
              <a:rPr lang="en-US" altLang="ko-KR" sz="2400" b="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“10</a:t>
            </a:r>
            <a:r>
              <a:rPr lang="ko-KR" altLang="en-US" sz="2400" b="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분전 출석 인원</a:t>
            </a:r>
            <a:r>
              <a:rPr lang="en-US" altLang="ko-KR" sz="2400" b="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”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을 도표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온도계모양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로 만들어 상황을 예배시 보여준다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400" b="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/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● 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담당자가 예배 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분 전에 중보 기도시간을 인도한다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400" b="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/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● 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안내위원들을 훈련시켜 늦게 오는 분들을 권면한다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514350" indent="-514350"/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 ● 10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분 전에 오신 분들의 축복 간증을 주보에 끼어준다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 marL="514350" indent="-514350"/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● 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한달에 한번 예배 위원들이 모여서 예배를 평가한다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514350" indent="-514350"/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400" b="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/>
            <a:endParaRPr lang="en-US" altLang="ko-KR" sz="2400" b="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44" name="제목 5"/>
          <p:cNvSpPr>
            <a:spLocks noGrp="1"/>
          </p:cNvSpPr>
          <p:nvPr>
            <p:ph type="title"/>
          </p:nvPr>
        </p:nvSpPr>
        <p:spPr>
          <a:xfrm>
            <a:off x="468313" y="1196752"/>
            <a:ext cx="8229600" cy="1368152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2.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예배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목표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1: 3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부 주일 예배의 질적 수치를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(1)74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에서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78(+4)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로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(2)10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분 전에 예배당에 들어 오는 회원들의 숫자를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30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명에서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100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명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(+70), 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그리고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(3)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주일 예배 참석 인원을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175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명에서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225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명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(+50)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으로 상승시킨다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20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목표와 실행전략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ChangeArrowheads="1"/>
          </p:cNvSpPr>
          <p:nvPr/>
        </p:nvSpPr>
        <p:spPr bwMode="auto">
          <a:xfrm>
            <a:off x="450850" y="2564904"/>
            <a:ext cx="8225606" cy="3888432"/>
          </a:xfrm>
          <a:prstGeom prst="rect">
            <a:avLst/>
          </a:prstGeom>
          <a:solidFill>
            <a:srgbClr val="FFC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514350" indent="-514350"/>
            <a:r>
              <a:rPr lang="en-US" altLang="ko-KR" sz="3200" b="0" dirty="0" smtClean="0">
                <a:solidFill>
                  <a:srgbClr val="6C2112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● 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복음송 이외에 찬송을 포함시켜서 예배 찬양을 인도한다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400" b="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/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● 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찬양팀을 주일예배에 광고로 모집한다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en-US" altLang="ko-KR" sz="3200" b="0" dirty="0" smtClean="0">
                <a:solidFill>
                  <a:srgbClr val="6C2112"/>
                </a:solidFill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marL="514350" indent="-514350"/>
            <a:r>
              <a:rPr lang="en-US" altLang="ko-KR" sz="3200" b="0" dirty="0" smtClean="0">
                <a:solidFill>
                  <a:srgbClr val="6C2112"/>
                </a:solidFill>
                <a:latin typeface="HY견고딕" pitchFamily="18" charset="-127"/>
                <a:ea typeface="HY견고딕" pitchFamily="18" charset="-127"/>
              </a:rPr>
              <a:t>   	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● 2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주 전에 설교 제목이 찬양팀에 전달되게 한다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3200" b="0" dirty="0" smtClean="0">
              <a:solidFill>
                <a:srgbClr val="6C2112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/>
            <a:r>
              <a:rPr lang="en-US" altLang="ko-KR" sz="3200" b="0" dirty="0" smtClean="0">
                <a:solidFill>
                  <a:srgbClr val="6C2112"/>
                </a:solidFill>
                <a:latin typeface="HY견고딕" pitchFamily="18" charset="-127"/>
                <a:ea typeface="HY견고딕" pitchFamily="18" charset="-127"/>
              </a:rPr>
              <a:t>   	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● 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찬양대장과 팀원들이 찬양 세미나에 참석하게 한다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3200" b="0" dirty="0" smtClean="0">
              <a:solidFill>
                <a:srgbClr val="6C2112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/>
            <a:r>
              <a:rPr lang="en-US" altLang="ko-KR" sz="3200" b="0" dirty="0" smtClean="0">
                <a:solidFill>
                  <a:srgbClr val="6C2112"/>
                </a:solidFill>
                <a:latin typeface="HY견고딕" pitchFamily="18" charset="-127"/>
                <a:ea typeface="HY견고딕" pitchFamily="18" charset="-127"/>
              </a:rPr>
              <a:t>   	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● 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찬양대장에게 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주 전에 설교 제목이 전달되게 한다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400" b="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/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400" b="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/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400" b="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/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endParaRPr lang="en-US" altLang="ko-KR" sz="2400" b="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44" name="제목 5"/>
          <p:cNvSpPr>
            <a:spLocks noGrp="1"/>
          </p:cNvSpPr>
          <p:nvPr>
            <p:ph type="title"/>
          </p:nvPr>
        </p:nvSpPr>
        <p:spPr>
          <a:xfrm>
            <a:off x="468313" y="1196752"/>
            <a:ext cx="8229600" cy="1224136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2.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예배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목표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2: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찬양팀의 멤버를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(1)8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명에서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명으로 확대하고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(2)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훈련된 모습으로 찬양을 인도하여 찬양의 질을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43.5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에서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53.5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로 증진 시킨다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목표와 실행전략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0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0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ChangeArrowheads="1"/>
          </p:cNvSpPr>
          <p:nvPr/>
        </p:nvSpPr>
        <p:spPr bwMode="auto">
          <a:xfrm>
            <a:off x="467544" y="2636912"/>
            <a:ext cx="8225606" cy="3888432"/>
          </a:xfrm>
          <a:prstGeom prst="rect">
            <a:avLst/>
          </a:prstGeom>
          <a:solidFill>
            <a:srgbClr val="FFC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514350" indent="-514350"/>
            <a:r>
              <a:rPr lang="en-US" altLang="ko-KR" sz="3200" b="0" dirty="0" smtClean="0">
                <a:solidFill>
                  <a:srgbClr val="6C2112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● 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사역자팀에서 도표를 만들어 제시한다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400" b="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/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● 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제자훈련 부스를 설치하여 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명의 담당자를 세운다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514350" indent="-514350"/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● 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제자훈련 수료자 중에서 평신도 교사를 세운다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400" b="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/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● 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참여를 장려하기 위해 예배중 수료자의 간증과 수료증을 증정한다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400" b="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/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● 90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명의 훈련받을 학생들의 리스트를 만든다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400" b="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/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 ● 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훈련 교재를 준비한다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514350" indent="-514350"/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 ● .  </a:t>
            </a:r>
            <a:endParaRPr lang="en-US" altLang="ko-KR" sz="2400" b="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/>
            <a:endParaRPr lang="en-US" altLang="ko-KR" sz="2400" b="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44" name="제목 5"/>
          <p:cNvSpPr>
            <a:spLocks noGrp="1"/>
          </p:cNvSpPr>
          <p:nvPr>
            <p:ph type="title"/>
          </p:nvPr>
        </p:nvSpPr>
        <p:spPr>
          <a:xfrm>
            <a:off x="468313" y="1196752"/>
            <a:ext cx="8229600" cy="1224136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2800" dirty="0" smtClean="0"/>
              <a:t>3.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제자훈련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교육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목표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1: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단계별 제자훈련 영역과 프로그램을 체계화하기 위해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(1)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도표를 만들어 교육 과정을 소개하고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(2)90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명중에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30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명은 필수과정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10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명은 지도자 훈련반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그리고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50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명은 일반성경공부반 회원을 수료하고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(3)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평신도 교사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명을 양성한다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0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목표와 실행전략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ChangeArrowheads="1"/>
          </p:cNvSpPr>
          <p:nvPr/>
        </p:nvSpPr>
        <p:spPr bwMode="auto">
          <a:xfrm>
            <a:off x="467544" y="2636912"/>
            <a:ext cx="8225606" cy="3888432"/>
          </a:xfrm>
          <a:prstGeom prst="rect">
            <a:avLst/>
          </a:prstGeom>
          <a:solidFill>
            <a:srgbClr val="FFC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514350" indent="-514350"/>
            <a:r>
              <a:rPr lang="en-US" altLang="ko-KR" sz="3200" b="0" dirty="0" smtClean="0">
                <a:solidFill>
                  <a:srgbClr val="6C2112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● 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총 책임자를 선정한다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400" b="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/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● 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목장별로 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명씩 팀장 선정한다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400" b="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/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● 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매주 청소 체크 리스트를 만든다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400" b="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/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● 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매주 주보에 헌금과 안내를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광고한다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400" b="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/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	● 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청소는 매주 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번씩 화요일과 토요일에 한다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화장실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본당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로비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). </a:t>
            </a:r>
          </a:p>
          <a:p>
            <a:pPr marL="514350" indent="-514350"/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 ● 1</a:t>
            </a:r>
            <a:r>
              <a:rPr lang="ko-KR" altLang="en-US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년에 한번씩 우수 섬김 목장 선정해서 선물을 증정한다</a:t>
            </a:r>
            <a:r>
              <a:rPr lang="en-US" altLang="ko-KR" sz="2400" b="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514350" indent="-514350"/>
            <a:endParaRPr lang="en-US" altLang="ko-KR" sz="2400" b="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/>
            <a:endParaRPr lang="en-US" altLang="ko-KR" sz="2400" b="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44" name="제목 5"/>
          <p:cNvSpPr>
            <a:spLocks noGrp="1"/>
          </p:cNvSpPr>
          <p:nvPr>
            <p:ph type="title"/>
          </p:nvPr>
        </p:nvSpPr>
        <p:spPr>
          <a:xfrm>
            <a:off x="468313" y="1196752"/>
            <a:ext cx="8229600" cy="1224136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4.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섬김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봉사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목표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1: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목장별 섬김의 확대를 위해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(1)24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개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현재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23)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의 목장이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년에 한달씩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(2)2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개의 목장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각목장별 참여수는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명이상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에서  교회 청소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주일헌금  봉사와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안내로 섬긴다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0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목표와 실행전략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/>
          </p:cNvSpPr>
          <p:nvPr/>
        </p:nvSpPr>
        <p:spPr bwMode="auto">
          <a:xfrm>
            <a:off x="395536" y="1268761"/>
            <a:ext cx="8497639" cy="511256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“이새의 아들 </a:t>
            </a:r>
            <a:r>
              <a:rPr lang="ko-KR" altLang="en-US" sz="32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다윗이</a:t>
            </a:r>
            <a:r>
              <a:rPr lang="ko-KR" alt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3200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온 이스라엘의 왕이 </a:t>
            </a:r>
            <a:endParaRPr lang="en-US" altLang="ko-KR" sz="3200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되어 이스라엘을 치리한 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날짜는</a:t>
            </a: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40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년이라 </a:t>
            </a:r>
            <a:endParaRPr lang="en-US" altLang="ko-KR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헤브론에서 </a:t>
            </a:r>
            <a:r>
              <a:rPr lang="en-US" altLang="ko-KR" sz="32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</a:t>
            </a:r>
            <a:r>
              <a:rPr lang="ko-KR" altLang="en-US" sz="32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년을 치리하였고</a:t>
            </a:r>
            <a:r>
              <a:rPr lang="en-US" altLang="ko-KR" sz="32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,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예루살렘에서 </a:t>
            </a:r>
            <a:r>
              <a:rPr lang="en-US" altLang="ko-KR" sz="32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33</a:t>
            </a:r>
            <a:r>
              <a:rPr lang="ko-KR" altLang="en-US" sz="32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년을 치리하였더라</a:t>
            </a:r>
            <a:r>
              <a:rPr lang="en-US" altLang="ko-KR" sz="32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.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dirty="0" smtClean="0">
                <a:solidFill>
                  <a:srgbClr val="8604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저가 나이 많아 늙도록 부하고 </a:t>
            </a:r>
            <a:endParaRPr lang="en-US" altLang="ko-KR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존귀하다가 죽으매</a:t>
            </a:r>
            <a:endParaRPr lang="en-US" altLang="ko-KR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그의 아들 솔로몬이 대신하여 왕이 되니라</a:t>
            </a: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”</a:t>
            </a:r>
            <a:endParaRPr lang="en-US" altLang="ko-KR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역상 </a:t>
            </a:r>
            <a:r>
              <a:rPr lang="en-US" altLang="ko-K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29:26-28</a:t>
            </a:r>
            <a:r>
              <a:rPr lang="en-US" altLang="ko-KR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endParaRPr lang="en-US" altLang="ko-KR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US" altLang="ko-KR" sz="16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  <a:cs typeface="Arial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6" name="그림 5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7" name="그림 6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475656" y="188640"/>
            <a:ext cx="6264696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다윗의 삶과 사역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4C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모델 </a:t>
            </a:r>
            <a:endParaRPr lang="en-US" altLang="ko-KR" sz="32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495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52513"/>
            <a:ext cx="8305800" cy="5693866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514350" indent="-514350" latinLnBrk="0">
              <a:defRPr/>
            </a:pPr>
            <a:r>
              <a:rPr lang="en-US" altLang="ko-KR" sz="2800" dirty="0" smtClean="0">
                <a:solidFill>
                  <a:srgbClr val="6C2112"/>
                </a:solidFill>
                <a:latin typeface="휴먼모음T" pitchFamily="18" charset="-127"/>
                <a:ea typeface="휴먼모음T" pitchFamily="18" charset="-127"/>
              </a:rPr>
              <a:t>1.  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한가지 방향으로 나아감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(Direction)</a:t>
            </a:r>
          </a:p>
          <a:p>
            <a:pPr latinLnBrk="0">
              <a:defRPr/>
            </a:pP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2. </a:t>
            </a:r>
            <a:r>
              <a:rPr lang="en-US" altLang="ko-KR" sz="2800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8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중간 점검을 할 수 있음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(Review)</a:t>
            </a:r>
            <a:endParaRPr lang="en-US" altLang="ko-KR" sz="2800" dirty="0">
              <a:latin typeface="휴먼모음T" pitchFamily="18" charset="-127"/>
              <a:ea typeface="휴먼모음T" pitchFamily="18" charset="-127"/>
            </a:endParaRPr>
          </a:p>
          <a:p>
            <a:pPr latinLnBrk="0">
              <a:defRPr/>
            </a:pPr>
            <a:r>
              <a:rPr lang="en-US" altLang="ko-KR" sz="2800" dirty="0">
                <a:latin typeface="휴먼모음T" pitchFamily="18" charset="-127"/>
                <a:ea typeface="휴먼모음T" pitchFamily="18" charset="-127"/>
              </a:rPr>
              <a:t>3.  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생산성을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평가 할 수 있음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(Evaluation)</a:t>
            </a:r>
            <a:endParaRPr lang="en-US" altLang="ko-KR" sz="2800" dirty="0">
              <a:latin typeface="휴먼모음T" pitchFamily="18" charset="-127"/>
              <a:ea typeface="휴먼모음T" pitchFamily="18" charset="-127"/>
            </a:endParaRPr>
          </a:p>
          <a:p>
            <a:pPr latinLnBrk="0">
              <a:defRPr/>
            </a:pPr>
            <a:r>
              <a:rPr lang="en-US" altLang="ko-KR" sz="2800" dirty="0">
                <a:latin typeface="휴먼모음T" pitchFamily="18" charset="-127"/>
                <a:ea typeface="휴먼모음T" pitchFamily="18" charset="-127"/>
              </a:rPr>
              <a:t>4.  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현재 상태를 측</a:t>
            </a:r>
            <a:r>
              <a:rPr lang="ko-KR" altLang="en-US" sz="2800" dirty="0">
                <a:latin typeface="휴먼모음T" pitchFamily="18" charset="-127"/>
                <a:ea typeface="휴먼모음T" pitchFamily="18" charset="-127"/>
              </a:rPr>
              <a:t>량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할 수 있음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(Measure)</a:t>
            </a:r>
            <a:endParaRPr lang="en-US" altLang="ko-KR" sz="2800" dirty="0">
              <a:latin typeface="휴먼모음T" pitchFamily="18" charset="-127"/>
              <a:ea typeface="휴먼모음T" pitchFamily="18" charset="-127"/>
            </a:endParaRPr>
          </a:p>
          <a:p>
            <a:pPr latinLnBrk="0">
              <a:defRPr/>
            </a:pPr>
            <a:r>
              <a:rPr lang="en-US" altLang="ko-KR" sz="2800" dirty="0">
                <a:latin typeface="휴먼모음T" pitchFamily="18" charset="-127"/>
                <a:ea typeface="휴먼모음T" pitchFamily="18" charset="-127"/>
              </a:rPr>
              <a:t>5.  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일정표가 생김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(Mile post)</a:t>
            </a:r>
            <a:endParaRPr lang="en-US" altLang="ko-KR" sz="2800" dirty="0">
              <a:latin typeface="휴먼모음T" pitchFamily="18" charset="-127"/>
              <a:ea typeface="휴먼모음T" pitchFamily="18" charset="-127"/>
            </a:endParaRPr>
          </a:p>
          <a:p>
            <a:pPr marL="457200" indent="-457200" latinLnBrk="0">
              <a:buAutoNum type="arabicPeriod" startAt="6"/>
              <a:defRPr/>
            </a:pP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 예산이 만들어짐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(Budget)</a:t>
            </a:r>
          </a:p>
          <a:p>
            <a:pPr marL="457200" indent="-457200" latinLnBrk="0">
              <a:buAutoNum type="arabicPeriod" startAt="6"/>
              <a:defRPr/>
            </a:pP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책임자가 정해짐</a:t>
            </a:r>
            <a:r>
              <a:rPr lang="en-US" altLang="ko-KR" sz="2800" dirty="0" smtClean="0">
                <a:latin typeface="휴먼모음T" pitchFamily="18" charset="-127"/>
                <a:ea typeface="휴먼모음T" pitchFamily="18" charset="-127"/>
              </a:rPr>
              <a:t>(Responsibility)</a:t>
            </a:r>
          </a:p>
          <a:p>
            <a:pPr latinLnBrk="0">
              <a:defRPr/>
            </a:pPr>
            <a:r>
              <a:rPr lang="en-US" altLang="ko-KR" sz="2800" dirty="0" smtClean="0">
                <a:solidFill>
                  <a:srgbClr val="0A6E02"/>
                </a:solidFill>
                <a:latin typeface="HY강B" pitchFamily="18" charset="-127"/>
                <a:ea typeface="HY강B" pitchFamily="18" charset="-127"/>
              </a:rPr>
              <a:t>*</a:t>
            </a:r>
            <a:r>
              <a:rPr lang="ko-KR" altLang="en-US" sz="2800" dirty="0" smtClean="0">
                <a:solidFill>
                  <a:srgbClr val="0A6E02"/>
                </a:solidFill>
                <a:latin typeface="HY강B" pitchFamily="18" charset="-127"/>
                <a:ea typeface="HY강B" pitchFamily="18" charset="-127"/>
              </a:rPr>
              <a:t>참고</a:t>
            </a:r>
            <a:r>
              <a:rPr lang="en-US" altLang="ko-KR" sz="2800" dirty="0" smtClean="0">
                <a:solidFill>
                  <a:srgbClr val="0A6E02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2800" dirty="0" smtClean="0">
                <a:solidFill>
                  <a:srgbClr val="0A6E02"/>
                </a:solidFill>
                <a:latin typeface="HY강B" pitchFamily="18" charset="-127"/>
                <a:ea typeface="HY강B" pitchFamily="18" charset="-127"/>
              </a:rPr>
              <a:t>교회가 </a:t>
            </a:r>
            <a:r>
              <a:rPr lang="ko-KR" altLang="en-US" sz="2800" dirty="0">
                <a:solidFill>
                  <a:srgbClr val="0A6E02"/>
                </a:solidFill>
                <a:latin typeface="HY강B" pitchFamily="18" charset="-127"/>
                <a:ea typeface="HY강B" pitchFamily="18" charset="-127"/>
              </a:rPr>
              <a:t>작성되어진 목표를 가지고 있으면 그렇지 않을 경우 보다</a:t>
            </a:r>
            <a:r>
              <a:rPr lang="en-US" altLang="ko-KR" sz="2800" dirty="0">
                <a:solidFill>
                  <a:srgbClr val="0A6E02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800" dirty="0">
                <a:solidFill>
                  <a:srgbClr val="0A6E02"/>
                </a:solidFill>
                <a:latin typeface="HY강B" pitchFamily="18" charset="-127"/>
                <a:ea typeface="HY강B" pitchFamily="18" charset="-127"/>
              </a:rPr>
              <a:t>없는 경우보다</a:t>
            </a:r>
            <a:r>
              <a:rPr lang="en-US" altLang="ko-KR" sz="2800" dirty="0">
                <a:solidFill>
                  <a:srgbClr val="0A6E02"/>
                </a:solidFill>
                <a:latin typeface="HY강B" pitchFamily="18" charset="-127"/>
                <a:ea typeface="HY강B" pitchFamily="18" charset="-127"/>
              </a:rPr>
              <a:t>) </a:t>
            </a:r>
            <a:r>
              <a:rPr lang="en-US" altLang="ko-KR" sz="2800" u="sng" dirty="0">
                <a:solidFill>
                  <a:srgbClr val="FF3300"/>
                </a:solidFill>
                <a:latin typeface="HY강B" pitchFamily="18" charset="-127"/>
                <a:ea typeface="HY강B" pitchFamily="18" charset="-127"/>
              </a:rPr>
              <a:t>39.5% </a:t>
            </a:r>
            <a:r>
              <a:rPr lang="ko-KR" altLang="en-US" sz="2800" u="sng" dirty="0">
                <a:solidFill>
                  <a:srgbClr val="FF3300"/>
                </a:solidFill>
                <a:latin typeface="HY강B" pitchFamily="18" charset="-127"/>
                <a:ea typeface="HY강B" pitchFamily="18" charset="-127"/>
              </a:rPr>
              <a:t>높은 성공률을 </a:t>
            </a:r>
            <a:r>
              <a:rPr lang="ko-KR" altLang="en-US" sz="2800" dirty="0">
                <a:solidFill>
                  <a:srgbClr val="0A6E02"/>
                </a:solidFill>
                <a:latin typeface="HY강B" pitchFamily="18" charset="-127"/>
                <a:ea typeface="HY강B" pitchFamily="18" charset="-127"/>
              </a:rPr>
              <a:t>만들며</a:t>
            </a:r>
            <a:r>
              <a:rPr lang="en-US" altLang="ko-KR" sz="2800" dirty="0">
                <a:solidFill>
                  <a:srgbClr val="0A6E02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800" dirty="0">
                <a:solidFill>
                  <a:srgbClr val="0A6E02"/>
                </a:solidFill>
                <a:latin typeface="HY강B" pitchFamily="18" charset="-127"/>
                <a:ea typeface="HY강B" pitchFamily="18" charset="-127"/>
              </a:rPr>
              <a:t>코치가 책임의식 파트너</a:t>
            </a:r>
            <a:r>
              <a:rPr lang="en-US" altLang="ko-KR" sz="2800" dirty="0">
                <a:solidFill>
                  <a:srgbClr val="0A6E02"/>
                </a:solidFill>
                <a:latin typeface="HY강B" pitchFamily="18" charset="-127"/>
                <a:ea typeface="HY강B" pitchFamily="18" charset="-127"/>
              </a:rPr>
              <a:t>(partner)</a:t>
            </a:r>
            <a:r>
              <a:rPr lang="ko-KR" altLang="en-US" sz="2800" dirty="0">
                <a:solidFill>
                  <a:srgbClr val="0A6E02"/>
                </a:solidFill>
                <a:latin typeface="HY강B" pitchFamily="18" charset="-127"/>
                <a:ea typeface="HY강B" pitchFamily="18" charset="-127"/>
              </a:rPr>
              <a:t>로 함께 사역하면 목표 달성은 </a:t>
            </a:r>
            <a:r>
              <a:rPr lang="en-US" altLang="ko-KR" sz="2800" u="sng" dirty="0">
                <a:solidFill>
                  <a:srgbClr val="FF3300"/>
                </a:solidFill>
                <a:latin typeface="HY강B" pitchFamily="18" charset="-127"/>
                <a:ea typeface="HY강B" pitchFamily="18" charset="-127"/>
              </a:rPr>
              <a:t>76.7%</a:t>
            </a:r>
            <a:r>
              <a:rPr lang="ko-KR" altLang="en-US" sz="2800" u="sng" dirty="0">
                <a:solidFill>
                  <a:srgbClr val="FF3300"/>
                </a:solidFill>
                <a:latin typeface="HY강B" pitchFamily="18" charset="-127"/>
                <a:ea typeface="HY강B" pitchFamily="18" charset="-127"/>
              </a:rPr>
              <a:t>의 성공률이 더 높아 </a:t>
            </a:r>
            <a:r>
              <a:rPr lang="ko-KR" altLang="en-US" sz="2800" dirty="0">
                <a:solidFill>
                  <a:srgbClr val="0A6E02"/>
                </a:solidFill>
                <a:latin typeface="HY강B" pitchFamily="18" charset="-127"/>
                <a:ea typeface="HY강B" pitchFamily="18" charset="-127"/>
              </a:rPr>
              <a:t>질 수 있다</a:t>
            </a:r>
            <a:r>
              <a:rPr lang="en-US" altLang="ko-KR" sz="2800" dirty="0">
                <a:solidFill>
                  <a:srgbClr val="0A6E02"/>
                </a:solidFill>
                <a:latin typeface="HY강B" pitchFamily="18" charset="-127"/>
                <a:ea typeface="HY강B" pitchFamily="18" charset="-127"/>
              </a:rPr>
              <a:t>. “</a:t>
            </a:r>
            <a:r>
              <a:rPr lang="ko-KR" altLang="en-US" sz="2800" dirty="0">
                <a:solidFill>
                  <a:srgbClr val="0033CC"/>
                </a:solidFill>
                <a:latin typeface="HY강B" pitchFamily="18" charset="-127"/>
                <a:ea typeface="HY강B" pitchFamily="18" charset="-127"/>
              </a:rPr>
              <a:t>한 가지에 집중하라</a:t>
            </a:r>
            <a:r>
              <a:rPr lang="en-US" altLang="ko-KR" sz="2800" dirty="0">
                <a:solidFill>
                  <a:srgbClr val="0033CC"/>
                </a:solidFill>
                <a:latin typeface="HY강B" pitchFamily="18" charset="-127"/>
                <a:ea typeface="HY강B" pitchFamily="18" charset="-127"/>
              </a:rPr>
              <a:t>(One thing)”</a:t>
            </a:r>
            <a:r>
              <a:rPr lang="ko-KR" altLang="en-US" sz="2800" dirty="0" err="1">
                <a:solidFill>
                  <a:srgbClr val="0033CC"/>
                </a:solidFill>
                <a:latin typeface="HY강B" pitchFamily="18" charset="-127"/>
                <a:ea typeface="HY강B" pitchFamily="18" charset="-127"/>
              </a:rPr>
              <a:t>게리</a:t>
            </a:r>
            <a:r>
              <a:rPr lang="ko-KR" altLang="en-US" sz="2800" dirty="0">
                <a:solidFill>
                  <a:srgbClr val="0033CC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800" dirty="0" err="1">
                <a:solidFill>
                  <a:srgbClr val="0033CC"/>
                </a:solidFill>
                <a:latin typeface="HY강B" pitchFamily="18" charset="-127"/>
                <a:ea typeface="HY강B" pitchFamily="18" charset="-127"/>
              </a:rPr>
              <a:t>캘러</a:t>
            </a:r>
            <a:r>
              <a:rPr lang="ko-KR" altLang="en-US" sz="2800" dirty="0">
                <a:solidFill>
                  <a:srgbClr val="0033CC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800" dirty="0">
                <a:solidFill>
                  <a:srgbClr val="0033CC"/>
                </a:solidFill>
                <a:latin typeface="HY강B" pitchFamily="18" charset="-127"/>
                <a:ea typeface="HY강B" pitchFamily="18" charset="-127"/>
              </a:rPr>
              <a:t>p. 235 </a:t>
            </a:r>
            <a:endParaRPr lang="ko-KR" altLang="en-US" sz="2800" dirty="0">
              <a:solidFill>
                <a:srgbClr val="0033CC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목표와 실행전략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33849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395536" y="1196752"/>
            <a:ext cx="8424615" cy="5256584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오랜 후에 그 종들의 주인이 돌아와 저희와 </a:t>
            </a:r>
            <a:r>
              <a:rPr lang="en-US" altLang="ko-KR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____ </a:t>
            </a:r>
            <a:r>
              <a:rPr lang="ko-KR" altLang="en-US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할쎄 다섯 달란트 받았던 자는 다섯 달란트를 더 가지고 와서 가로되 주여 내게 다섯 달란트를 주셨는데 보소서 내가 또 다섯 달란트를 남겼나이다 </a:t>
            </a:r>
            <a:r>
              <a:rPr lang="en-US" altLang="ko-KR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0" indent="0">
              <a:buNone/>
              <a:defRPr/>
            </a:pPr>
            <a:r>
              <a:rPr lang="ko-KR" altLang="en-US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그 주인에게 이르되 </a:t>
            </a:r>
            <a:r>
              <a:rPr lang="ko-KR" altLang="en-US" sz="32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잘 하였도다 착하고 충성된 종아 </a:t>
            </a:r>
            <a:r>
              <a:rPr lang="ko-KR" altLang="en-US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네가 작은 일에 충성하였으매 내기 많은 것으로 네게 맡기리니 네 주인의 </a:t>
            </a:r>
            <a:r>
              <a:rPr lang="en-US" altLang="ko-KR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____     </a:t>
            </a:r>
            <a:r>
              <a:rPr lang="ko-KR" altLang="en-US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에 참예할찌니라</a:t>
            </a:r>
            <a:r>
              <a:rPr lang="en-US" altLang="ko-KR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”(</a:t>
            </a:r>
            <a:r>
              <a:rPr lang="ko-KR" altLang="en-US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마태 </a:t>
            </a:r>
            <a:r>
              <a:rPr lang="en-US" altLang="ko-KR" sz="32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25:19-21)</a:t>
            </a:r>
            <a:endParaRPr lang="en-US" altLang="ko-KR" sz="32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  <a:defRPr/>
            </a:pPr>
            <a:endParaRPr lang="en-US" altLang="ko-KR" sz="24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도착지 찾기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7544" y="1700808"/>
            <a:ext cx="1152128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회계</a:t>
            </a:r>
            <a:r>
              <a:rPr lang="ko-KR" altLang="en-US" sz="28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4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76256" y="4705980"/>
            <a:ext cx="1656184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즐거움</a:t>
            </a:r>
            <a:r>
              <a:rPr lang="ko-KR" altLang="en-US" sz="28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4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45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79712" y="188640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열매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(A)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285721" y="6007262"/>
            <a:ext cx="8568672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차 진단에서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목회자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(Pastor)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의 </a:t>
            </a:r>
            <a:r>
              <a:rPr lang="ko-KR" altLang="en-US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질적수치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는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77.93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에서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80.87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(+2.94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포인트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로 상승해서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147%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매년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+2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포인트성장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건강해 졌습니다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70337" name="_x188048992" descr="EMB0000127096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92907"/>
            <a:ext cx="8572560" cy="4714355"/>
          </a:xfrm>
          <a:prstGeom prst="rect">
            <a:avLst/>
          </a:prstGeom>
          <a:noFill/>
        </p:spPr>
      </p:pic>
      <p:sp>
        <p:nvSpPr>
          <p:cNvPr id="14" name="Up Arrow 13"/>
          <p:cNvSpPr/>
          <p:nvPr/>
        </p:nvSpPr>
        <p:spPr bwMode="auto">
          <a:xfrm>
            <a:off x="6572264" y="2928934"/>
            <a:ext cx="216024" cy="504056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Up Arrow 14"/>
          <p:cNvSpPr/>
          <p:nvPr/>
        </p:nvSpPr>
        <p:spPr bwMode="auto">
          <a:xfrm>
            <a:off x="1428728" y="2428868"/>
            <a:ext cx="216024" cy="288032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05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6770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00108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00108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00108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000108"/>
            <a:ext cx="9144000" cy="538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979712" y="72008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열매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(B)</a:t>
            </a:r>
          </a:p>
        </p:txBody>
      </p:sp>
    </p:spTree>
    <p:extLst>
      <p:ext uri="{BB962C8B-B14F-4D97-AF65-F5344CB8AC3E}">
        <p14:creationId xmlns="" xmlns:p14="http://schemas.microsoft.com/office/powerpoint/2010/main" val="413533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43609835"/>
              </p:ext>
            </p:extLst>
          </p:nvPr>
        </p:nvGraphicFramePr>
        <p:xfrm>
          <a:off x="323529" y="1268760"/>
          <a:ext cx="8424935" cy="4824536"/>
        </p:xfrm>
        <a:graphic>
          <a:graphicData uri="http://schemas.openxmlformats.org/drawingml/2006/table">
            <a:tbl>
              <a:tblPr/>
              <a:tblGrid>
                <a:gridCol w="1434034"/>
                <a:gridCol w="1613284"/>
                <a:gridCol w="5377617"/>
              </a:tblGrid>
              <a:tr h="737118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버지니아주 </a:t>
                      </a:r>
                      <a:r>
                        <a:rPr lang="en-US" altLang="ko-KR" sz="2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P</a:t>
                      </a:r>
                      <a:r>
                        <a:rPr lang="ko-KR" altLang="en-US" sz="2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 </a:t>
                      </a:r>
                      <a:r>
                        <a:rPr lang="en-US" altLang="ko-KR" sz="2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C</a:t>
                      </a:r>
                      <a:r>
                        <a:rPr lang="en-US" altLang="ko-KR" sz="24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4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목회자의 양적 및 질적 성장 </a:t>
                      </a:r>
                      <a:endParaRPr lang="ko-KR" altLang="en-US" sz="24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 smtClean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94242">
                <a:tc rowSpan="2">
                  <a:txBody>
                    <a:bodyPr/>
                    <a:lstStyle/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1.</a:t>
                      </a: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목회자</a:t>
                      </a:r>
                      <a:endParaRPr lang="en-US" altLang="ko-KR" sz="2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(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113.5%)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질적 성장</a:t>
                      </a:r>
                      <a:endParaRPr lang="en-US" altLang="ko-KR" sz="2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147%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77.93</a:t>
                      </a: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에서 </a:t>
                      </a: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80.87</a:t>
                      </a: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로 상승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  <a:r>
                        <a:rPr lang="en-US" altLang="ko-KR" sz="2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+2.94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증가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매년 평균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+2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증가로 볼때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147%</a:t>
                      </a:r>
                      <a:r>
                        <a:rPr lang="ko-KR" altLang="en-US" sz="2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93176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양적 성장</a:t>
                      </a:r>
                      <a:endParaRPr lang="en-US" altLang="ko-KR" sz="2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80% 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하나님의 은혜체험</a:t>
                      </a: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+85%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2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주민이해와 필요전도</a:t>
                      </a: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+91%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시스템 디자인과 효과적인 구조</a:t>
                      </a: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+70%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2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코칭 리더십과 평가전략</a:t>
                      </a: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”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+73%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2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전체 합의 평균 성장</a:t>
                      </a:r>
                      <a:r>
                        <a:rPr lang="en-US" altLang="ko-KR" sz="2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+80%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9" name="그림 8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10" name="그림 9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979712" y="188640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열매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(D)</a:t>
            </a:r>
          </a:p>
        </p:txBody>
      </p:sp>
    </p:spTree>
    <p:extLst>
      <p:ext uri="{BB962C8B-B14F-4D97-AF65-F5344CB8AC3E}">
        <p14:creationId xmlns="" xmlns:p14="http://schemas.microsoft.com/office/powerpoint/2010/main" val="186832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79712" y="188640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열매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(E)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8289" name="_x188049632" descr="EMB0000127096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429" y="1124744"/>
            <a:ext cx="7810003" cy="4741063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11560" y="5805264"/>
            <a:ext cx="7848872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차 진단에서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교회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(church)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의 </a:t>
            </a:r>
            <a:r>
              <a:rPr lang="ko-KR" altLang="en-US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질적수치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는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57.74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에서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67.17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(+9.43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로 상승해서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189%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매년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+5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포인트 성장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했습니다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Up Arrow 13"/>
          <p:cNvSpPr/>
          <p:nvPr/>
        </p:nvSpPr>
        <p:spPr bwMode="auto">
          <a:xfrm>
            <a:off x="1547664" y="2996952"/>
            <a:ext cx="216024" cy="864096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Up Arrow 14"/>
          <p:cNvSpPr/>
          <p:nvPr/>
        </p:nvSpPr>
        <p:spPr bwMode="auto">
          <a:xfrm>
            <a:off x="2339752" y="2492896"/>
            <a:ext cx="216024" cy="576064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Up Arrow 16"/>
          <p:cNvSpPr/>
          <p:nvPr/>
        </p:nvSpPr>
        <p:spPr bwMode="auto">
          <a:xfrm>
            <a:off x="3131840" y="2276872"/>
            <a:ext cx="216024" cy="432048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Up Arrow 17"/>
          <p:cNvSpPr/>
          <p:nvPr/>
        </p:nvSpPr>
        <p:spPr bwMode="auto">
          <a:xfrm>
            <a:off x="3923928" y="3140968"/>
            <a:ext cx="216024" cy="576064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Up Arrow 18"/>
          <p:cNvSpPr/>
          <p:nvPr/>
        </p:nvSpPr>
        <p:spPr bwMode="auto">
          <a:xfrm>
            <a:off x="6300192" y="2924944"/>
            <a:ext cx="216024" cy="936104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Up Arrow 19"/>
          <p:cNvSpPr/>
          <p:nvPr/>
        </p:nvSpPr>
        <p:spPr bwMode="auto">
          <a:xfrm>
            <a:off x="7020272" y="3140968"/>
            <a:ext cx="216024" cy="720080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Up Arrow 20"/>
          <p:cNvSpPr/>
          <p:nvPr/>
        </p:nvSpPr>
        <p:spPr bwMode="auto">
          <a:xfrm>
            <a:off x="7812360" y="2708920"/>
            <a:ext cx="216024" cy="648072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Up Arrow 21"/>
          <p:cNvSpPr/>
          <p:nvPr/>
        </p:nvSpPr>
        <p:spPr bwMode="auto">
          <a:xfrm>
            <a:off x="5508104" y="2636912"/>
            <a:ext cx="216024" cy="792088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Up Arrow 22"/>
          <p:cNvSpPr/>
          <p:nvPr/>
        </p:nvSpPr>
        <p:spPr bwMode="auto">
          <a:xfrm>
            <a:off x="4716016" y="1988840"/>
            <a:ext cx="216024" cy="288032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05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79712" y="188640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열매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(F)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_x187468648" descr="EMB0000127096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1"/>
            <a:ext cx="8109874" cy="496855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83568" y="5817458"/>
            <a:ext cx="7848872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4.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차 진단에서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교회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(Church)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의 </a:t>
            </a:r>
            <a:r>
              <a:rPr lang="ko-KR" altLang="en-US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양적수치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는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8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가지 면에서 정한 목표에서 평균 </a:t>
            </a: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44%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를 달성했습니다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0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43609835"/>
              </p:ext>
            </p:extLst>
          </p:nvPr>
        </p:nvGraphicFramePr>
        <p:xfrm>
          <a:off x="683566" y="1268760"/>
          <a:ext cx="7920881" cy="5101207"/>
        </p:xfrm>
        <a:graphic>
          <a:graphicData uri="http://schemas.openxmlformats.org/drawingml/2006/table">
            <a:tbl>
              <a:tblPr/>
              <a:tblGrid>
                <a:gridCol w="1348237"/>
                <a:gridCol w="1516764"/>
                <a:gridCol w="5055880"/>
              </a:tblGrid>
              <a:tr h="46374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버지니아주 </a:t>
                      </a:r>
                      <a:r>
                        <a:rPr lang="en-US" altLang="ko-KR" sz="2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P</a:t>
                      </a:r>
                      <a:r>
                        <a:rPr lang="ko-KR" altLang="en-US" sz="2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</a:t>
                      </a:r>
                      <a:r>
                        <a:rPr lang="ko-KR" altLang="en-US" sz="24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의 양적 및 질적 성장 </a:t>
                      </a:r>
                      <a:endParaRPr lang="ko-KR" altLang="en-US" sz="24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 smtClean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05740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2. </a:t>
                      </a: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</a:t>
                      </a:r>
                      <a:endParaRPr lang="en-US" altLang="ko-KR" sz="2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116.5%)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</a:t>
                      </a:r>
                      <a:endParaRPr lang="en-US" altLang="ko-KR" sz="2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질적 성장</a:t>
                      </a:r>
                      <a:endParaRPr lang="en-US" altLang="ko-KR" sz="2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189%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57.74</a:t>
                      </a: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에서 </a:t>
                      </a: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67.17</a:t>
                      </a: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로 상승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  <a:r>
                        <a:rPr lang="en-US" altLang="ko-KR" sz="2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+9.43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증가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매년 평균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+5</a:t>
                      </a:r>
                      <a:r>
                        <a:rPr lang="en-US" altLang="ko-KR" sz="2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증가로 </a:t>
                      </a:r>
                      <a:r>
                        <a:rPr lang="en-US" altLang="ko-KR" sz="2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100%</a:t>
                      </a:r>
                      <a:r>
                        <a:rPr lang="ko-KR" altLang="en-US" sz="2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로 볼때</a:t>
                      </a:r>
                      <a:r>
                        <a:rPr lang="en-US" altLang="ko-KR" sz="2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baseline="0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189% </a:t>
                      </a:r>
                      <a:r>
                        <a:rPr lang="ko-KR" altLang="en-US" sz="2400" b="1" baseline="0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r>
                        <a:rPr lang="en-US" altLang="ko-KR" sz="2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en-US" altLang="ko-KR" sz="2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31721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양적 성장</a:t>
                      </a:r>
                      <a:endParaRPr lang="en-US" altLang="ko-KR" sz="2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44%</a:t>
                      </a:r>
                    </a:p>
                    <a:p>
                      <a:endParaRPr lang="ko-KR" altLang="en-US" sz="2400" dirty="0"/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주일예배 평균출석</a:t>
                      </a: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+14.3%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주일예배평균헌금</a:t>
                      </a:r>
                      <a:r>
                        <a:rPr lang="en-US" altLang="ko-KR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0%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소그룹 숫자</a:t>
                      </a:r>
                      <a:r>
                        <a:rPr lang="en-US" altLang="ko-KR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+43%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2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소그룹 인원</a:t>
                      </a:r>
                      <a:r>
                        <a:rPr lang="en-US" altLang="ko-KR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+20.8%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회원참석숫자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+110%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훈련참석숫자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133.3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수입의 십일조 평균치</a:t>
                      </a:r>
                      <a:r>
                        <a:rPr lang="en-US" altLang="ko-KR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-1%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2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하루 기도 시간</a:t>
                      </a:r>
                      <a:r>
                        <a:rPr lang="en-US" altLang="ko-KR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31.3%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2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전체 합의 평균 성장</a:t>
                      </a:r>
                      <a:r>
                        <a:rPr lang="en-US" altLang="ko-KR" sz="2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+44%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9" name="그림 8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10" name="그림 9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979712" y="188640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열매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(G)</a:t>
            </a:r>
          </a:p>
        </p:txBody>
      </p:sp>
    </p:spTree>
    <p:extLst>
      <p:ext uri="{BB962C8B-B14F-4D97-AF65-F5344CB8AC3E}">
        <p14:creationId xmlns="" xmlns:p14="http://schemas.microsoft.com/office/powerpoint/2010/main" val="186832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43609835"/>
              </p:ext>
            </p:extLst>
          </p:nvPr>
        </p:nvGraphicFramePr>
        <p:xfrm>
          <a:off x="683566" y="980728"/>
          <a:ext cx="7776866" cy="4870661"/>
        </p:xfrm>
        <a:graphic>
          <a:graphicData uri="http://schemas.openxmlformats.org/drawingml/2006/table">
            <a:tbl>
              <a:tblPr/>
              <a:tblGrid>
                <a:gridCol w="1152130"/>
                <a:gridCol w="1296144"/>
                <a:gridCol w="4320480"/>
                <a:gridCol w="1008112"/>
              </a:tblGrid>
              <a:tr h="390101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버지니아주 </a:t>
                      </a:r>
                      <a:r>
                        <a:rPr lang="en-US" altLang="ko-KR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P</a:t>
                      </a:r>
                      <a:r>
                        <a:rPr lang="ko-KR" altLang="en-US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 </a:t>
                      </a:r>
                      <a:r>
                        <a:rPr lang="en-US" altLang="ko-KR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C</a:t>
                      </a:r>
                      <a:r>
                        <a:rPr lang="en-US" altLang="ko-KR" sz="18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목사의 양적 및 질적 성장 </a:t>
                      </a:r>
                      <a:endParaRPr lang="ko-KR" altLang="en-US" sz="18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 smtClean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90101">
                <a:tc rowSpan="2">
                  <a:txBody>
                    <a:bodyPr/>
                    <a:lstStyle/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1.</a:t>
                      </a:r>
                      <a:r>
                        <a:rPr lang="ko-KR" altLang="en-US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목회자</a:t>
                      </a: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(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</a:t>
                      </a: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113.5%)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질적 성장</a:t>
                      </a:r>
                      <a:endParaRPr lang="en-US" altLang="ko-KR" sz="16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147%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77.93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에서 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80.87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로 상승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  <a:r>
                        <a:rPr lang="en-US" altLang="ko-KR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+2.94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증가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매년 평균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+2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증가로 볼때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147%</a:t>
                      </a:r>
                      <a:r>
                        <a:rPr lang="ko-KR" altLang="en-US" sz="1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목회자와교회의</a:t>
                      </a:r>
                      <a:endParaRPr lang="en-US" altLang="ko-KR" sz="1600" b="1" dirty="0" smtClean="0">
                        <a:solidFill>
                          <a:srgbClr val="0070C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b="1" dirty="0" smtClean="0">
                        <a:solidFill>
                          <a:srgbClr val="0070C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</a:t>
                      </a:r>
                      <a:endParaRPr lang="en-US" altLang="ko-KR" sz="1600" b="1" dirty="0" smtClean="0">
                        <a:solidFill>
                          <a:srgbClr val="0070C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성장률</a:t>
                      </a:r>
                      <a:endParaRPr lang="en-US" altLang="ko-KR" sz="1600" b="1" dirty="0" smtClean="0">
                        <a:solidFill>
                          <a:srgbClr val="0070C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115%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0101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양적 성장</a:t>
                      </a:r>
                      <a:endParaRPr lang="en-US" altLang="ko-KR" sz="16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80% 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하나님의 은혜체험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+85%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주민이해와 필요전도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+91%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시스템 디자인과 효과적인 구조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+70%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코칭 리더십과 평가전략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”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+73%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전체 합의 평균 성장</a:t>
                      </a:r>
                      <a:r>
                        <a:rPr lang="en-US" altLang="ko-KR" sz="1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+80%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8844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2. </a:t>
                      </a:r>
                      <a:r>
                        <a:rPr lang="ko-KR" altLang="en-US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</a:t>
                      </a: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</a:t>
                      </a: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116.5%)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</a:t>
                      </a:r>
                      <a:endParaRPr lang="en-US" altLang="ko-KR" sz="16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질적 성장</a:t>
                      </a:r>
                      <a:endParaRPr lang="en-US" altLang="ko-KR" sz="16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189%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57.74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에서 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67.17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로 상승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  <a:r>
                        <a:rPr lang="en-US" altLang="ko-KR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+9.43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증가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매년 평균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+5</a:t>
                      </a:r>
                      <a:r>
                        <a:rPr lang="en-US" altLang="ko-KR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증가로 </a:t>
                      </a:r>
                      <a:r>
                        <a:rPr lang="en-US" altLang="ko-KR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100%</a:t>
                      </a:r>
                      <a:r>
                        <a:rPr lang="ko-KR" altLang="en-US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로 볼때</a:t>
                      </a:r>
                      <a:r>
                        <a:rPr lang="en-US" altLang="ko-KR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baseline="0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189% </a:t>
                      </a:r>
                      <a:r>
                        <a:rPr lang="ko-KR" altLang="en-US" sz="1400" b="1" baseline="0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r>
                        <a:rPr lang="en-US" altLang="ko-KR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57928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양적 성장</a:t>
                      </a: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44%</a:t>
                      </a:r>
                    </a:p>
                    <a:p>
                      <a:endParaRPr lang="ko-KR" altLang="en-US" dirty="0"/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주일예배 평균출석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+14.3%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주일예배평균헌금</a:t>
                      </a:r>
                      <a:r>
                        <a:rPr lang="en-US" altLang="ko-KR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0%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소그룹 숫자</a:t>
                      </a:r>
                      <a:r>
                        <a:rPr lang="en-US" altLang="ko-KR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+43%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소그룹 인원</a:t>
                      </a:r>
                      <a:r>
                        <a:rPr lang="en-US" altLang="ko-KR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+20.8%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회원참석숫자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+110%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훈련참석숫자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133.3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수입의 십일조 평균치</a:t>
                      </a:r>
                      <a:r>
                        <a:rPr lang="en-US" altLang="ko-KR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-1%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하루 기도 시간</a:t>
                      </a:r>
                      <a:r>
                        <a:rPr lang="en-US" altLang="ko-KR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31.3%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전체 합의 평균 성장</a:t>
                      </a:r>
                      <a:r>
                        <a:rPr lang="en-US" altLang="ko-KR" sz="1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+44%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9" name="그림 8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10" name="그림 9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3568" y="5877272"/>
            <a:ext cx="7776864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5.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차 진단에서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목회자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(Pastor)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와 교회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(Church)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의 </a:t>
            </a:r>
            <a:r>
              <a:rPr lang="ko-KR" altLang="en-US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양적</a:t>
            </a:r>
            <a:r>
              <a:rPr lang="en-US" altLang="ko-KR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질적 수치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는 정한 목표에서 평균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115%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를 달성했습니다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79712" y="188640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열매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(H)</a:t>
            </a:r>
          </a:p>
        </p:txBody>
      </p:sp>
    </p:spTree>
    <p:extLst>
      <p:ext uri="{BB962C8B-B14F-4D97-AF65-F5344CB8AC3E}">
        <p14:creationId xmlns="" xmlns:p14="http://schemas.microsoft.com/office/powerpoint/2010/main" val="186832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13" name="Group 2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24357471"/>
              </p:ext>
            </p:extLst>
          </p:nvPr>
        </p:nvGraphicFramePr>
        <p:xfrm>
          <a:off x="179512" y="1549572"/>
          <a:ext cx="8784976" cy="4183684"/>
        </p:xfrm>
        <a:graphic>
          <a:graphicData uri="http://schemas.openxmlformats.org/drawingml/2006/table">
            <a:tbl>
              <a:tblPr/>
              <a:tblGrid>
                <a:gridCol w="936104"/>
                <a:gridCol w="1440160"/>
                <a:gridCol w="1576975"/>
                <a:gridCol w="1683787"/>
                <a:gridCol w="1638691"/>
                <a:gridCol w="1509259"/>
              </a:tblGrid>
              <a:tr h="404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시간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첫째날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두째날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세째날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네째날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다섯쩨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387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오전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9:00 -10:20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10:40-12:00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세미나를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향해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오후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1:00-2:20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사역지를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향해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:2:00-3:20)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2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2:40-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:3:40-5:00)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2" name="아래쪽 화살표 1"/>
          <p:cNvSpPr/>
          <p:nvPr/>
        </p:nvSpPr>
        <p:spPr bwMode="auto">
          <a:xfrm>
            <a:off x="2241452" y="2852936"/>
            <a:ext cx="242316" cy="360040"/>
          </a:xfrm>
          <a:prstGeom prst="downArrow">
            <a:avLst/>
          </a:prstGeom>
          <a:solidFill>
            <a:srgbClr val="8604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아래쪽 화살표 4"/>
          <p:cNvSpPr/>
          <p:nvPr/>
        </p:nvSpPr>
        <p:spPr bwMode="auto">
          <a:xfrm>
            <a:off x="8604448" y="4005064"/>
            <a:ext cx="242316" cy="360040"/>
          </a:xfrm>
          <a:prstGeom prst="downArrow">
            <a:avLst/>
          </a:prstGeom>
          <a:solidFill>
            <a:srgbClr val="8604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15616" y="4725144"/>
          <a:ext cx="1440160" cy="1008111"/>
        </p:xfrm>
        <a:graphic>
          <a:graphicData uri="http://schemas.openxmlformats.org/drawingml/2006/table">
            <a:tbl>
              <a:tblPr/>
              <a:tblGrid>
                <a:gridCol w="1440160"/>
              </a:tblGrid>
              <a:tr h="1008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코칭의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건강 진단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55776" y="1916832"/>
          <a:ext cx="1584176" cy="1008112"/>
        </p:xfrm>
        <a:graphic>
          <a:graphicData uri="http://schemas.openxmlformats.org/drawingml/2006/table">
            <a:tbl>
              <a:tblPr/>
              <a:tblGrid>
                <a:gridCol w="1584176"/>
              </a:tblGrid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코칭의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평가 처방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555776" y="2916168"/>
          <a:ext cx="1576975" cy="944880"/>
        </p:xfrm>
        <a:graphic>
          <a:graphicData uri="http://schemas.openxmlformats.org/drawingml/2006/table">
            <a:tbl>
              <a:tblPr/>
              <a:tblGrid>
                <a:gridCol w="1576975"/>
              </a:tblGrid>
              <a:tr h="936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코칭의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목표 실행전략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139952" y="2916168"/>
          <a:ext cx="1656184" cy="944880"/>
        </p:xfrm>
        <a:graphic>
          <a:graphicData uri="http://schemas.openxmlformats.org/drawingml/2006/table">
            <a:tbl>
              <a:tblPr/>
              <a:tblGrid>
                <a:gridCol w="1656184"/>
              </a:tblGrid>
              <a:tr h="927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8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코칭의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평가와 정리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139952" y="1988840"/>
          <a:ext cx="1683787" cy="936104"/>
        </p:xfrm>
        <a:graphic>
          <a:graphicData uri="http://schemas.openxmlformats.org/drawingml/2006/table">
            <a:tbl>
              <a:tblPr/>
              <a:tblGrid>
                <a:gridCol w="1683787"/>
              </a:tblGrid>
              <a:tr h="936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코칭의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진행 과정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813629" y="1971288"/>
          <a:ext cx="1638691" cy="1889760"/>
        </p:xfrm>
        <a:graphic>
          <a:graphicData uri="http://schemas.openxmlformats.org/drawingml/2006/table">
            <a:tbl>
              <a:tblPr/>
              <a:tblGrid>
                <a:gridCol w="1638691"/>
              </a:tblGrid>
              <a:tr h="387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11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코칭의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영성과 인격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12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코칭의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영성과 인격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813629" y="3839585"/>
          <a:ext cx="1638691" cy="957567"/>
        </p:xfrm>
        <a:graphic>
          <a:graphicData uri="http://schemas.openxmlformats.org/drawingml/2006/table">
            <a:tbl>
              <a:tblPr/>
              <a:tblGrid>
                <a:gridCol w="1638691"/>
              </a:tblGrid>
              <a:tr h="957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13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역량과 지도력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796136" y="4788376"/>
          <a:ext cx="1656184" cy="944880"/>
        </p:xfrm>
        <a:graphic>
          <a:graphicData uri="http://schemas.openxmlformats.org/drawingml/2006/table">
            <a:tbl>
              <a:tblPr/>
              <a:tblGrid>
                <a:gridCol w="1656184"/>
              </a:tblGrid>
              <a:tr h="927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14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주민 이해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인간 관계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7452320" y="1980064"/>
          <a:ext cx="1512168" cy="944880"/>
        </p:xfrm>
        <a:graphic>
          <a:graphicData uri="http://schemas.openxmlformats.org/drawingml/2006/table">
            <a:tbl>
              <a:tblPr/>
              <a:tblGrid>
                <a:gridCol w="1512168"/>
              </a:tblGrid>
              <a:tr h="927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15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리더의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주민 이해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인간 관계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452320" y="2933328"/>
          <a:ext cx="1512168" cy="927720"/>
        </p:xfrm>
        <a:graphic>
          <a:graphicData uri="http://schemas.openxmlformats.org/drawingml/2006/table">
            <a:tbl>
              <a:tblPr/>
              <a:tblGrid>
                <a:gridCol w="1512168"/>
              </a:tblGrid>
              <a:tr h="927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16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종합 평가와 정리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115616" y="3797424"/>
          <a:ext cx="1440160" cy="927720"/>
        </p:xfrm>
        <a:graphic>
          <a:graphicData uri="http://schemas.openxmlformats.org/drawingml/2006/table">
            <a:tbl>
              <a:tblPr/>
              <a:tblGrid>
                <a:gridCol w="1440160"/>
              </a:tblGrid>
              <a:tr h="927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코칭의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개념 이해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555776" y="3852272"/>
          <a:ext cx="1584176" cy="927720"/>
        </p:xfrm>
        <a:graphic>
          <a:graphicData uri="http://schemas.openxmlformats.org/drawingml/2006/table">
            <a:tbl>
              <a:tblPr/>
              <a:tblGrid>
                <a:gridCol w="1584176"/>
              </a:tblGrid>
              <a:tr h="927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5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코칭의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기술과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5 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139952" y="3843496"/>
          <a:ext cx="1638691" cy="1889760"/>
        </p:xfrm>
        <a:graphic>
          <a:graphicData uri="http://schemas.openxmlformats.org/drawingml/2006/table">
            <a:tbl>
              <a:tblPr/>
              <a:tblGrid>
                <a:gridCol w="1638691"/>
              </a:tblGrid>
              <a:tr h="387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9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코칭의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자기발견과 자산평가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10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코칭의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건강진단과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자기 발견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555776" y="4805536"/>
          <a:ext cx="1584176" cy="927720"/>
        </p:xfrm>
        <a:graphic>
          <a:graphicData uri="http://schemas.openxmlformats.org/drawingml/2006/table">
            <a:tbl>
              <a:tblPr/>
              <a:tblGrid>
                <a:gridCol w="1584176"/>
              </a:tblGrid>
              <a:tr h="927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코칭의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성과 측정 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3" name="Title 1"/>
          <p:cNvSpPr txBox="1">
            <a:spLocks/>
          </p:cNvSpPr>
          <p:nvPr/>
        </p:nvSpPr>
        <p:spPr>
          <a:xfrm>
            <a:off x="1043608" y="188640"/>
            <a:ext cx="6984776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GO Thrive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:1-2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단계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endParaRPr lang="en-US" altLang="ko-KR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594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/>
          </p:cNvSpPr>
          <p:nvPr/>
        </p:nvSpPr>
        <p:spPr bwMode="auto">
          <a:xfrm>
            <a:off x="395536" y="1268761"/>
            <a:ext cx="8497639" cy="502314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“또 그 종 </a:t>
            </a:r>
            <a:r>
              <a:rPr lang="ko-KR" altLang="en-US" sz="32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다윗을</a:t>
            </a:r>
            <a:r>
              <a:rPr lang="ko-KR" alt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3200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1)</a:t>
            </a:r>
            <a:r>
              <a:rPr lang="ko-KR" altLang="en-US" sz="3200" u="sng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택하시되</a:t>
            </a:r>
            <a:r>
              <a:rPr lang="en-US" altLang="ko-KR" sz="3200" u="sng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(Calling)</a:t>
            </a:r>
            <a:r>
              <a:rPr lang="ko-KR" altLang="en-US" sz="3200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en-US" altLang="ko-KR" sz="3200" dirty="0">
              <a:solidFill>
                <a:srgbClr val="0A6E0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양의 우리에서 취하시며 </a:t>
            </a:r>
            <a:endParaRPr lang="en-US" altLang="ko-KR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젖양을 지키는  중에서 </a:t>
            </a:r>
            <a:r>
              <a:rPr lang="ko-KR" alt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저희를 </a:t>
            </a: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이끄사 </a:t>
            </a:r>
            <a:endParaRPr lang="en-US" altLang="ko-KR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그 백성인 야곱</a:t>
            </a: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, </a:t>
            </a: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그 기업인 </a:t>
            </a:r>
            <a:endParaRPr lang="en-US" altLang="ko-KR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2</a:t>
            </a:r>
            <a:r>
              <a:rPr lang="en-US" altLang="ko-K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이스라엘</a:t>
            </a:r>
            <a:r>
              <a:rPr lang="en-US" altLang="ko-KR" sz="32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(Community)</a:t>
            </a:r>
            <a:r>
              <a:rPr lang="ko-KR" alt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을 </a:t>
            </a:r>
            <a:endParaRPr lang="en-US" altLang="ko-KR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기르게</a:t>
            </a:r>
            <a:r>
              <a:rPr lang="en-US" altLang="ko-KR" sz="32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사역</a:t>
            </a:r>
            <a:r>
              <a:rPr lang="en-US" altLang="ko-KR" sz="32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하셨더니</a:t>
            </a: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”</a:t>
            </a: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시편 </a:t>
            </a:r>
            <a:r>
              <a:rPr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78:70-71, NLT)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US" altLang="ko-KR" sz="16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  <a:cs typeface="Arial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6" name="그림 5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7" name="그림 6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출발지 찾기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47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519536"/>
          </a:xfrm>
          <a:solidFill>
            <a:srgbClr val="FFFF00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한국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: &lt;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목회자 코칭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&gt;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세미나 일정 </a:t>
            </a:r>
            <a:endParaRPr lang="en-US" altLang="ko-KR" b="1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288000">
              <a:buNone/>
            </a:pP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A.2014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17-19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수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) : 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진흥원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선교팀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대전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)(1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차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288000">
              <a:buNone/>
            </a:pP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B.2014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월  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7-11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금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) : 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침례 교단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작은교회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팀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대전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) </a:t>
            </a:r>
          </a:p>
          <a:p>
            <a:pPr marL="288000">
              <a:buNone/>
            </a:pP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C.2014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28-30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수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) : 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성공회 팀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동래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)(2</a:t>
            </a:r>
            <a:r>
              <a:rPr lang="ko-KR" altLang="en-US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차 모임</a:t>
            </a:r>
            <a:r>
              <a:rPr lang="en-US" altLang="ko-KR" sz="2400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288000"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D.2014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19-21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수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 : 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성공회팀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강원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강촌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 </a:t>
            </a:r>
          </a:p>
          <a:p>
            <a:pPr marL="288000"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E.2014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26-28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수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): 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진흥원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선교회팀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미정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)(2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차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288000"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F.2014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2- 4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수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 : 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성공회팀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강원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강촌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)(1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차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288000">
              <a:buNone/>
            </a:pP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G.2014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9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29-10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수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): </a:t>
            </a:r>
            <a:r>
              <a:rPr lang="ko-KR" altLang="en-US" sz="24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교단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초월팀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동래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1)(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차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288000">
              <a:buNone/>
            </a:pP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H.2014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6-10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수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): 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교단 초월팀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동래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2)(1</a:t>
            </a: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차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2400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marL="288000"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I. 2014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13-15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수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): 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교단초월팀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대전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)(1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차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24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459450" indent="-514350"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J.2014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20-22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수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): 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교단초월팀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수원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)(1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차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24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459450" indent="-514350"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K.2014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27-29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수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): 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교단초월팀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서울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)(1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차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24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459450" indent="-514350">
              <a:buNone/>
            </a:pPr>
            <a:r>
              <a:rPr lang="en-US" altLang="ko-KR" sz="20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63688" y="188640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5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진행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73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323850" y="1071546"/>
            <a:ext cx="8640763" cy="5591544"/>
          </a:xfrm>
          <a:solidFill>
            <a:srgbClr val="FFFF00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회비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:20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만원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미국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:$200) </a:t>
            </a:r>
            <a:endParaRPr lang="en-US" altLang="ko-KR" sz="2400" dirty="0" smtClean="0">
              <a:solidFill>
                <a:srgbClr val="532476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(1) 2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권의 코칭 교재 제공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(4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만원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“GO Thrive coaching Leader’s Book”(</a:t>
            </a:r>
            <a:r>
              <a:rPr lang="en-US" altLang="ko-KR" sz="2400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Nexwave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출판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2013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년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total 190.pp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바인드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“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그린오션교회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”(</a:t>
            </a:r>
            <a:r>
              <a:rPr lang="en-US" altLang="ko-KR" sz="2400" dirty="0" err="1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Nexwave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출판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2013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년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total 406.pp)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(2)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목회자 건강진단 보고서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(35.pp)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 제공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(5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만원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2400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(3)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세미나 비용 및 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Certification(11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만원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* 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주의</a:t>
            </a:r>
            <a:r>
              <a:rPr lang="en-US" altLang="ko-KR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1: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특별한 경우를 제외하고는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박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일간의 숙박은 제공되지 않으며 각자 해결합니다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호텔 경우는 약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20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만원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미국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: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$200),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여관 경우는 약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만원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미국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:$100)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이 필요합니다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* 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주의</a:t>
            </a:r>
            <a:r>
              <a:rPr lang="en-US" altLang="ko-KR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2: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차 목회자 코칭에도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교회 건강진단 설문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&gt;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을 하고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, &lt;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코칭시대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&gt;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책이 주어지기에  똑 같이 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20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만원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미국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:$200)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비용이 적용되며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그러나 개별코칭비는 적용되지 않습니다</a:t>
            </a:r>
            <a:r>
              <a:rPr lang="en-US" altLang="ko-KR" sz="2400" dirty="0" smtClean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2400" dirty="0">
                <a:solidFill>
                  <a:srgbClr val="86041A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endParaRPr lang="en-US" altLang="ko-KR" sz="3600" b="1" dirty="0" smtClean="0">
              <a:solidFill>
                <a:srgbClr val="86041A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63688" y="188640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5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진행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70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1614615"/>
              </p:ext>
            </p:extLst>
          </p:nvPr>
        </p:nvGraphicFramePr>
        <p:xfrm>
          <a:off x="755576" y="1412776"/>
          <a:ext cx="7776864" cy="4937760"/>
        </p:xfrm>
        <a:graphic>
          <a:graphicData uri="http://schemas.openxmlformats.org/drawingml/2006/table">
            <a:tbl>
              <a:tblPr/>
              <a:tblGrid>
                <a:gridCol w="1041544"/>
                <a:gridCol w="2777451"/>
                <a:gridCol w="1110981"/>
                <a:gridCol w="2846888"/>
              </a:tblGrid>
              <a:tr h="681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내용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&lt;</a:t>
                      </a: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교회 건강진단 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처방 전략</a:t>
                      </a:r>
                      <a:r>
                        <a:rPr kumimoji="0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내용</a:t>
                      </a:r>
                      <a:endParaRPr kumimoji="0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    &lt;</a:t>
                      </a: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교회 건강진단과 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     </a:t>
                      </a: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처방 전략</a:t>
                      </a:r>
                      <a:r>
                        <a:rPr kumimoji="0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273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첫째날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오후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7:00-8:20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(80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교회 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건강 진단 요인 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이해 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6041A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둘째날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6041A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오전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11:10-12:30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(80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교회 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건강 상태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처방 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목표 세우기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1421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첫째날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오후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8:40-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10:00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(80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교회 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건강 진단 결과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설명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분석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평가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6041A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둘째날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6041A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오후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1:30-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(90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5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교회 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건강 상태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처방 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실행전략 만들기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421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둘째날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오전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9:30-10:50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(80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교회 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건강 진단 상태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처방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정리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6041A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둘째날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6041A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오후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3;20-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5:00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(100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교회 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목표와 실행전략  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종합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발표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평가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331640" y="188640"/>
            <a:ext cx="684076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 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GO Thrive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평신도 리더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:3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단계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endParaRPr lang="en-US" altLang="ko-KR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2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5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1614615"/>
              </p:ext>
            </p:extLst>
          </p:nvPr>
        </p:nvGraphicFramePr>
        <p:xfrm>
          <a:off x="611560" y="1479768"/>
          <a:ext cx="8136904" cy="4693920"/>
        </p:xfrm>
        <a:graphic>
          <a:graphicData uri="http://schemas.openxmlformats.org/drawingml/2006/table">
            <a:tbl>
              <a:tblPr/>
              <a:tblGrid>
                <a:gridCol w="1089764"/>
                <a:gridCol w="2906037"/>
                <a:gridCol w="1162415"/>
                <a:gridCol w="2978688"/>
              </a:tblGrid>
              <a:tr h="404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내용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&lt;</a:t>
                      </a:r>
                      <a:r>
                        <a:rPr kumimoji="0" lang="ko-KR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목표와 실행 전략</a:t>
                      </a:r>
                      <a:r>
                        <a:rPr kumimoji="0" lang="en-US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내용</a:t>
                      </a:r>
                      <a:endParaRPr kumimoji="0" lang="en-US" altLang="ko-K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&lt;</a:t>
                      </a:r>
                      <a:r>
                        <a:rPr kumimoji="0" lang="ko-KR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목표와 실행전략</a:t>
                      </a:r>
                      <a:r>
                        <a:rPr kumimoji="0" lang="en-US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6759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첫째날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오후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7:00-8:20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(80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목표 작성 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이유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방법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이야기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실습 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6041A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둘째날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6041A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오전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11:10-12:30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(80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교회 목표와 실행전략 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목표 작성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첫째날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오후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8:40-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10:00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(80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교회 비전과 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핵심가치 작성 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강의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재 정립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6041A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둘째날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6041A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오후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1:30-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2:50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(80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5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목표와 실행전략 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실행전략 작성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둘째날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오전 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9:30-10:50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(80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교회 목표와 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실행전략 작성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강의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재 정립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6041A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둘째날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6041A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오후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3;20-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4:40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(80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교회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목표와 실행전략 </a:t>
                      </a:r>
                      <a:endParaRPr kumimoji="0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종합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kumimoji="0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발표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259632" y="188640"/>
            <a:ext cx="6480720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 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GO Thrive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평신도 리더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:4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단계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endParaRPr lang="en-US" altLang="ko-KR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2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13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0466903"/>
              </p:ext>
            </p:extLst>
          </p:nvPr>
        </p:nvGraphicFramePr>
        <p:xfrm>
          <a:off x="395534" y="1194792"/>
          <a:ext cx="8568953" cy="3230880"/>
        </p:xfrm>
        <a:graphic>
          <a:graphicData uri="http://schemas.openxmlformats.org/drawingml/2006/table">
            <a:tbl>
              <a:tblPr/>
              <a:tblGrid>
                <a:gridCol w="846316"/>
                <a:gridCol w="1985165"/>
                <a:gridCol w="1921049"/>
                <a:gridCol w="2018001"/>
                <a:gridCol w="1798422"/>
              </a:tblGrid>
              <a:tr h="20208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내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&lt;</a:t>
                      </a:r>
                      <a:r>
                        <a:rPr kumimoji="0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평신도 리더 코칭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&gt;</a:t>
                      </a:r>
                      <a:r>
                        <a:rPr kumimoji="0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세미나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(1</a:t>
                      </a:r>
                      <a:r>
                        <a:rPr kumimoji="0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박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kumimoji="0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일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&lt;</a:t>
                      </a:r>
                      <a:r>
                        <a:rPr kumimoji="0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평신도 리더 코칭 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&gt;</a:t>
                      </a:r>
                      <a:r>
                        <a:rPr kumimoji="0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세미나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(1</a:t>
                      </a:r>
                      <a:r>
                        <a:rPr kumimoji="0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박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kumimoji="0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일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0208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ko-KR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첫째날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둘째날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첫째날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둘째날</a:t>
                      </a:r>
                      <a:endParaRPr kumimoji="0" lang="en-US" altLang="ko-K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759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분간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서론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코칭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설명회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교회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비전과 핵심가치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교회 목표와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실행전략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역량과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지도력 개발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  <a:tr h="535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80 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분간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개인 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건강진단 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교회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비전과 핵심가치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5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영성과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인격개발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주민이해와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인간관계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80 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분간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자산평가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자기발견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교회 목표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실행전략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5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영성과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인격 개발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7</a:t>
                      </a: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강</a:t>
                      </a: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주민이해와 인간관계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536" y="4509120"/>
            <a:ext cx="8496944" cy="206210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altLang="ko-KR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&lt;</a:t>
            </a:r>
            <a:r>
              <a:rPr lang="ko-KR" altLang="en-US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평 코칭 훈련</a:t>
            </a:r>
            <a:r>
              <a:rPr lang="en-US" altLang="ko-KR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(=</a:t>
            </a:r>
            <a:r>
              <a:rPr lang="ko-KR" altLang="en-US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평신도 리더 코칭</a:t>
            </a:r>
            <a:r>
              <a:rPr lang="en-US" altLang="ko-KR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)&gt;</a:t>
            </a:r>
            <a:r>
              <a:rPr lang="ko-KR" altLang="en-US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 과정은</a:t>
            </a:r>
            <a:r>
              <a:rPr lang="en-US" altLang="ko-KR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장기간으로 매주 실시하여 </a:t>
            </a:r>
            <a:r>
              <a:rPr lang="en-US" altLang="ko-KR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13</a:t>
            </a:r>
            <a:r>
              <a:rPr lang="ko-KR" altLang="en-US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주</a:t>
            </a:r>
            <a:r>
              <a:rPr lang="en-US" altLang="ko-KR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(80</a:t>
            </a:r>
            <a:r>
              <a:rPr lang="ko-KR" altLang="en-US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분</a:t>
            </a:r>
            <a:r>
              <a:rPr lang="en-US" altLang="ko-KR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-120</a:t>
            </a:r>
            <a:r>
              <a:rPr lang="ko-KR" altLang="en-US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분씩</a:t>
            </a:r>
            <a:r>
              <a:rPr lang="en-US" altLang="ko-KR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를 할 수 있습니다</a:t>
            </a:r>
            <a:r>
              <a:rPr lang="en-US" altLang="ko-KR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.(</a:t>
            </a:r>
            <a:r>
              <a:rPr lang="ko-KR" altLang="en-US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참고 </a:t>
            </a:r>
            <a:r>
              <a:rPr lang="en-US" altLang="ko-KR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Go Thrive coaching leaders </a:t>
            </a:r>
            <a:r>
              <a:rPr lang="ko-KR" altLang="en-US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교재 </a:t>
            </a:r>
            <a:r>
              <a:rPr lang="en-US" altLang="ko-KR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16.pp</a:t>
            </a:r>
            <a:r>
              <a:rPr lang="ko-KR" altLang="en-US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참조</a:t>
            </a:r>
            <a:r>
              <a:rPr lang="en-US" altLang="ko-KR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) </a:t>
            </a:r>
            <a:r>
              <a:rPr lang="ko-KR" altLang="en-US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그러나 단기간은 </a:t>
            </a:r>
            <a:r>
              <a:rPr lang="en-US" altLang="ko-KR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1</a:t>
            </a:r>
            <a:r>
              <a:rPr lang="ko-KR" altLang="en-US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박</a:t>
            </a:r>
            <a:r>
              <a:rPr lang="en-US" altLang="ko-KR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ko-KR" altLang="en-US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일로 제</a:t>
            </a:r>
            <a:r>
              <a:rPr lang="en-US" altLang="ko-KR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1,2</a:t>
            </a:r>
            <a:r>
              <a:rPr lang="ko-KR" altLang="en-US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차 나누어 할 수 있습니다</a:t>
            </a:r>
            <a:r>
              <a:rPr lang="en-US" altLang="ko-KR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이때에 매 차마다 </a:t>
            </a:r>
            <a:r>
              <a:rPr lang="en-US" altLang="ko-KR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6</a:t>
            </a:r>
            <a:r>
              <a:rPr lang="ko-KR" altLang="en-US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강의씩 합니다</a:t>
            </a:r>
            <a:r>
              <a:rPr lang="en-US" altLang="ko-KR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.</a:t>
            </a:r>
            <a:r>
              <a:rPr lang="ko-KR" altLang="en-US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endParaRPr lang="en-US" altLang="ko-KR" sz="1600" dirty="0" smtClean="0">
              <a:solidFill>
                <a:srgbClr val="86041A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457200" indent="-457200">
              <a:buFontTx/>
              <a:buAutoNum type="arabicPeriod"/>
            </a:pPr>
            <a:r>
              <a:rPr lang="ko-KR" altLang="en-US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강의와 실습은 </a:t>
            </a:r>
            <a:r>
              <a:rPr lang="en-US" altLang="ko-KR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80</a:t>
            </a:r>
            <a:r>
              <a:rPr lang="ko-KR" altLang="en-US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분 혹은 형편에 따라 그 이상으로 정해 할 수 있습니다</a:t>
            </a:r>
            <a:r>
              <a:rPr lang="en-US" altLang="ko-KR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 marL="457200" indent="-457200">
              <a:buFontTx/>
              <a:buAutoNum type="arabicPeriod"/>
            </a:pPr>
            <a:r>
              <a:rPr lang="ko-KR" altLang="en-US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매 강의 후 휴식 시간은 형편에 따라 </a:t>
            </a:r>
            <a:r>
              <a:rPr lang="en-US" altLang="ko-KR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10-20 </a:t>
            </a:r>
            <a:r>
              <a:rPr lang="ko-KR" altLang="en-US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분으로 정해 하기 바랍니다</a:t>
            </a:r>
            <a:r>
              <a:rPr lang="en-US" altLang="ko-KR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 marL="457200" indent="-457200">
              <a:buFontTx/>
              <a:buAutoNum type="arabicPeriod"/>
            </a:pPr>
            <a:r>
              <a:rPr lang="ko-KR" altLang="en-US" sz="1600" dirty="0" err="1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수료식</a:t>
            </a:r>
            <a:r>
              <a:rPr lang="ko-KR" altLang="en-US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 및 만찬은 교회 사정에 따라 정하기 바랍니다</a:t>
            </a:r>
            <a:r>
              <a:rPr lang="en-US" altLang="ko-KR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.</a:t>
            </a:r>
            <a:r>
              <a:rPr lang="en-US" altLang="ko-KR" sz="1600" dirty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수료증은 출석이 </a:t>
            </a:r>
            <a:r>
              <a:rPr lang="en-US" altLang="ko-KR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100% </a:t>
            </a:r>
            <a:r>
              <a:rPr lang="ko-KR" altLang="en-US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되어야 합니다</a:t>
            </a:r>
            <a:r>
              <a:rPr lang="en-US" altLang="ko-KR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만일 못 채울 경우는 개인별 지도를 받으며</a:t>
            </a:r>
            <a:r>
              <a:rPr lang="en-US" altLang="ko-KR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그것도 </a:t>
            </a:r>
            <a:r>
              <a:rPr lang="en-US" altLang="ko-KR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ko-KR" altLang="en-US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번 이상</a:t>
            </a:r>
            <a:r>
              <a:rPr lang="en-US" altLang="ko-KR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(6</a:t>
            </a:r>
            <a:r>
              <a:rPr lang="ko-KR" altLang="en-US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개월 안에 필함</a:t>
            </a:r>
            <a:r>
              <a:rPr lang="en-US" altLang="ko-KR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은 불가능합니다</a:t>
            </a:r>
            <a:r>
              <a:rPr lang="en-US" altLang="ko-KR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pPr marL="457200" indent="-457200">
              <a:buFontTx/>
              <a:buAutoNum type="arabicPeriod"/>
            </a:pPr>
            <a:r>
              <a:rPr lang="ko-KR" altLang="en-US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제</a:t>
            </a:r>
            <a:r>
              <a:rPr lang="en-US" altLang="ko-KR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6</a:t>
            </a:r>
            <a:r>
              <a:rPr lang="ko-KR" altLang="en-US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강 역량과 지도력 개발은 한 </a:t>
            </a:r>
            <a:r>
              <a:rPr lang="ko-KR" altLang="en-US" sz="1600" dirty="0" err="1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세슨으로</a:t>
            </a:r>
            <a:r>
              <a:rPr lang="ko-KR" altLang="en-US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 끝나기에</a:t>
            </a:r>
            <a:r>
              <a:rPr lang="en-US" altLang="ko-KR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, 2</a:t>
            </a:r>
            <a:r>
              <a:rPr lang="ko-KR" altLang="en-US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부는 책 읽기로 대신해 주시기 바랍니다</a:t>
            </a:r>
            <a:r>
              <a:rPr lang="en-US" altLang="ko-KR" sz="1600" dirty="0" smtClean="0">
                <a:solidFill>
                  <a:srgbClr val="86041A"/>
                </a:solidFill>
                <a:latin typeface="휴먼모음T" pitchFamily="18" charset="-127"/>
                <a:ea typeface="휴먼모음T" pitchFamily="18" charset="-127"/>
              </a:rPr>
              <a:t>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31640" y="188640"/>
            <a:ext cx="676875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 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GO Thrive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평신도 리더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:5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단계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endParaRPr lang="en-US" altLang="ko-KR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24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325291424" descr="EMB00002c64b5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416" y="1268760"/>
            <a:ext cx="8387048" cy="482453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15616" y="188640"/>
            <a:ext cx="676875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  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GO Thrive 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평신도 리더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:6</a:t>
            </a:r>
            <a:r>
              <a:rPr lang="ko-KR" alt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단계</a:t>
            </a:r>
            <a:r>
              <a:rPr lang="en-US" altLang="ko-KR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endParaRPr lang="en-US" altLang="ko-KR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2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-142875" y="4454525"/>
            <a:ext cx="9526588" cy="1974850"/>
            <a:chOff x="214282" y="4383452"/>
            <a:chExt cx="9527012" cy="1974506"/>
          </a:xfrm>
        </p:grpSpPr>
        <p:sp>
          <p:nvSpPr>
            <p:cNvPr id="25" name="Cube 24"/>
            <p:cNvSpPr/>
            <p:nvPr/>
          </p:nvSpPr>
          <p:spPr>
            <a:xfrm>
              <a:off x="597230" y="4383452"/>
              <a:ext cx="9144064" cy="1643074"/>
            </a:xfrm>
            <a:prstGeom prst="cube">
              <a:avLst/>
            </a:prstGeom>
            <a:scene3d>
              <a:camera prst="isometricOffAxis2Left"/>
              <a:lightRig rig="threePt" dir="t">
                <a:rot lat="0" lon="0" rev="7200000"/>
              </a:lightRig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dirty="0">
                  <a:solidFill>
                    <a:prstClr val="white"/>
                  </a:solidFill>
                  <a:latin typeface="HY크리스탈M" pitchFamily="18" charset="-127"/>
                  <a:ea typeface="HY크리스탈M" pitchFamily="18" charset="-127"/>
                </a:rPr>
                <a:t>당신의 목회를 그린오션으로 가게하라</a:t>
              </a:r>
              <a:endParaRPr lang="en-US" altLang="ko-KR" dirty="0">
                <a:solidFill>
                  <a:prstClr val="white"/>
                </a:solidFill>
                <a:latin typeface="HY크리스탈M" pitchFamily="18" charset="-127"/>
                <a:ea typeface="HY크리스탈M" pitchFamily="18" charset="-127"/>
              </a:endParaRPr>
            </a:p>
            <a:p>
              <a:pPr algn="ctr">
                <a:defRPr/>
              </a:pPr>
              <a:r>
                <a:rPr lang="en-US" altLang="ko-KR" dirty="0">
                  <a:solidFill>
                    <a:prstClr val="white"/>
                  </a:solidFill>
                  <a:latin typeface="HY크리스탈M" pitchFamily="18" charset="-127"/>
                  <a:ea typeface="HY크리스탈M" pitchFamily="18" charset="-127"/>
                </a:rPr>
                <a:t>Move your Ministry to the Green Ocean</a:t>
              </a:r>
              <a:endParaRPr lang="ko-KR" altLang="en-US" dirty="0">
                <a:solidFill>
                  <a:prstClr val="white"/>
                </a:solidFill>
                <a:latin typeface="HY크리스탈M" pitchFamily="18" charset="-127"/>
                <a:ea typeface="HY크리스탈M" pitchFamily="18" charset="-127"/>
              </a:endParaRPr>
            </a:p>
          </p:txBody>
        </p:sp>
        <p:sp>
          <p:nvSpPr>
            <p:cNvPr id="24" name="Cube 23"/>
            <p:cNvSpPr/>
            <p:nvPr/>
          </p:nvSpPr>
          <p:spPr>
            <a:xfrm>
              <a:off x="214282" y="4714884"/>
              <a:ext cx="9144064" cy="1643074"/>
            </a:xfrm>
            <a:prstGeom prst="cube">
              <a:avLst/>
            </a:prstGeom>
            <a:scene3d>
              <a:camera prst="isometricOffAxis2Left"/>
              <a:lightRig rig="threePt" dir="t">
                <a:rot lat="0" lon="0" rev="7200000"/>
              </a:lightRig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2800" dirty="0" smtClean="0">
                  <a:solidFill>
                    <a:srgbClr val="0A6E02"/>
                  </a:solidFill>
                  <a:latin typeface="HY크리스탈M" pitchFamily="18" charset="-127"/>
                  <a:ea typeface="HY크리스탈M" pitchFamily="18" charset="-127"/>
                </a:rPr>
                <a:t>그린오션 교회</a:t>
              </a:r>
              <a:endParaRPr lang="en-US" altLang="ko-KR" sz="2800" dirty="0">
                <a:solidFill>
                  <a:srgbClr val="0A6E02"/>
                </a:solidFill>
                <a:latin typeface="HY크리스탈M" pitchFamily="18" charset="-127"/>
                <a:ea typeface="HY크리스탈M" pitchFamily="18" charset="-127"/>
              </a:endParaRPr>
            </a:p>
            <a:p>
              <a:pPr algn="ctr">
                <a:defRPr/>
              </a:pPr>
              <a:r>
                <a:rPr lang="en-US" altLang="ko-KR" sz="2800" dirty="0" smtClean="0">
                  <a:solidFill>
                    <a:srgbClr val="0A6E02"/>
                  </a:solidFill>
                  <a:latin typeface="HY크리스탈M" pitchFamily="18" charset="-127"/>
                  <a:ea typeface="HY크리스탈M" pitchFamily="18" charset="-127"/>
                </a:rPr>
                <a:t>Green Ocean Church</a:t>
              </a:r>
              <a:endParaRPr lang="ko-KR" altLang="en-US" sz="2800" dirty="0">
                <a:solidFill>
                  <a:srgbClr val="0A6E02"/>
                </a:solidFill>
                <a:latin typeface="HY크리스탈M" pitchFamily="18" charset="-127"/>
                <a:ea typeface="HY크리스탈M" pitchFamily="18" charset="-127"/>
              </a:endParaRPr>
            </a:p>
          </p:txBody>
        </p:sp>
      </p:grpSp>
      <p:pic>
        <p:nvPicPr>
          <p:cNvPr id="22" name="Picture 21" descr="hand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3075" y="4000500"/>
            <a:ext cx="20351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hand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429000"/>
            <a:ext cx="1785938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be 4"/>
          <p:cNvSpPr/>
          <p:nvPr/>
        </p:nvSpPr>
        <p:spPr>
          <a:xfrm>
            <a:off x="2214546" y="4143380"/>
            <a:ext cx="2428892" cy="714380"/>
          </a:xfrm>
          <a:prstGeom prst="cube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solidFill>
                  <a:srgbClr val="FF0000"/>
                </a:solidFill>
                <a:latin typeface="HY크리스탈M" pitchFamily="18" charset="-127"/>
                <a:ea typeface="HY크리스탈M" pitchFamily="18" charset="-127"/>
              </a:rPr>
              <a:t>1.</a:t>
            </a:r>
            <a:r>
              <a:rPr lang="ko-KR" altLang="en-US" sz="2800" dirty="0">
                <a:solidFill>
                  <a:srgbClr val="FF0000"/>
                </a:solidFill>
                <a:latin typeface="HY크리스탈M" pitchFamily="18" charset="-127"/>
                <a:ea typeface="HY크리스탈M" pitchFamily="18" charset="-127"/>
              </a:rPr>
              <a:t>인격</a:t>
            </a:r>
          </a:p>
        </p:txBody>
      </p:sp>
      <p:sp>
        <p:nvSpPr>
          <p:cNvPr id="9" name="Cube 8"/>
          <p:cNvSpPr/>
          <p:nvPr/>
        </p:nvSpPr>
        <p:spPr>
          <a:xfrm>
            <a:off x="4572000" y="4500570"/>
            <a:ext cx="2428892" cy="714380"/>
          </a:xfrm>
          <a:prstGeom prst="cube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solidFill>
                  <a:srgbClr val="FF0000"/>
                </a:solidFill>
                <a:latin typeface="HY크리스탈M" pitchFamily="18" charset="-127"/>
                <a:ea typeface="HY크리스탈M" pitchFamily="18" charset="-127"/>
              </a:rPr>
              <a:t>2.</a:t>
            </a:r>
            <a:r>
              <a:rPr lang="ko-KR" altLang="en-US" sz="2800" dirty="0">
                <a:solidFill>
                  <a:srgbClr val="FF0000"/>
                </a:solidFill>
                <a:latin typeface="HY크리스탈M" pitchFamily="18" charset="-127"/>
                <a:ea typeface="HY크리스탈M" pitchFamily="18" charset="-127"/>
              </a:rPr>
              <a:t>영성</a:t>
            </a:r>
          </a:p>
        </p:txBody>
      </p:sp>
      <p:sp>
        <p:nvSpPr>
          <p:cNvPr id="10" name="Cube 9"/>
          <p:cNvSpPr/>
          <p:nvPr/>
        </p:nvSpPr>
        <p:spPr>
          <a:xfrm>
            <a:off x="3286116" y="3786190"/>
            <a:ext cx="2428892" cy="714380"/>
          </a:xfrm>
          <a:prstGeom prst="cube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solidFill>
                  <a:prstClr val="white"/>
                </a:solidFill>
                <a:latin typeface="HY크리스탈M" pitchFamily="18" charset="-127"/>
                <a:ea typeface="HY크리스탈M" pitchFamily="18" charset="-127"/>
              </a:rPr>
              <a:t>3.</a:t>
            </a:r>
            <a:r>
              <a:rPr lang="ko-KR" altLang="en-US" sz="2800" dirty="0">
                <a:solidFill>
                  <a:prstClr val="white"/>
                </a:solidFill>
                <a:latin typeface="HY크리스탈M" pitchFamily="18" charset="-127"/>
                <a:ea typeface="HY크리스탈M" pitchFamily="18" charset="-127"/>
              </a:rPr>
              <a:t>핵심역량</a:t>
            </a:r>
          </a:p>
        </p:txBody>
      </p:sp>
      <p:sp>
        <p:nvSpPr>
          <p:cNvPr id="11" name="Cube 10"/>
          <p:cNvSpPr/>
          <p:nvPr/>
        </p:nvSpPr>
        <p:spPr>
          <a:xfrm>
            <a:off x="3286116" y="3286124"/>
            <a:ext cx="2428892" cy="714380"/>
          </a:xfrm>
          <a:prstGeom prst="cube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solidFill>
                  <a:prstClr val="white"/>
                </a:solidFill>
                <a:latin typeface="HY크리스탈M" pitchFamily="18" charset="-127"/>
                <a:ea typeface="HY크리스탈M" pitchFamily="18" charset="-127"/>
              </a:rPr>
              <a:t>4.</a:t>
            </a:r>
            <a:r>
              <a:rPr lang="ko-KR" altLang="en-US" sz="2800" dirty="0">
                <a:solidFill>
                  <a:prstClr val="white"/>
                </a:solidFill>
                <a:latin typeface="HY크리스탈M" pitchFamily="18" charset="-127"/>
                <a:ea typeface="HY크리스탈M" pitchFamily="18" charset="-127"/>
              </a:rPr>
              <a:t>지도력</a:t>
            </a:r>
          </a:p>
        </p:txBody>
      </p:sp>
      <p:sp>
        <p:nvSpPr>
          <p:cNvPr id="12" name="Cube 11"/>
          <p:cNvSpPr/>
          <p:nvPr/>
        </p:nvSpPr>
        <p:spPr>
          <a:xfrm>
            <a:off x="3286116" y="2786058"/>
            <a:ext cx="2428892" cy="714380"/>
          </a:xfrm>
          <a:prstGeom prst="cube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solidFill>
                  <a:srgbClr val="FFFF00"/>
                </a:solidFill>
                <a:latin typeface="HY크리스탈M" pitchFamily="18" charset="-127"/>
                <a:ea typeface="HY크리스탈M" pitchFamily="18" charset="-127"/>
              </a:rPr>
              <a:t>5</a:t>
            </a:r>
            <a:r>
              <a:rPr lang="en-US" altLang="ko-KR" sz="2800" dirty="0" smtClean="0">
                <a:solidFill>
                  <a:srgbClr val="FFFF00"/>
                </a:solidFill>
                <a:latin typeface="HY크리스탈M" pitchFamily="18" charset="-127"/>
                <a:ea typeface="HY크리스탈M" pitchFamily="18" charset="-127"/>
              </a:rPr>
              <a:t>.</a:t>
            </a:r>
            <a:r>
              <a:rPr lang="ko-KR" altLang="en-US" sz="2800" dirty="0" smtClean="0">
                <a:solidFill>
                  <a:srgbClr val="FFFF00"/>
                </a:solidFill>
                <a:latin typeface="HY크리스탈M" pitchFamily="18" charset="-127"/>
                <a:ea typeface="HY크리스탈M" pitchFamily="18" charset="-127"/>
              </a:rPr>
              <a:t>주민이해</a:t>
            </a:r>
            <a:endParaRPr lang="ko-KR" altLang="en-US" sz="2800" dirty="0">
              <a:solidFill>
                <a:srgbClr val="FFFF00"/>
              </a:solidFill>
              <a:latin typeface="HY크리스탈M" pitchFamily="18" charset="-127"/>
              <a:ea typeface="HY크리스탈M" pitchFamily="18" charset="-127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3286116" y="2285992"/>
            <a:ext cx="2428892" cy="714380"/>
          </a:xfrm>
          <a:prstGeom prst="cube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solidFill>
                  <a:srgbClr val="FFFF00"/>
                </a:solidFill>
                <a:latin typeface="HY크리스탈M" pitchFamily="18" charset="-127"/>
                <a:ea typeface="HY크리스탈M" pitchFamily="18" charset="-127"/>
              </a:rPr>
              <a:t>6</a:t>
            </a:r>
            <a:r>
              <a:rPr lang="en-US" altLang="ko-KR" sz="2800" dirty="0" smtClean="0">
                <a:solidFill>
                  <a:srgbClr val="FFFF00"/>
                </a:solidFill>
                <a:latin typeface="HY크리스탈M" pitchFamily="18" charset="-127"/>
                <a:ea typeface="HY크리스탈M" pitchFamily="18" charset="-127"/>
              </a:rPr>
              <a:t>.</a:t>
            </a:r>
            <a:r>
              <a:rPr lang="ko-KR" altLang="en-US" sz="2800" dirty="0" smtClean="0">
                <a:solidFill>
                  <a:srgbClr val="FFFF00"/>
                </a:solidFill>
                <a:latin typeface="HY크리스탈M" pitchFamily="18" charset="-127"/>
                <a:ea typeface="HY크리스탈M" pitchFamily="18" charset="-127"/>
              </a:rPr>
              <a:t>인간관계</a:t>
            </a:r>
            <a:endParaRPr lang="ko-KR" altLang="en-US" sz="2800" dirty="0">
              <a:solidFill>
                <a:srgbClr val="FFFF00"/>
              </a:solidFill>
              <a:latin typeface="HY크리스탈M" pitchFamily="18" charset="-127"/>
              <a:ea typeface="HY크리스탈M" pitchFamily="18" charset="-127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3286116" y="1785926"/>
            <a:ext cx="2428892" cy="714380"/>
          </a:xfrm>
          <a:prstGeom prst="cube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solidFill>
                  <a:srgbClr val="FFC000"/>
                </a:solidFill>
                <a:latin typeface="HY크리스탈M" pitchFamily="18" charset="-127"/>
                <a:ea typeface="HY크리스탈M" pitchFamily="18" charset="-127"/>
              </a:rPr>
              <a:t>7</a:t>
            </a:r>
            <a:r>
              <a:rPr lang="en-US" altLang="ko-KR" sz="2800" dirty="0" smtClean="0">
                <a:solidFill>
                  <a:srgbClr val="FFC000"/>
                </a:solidFill>
                <a:latin typeface="HY크리스탈M" pitchFamily="18" charset="-127"/>
                <a:ea typeface="HY크리스탈M" pitchFamily="18" charset="-127"/>
              </a:rPr>
              <a:t>.</a:t>
            </a:r>
            <a:r>
              <a:rPr lang="ko-KR" altLang="en-US" sz="2800" dirty="0" smtClean="0">
                <a:solidFill>
                  <a:srgbClr val="FFC000"/>
                </a:solidFill>
                <a:latin typeface="HY크리스탈M" pitchFamily="18" charset="-127"/>
                <a:ea typeface="HY크리스탈M" pitchFamily="18" charset="-127"/>
              </a:rPr>
              <a:t>비전</a:t>
            </a:r>
            <a:endParaRPr lang="ko-KR" altLang="en-US" sz="2800" dirty="0">
              <a:solidFill>
                <a:srgbClr val="FFC000"/>
              </a:solidFill>
              <a:latin typeface="HY크리스탈M" pitchFamily="18" charset="-127"/>
              <a:ea typeface="HY크리스탈M" pitchFamily="18" charset="-127"/>
            </a:endParaRPr>
          </a:p>
        </p:txBody>
      </p:sp>
      <p:sp>
        <p:nvSpPr>
          <p:cNvPr id="15" name="Cube 14"/>
          <p:cNvSpPr/>
          <p:nvPr/>
        </p:nvSpPr>
        <p:spPr>
          <a:xfrm>
            <a:off x="3286116" y="1285860"/>
            <a:ext cx="2428892" cy="714380"/>
          </a:xfrm>
          <a:prstGeom prst="cube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solidFill>
                  <a:srgbClr val="FFC000"/>
                </a:solidFill>
                <a:latin typeface="HY크리스탈M" pitchFamily="18" charset="-127"/>
                <a:ea typeface="HY크리스탈M" pitchFamily="18" charset="-127"/>
              </a:rPr>
              <a:t>8</a:t>
            </a:r>
            <a:r>
              <a:rPr lang="en-US" altLang="ko-KR" sz="2800" dirty="0" smtClean="0">
                <a:solidFill>
                  <a:srgbClr val="FFC000"/>
                </a:solidFill>
                <a:latin typeface="HY크리스탈M" pitchFamily="18" charset="-127"/>
                <a:ea typeface="HY크리스탈M" pitchFamily="18" charset="-127"/>
              </a:rPr>
              <a:t>.</a:t>
            </a:r>
            <a:r>
              <a:rPr lang="ko-KR" altLang="en-US" sz="2800" dirty="0" smtClean="0">
                <a:solidFill>
                  <a:srgbClr val="FFC000"/>
                </a:solidFill>
                <a:latin typeface="HY크리스탈M" pitchFamily="18" charset="-127"/>
                <a:ea typeface="HY크리스탈M" pitchFamily="18" charset="-127"/>
              </a:rPr>
              <a:t>핵심가치</a:t>
            </a:r>
            <a:endParaRPr lang="ko-KR" altLang="en-US" sz="2800" dirty="0">
              <a:solidFill>
                <a:srgbClr val="FFC000"/>
              </a:solidFill>
              <a:latin typeface="HY크리스탈M" pitchFamily="18" charset="-127"/>
              <a:ea typeface="HY크리스탈M" pitchFamily="18" charset="-127"/>
            </a:endParaRPr>
          </a:p>
        </p:txBody>
      </p:sp>
      <p:sp>
        <p:nvSpPr>
          <p:cNvPr id="16" name="Cube 15"/>
          <p:cNvSpPr/>
          <p:nvPr/>
        </p:nvSpPr>
        <p:spPr>
          <a:xfrm>
            <a:off x="3286116" y="785794"/>
            <a:ext cx="2428892" cy="714380"/>
          </a:xfrm>
          <a:prstGeom prst="cube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solidFill>
                  <a:srgbClr val="00B0F0"/>
                </a:solidFill>
                <a:latin typeface="HY크리스탈M" pitchFamily="18" charset="-127"/>
                <a:ea typeface="HY크리스탈M" pitchFamily="18" charset="-127"/>
              </a:rPr>
              <a:t>9</a:t>
            </a:r>
            <a:r>
              <a:rPr lang="en-US" altLang="ko-KR" sz="2800" dirty="0" smtClean="0">
                <a:solidFill>
                  <a:srgbClr val="00B0F0"/>
                </a:solidFill>
                <a:latin typeface="HY크리스탈M" pitchFamily="18" charset="-127"/>
                <a:ea typeface="HY크리스탈M" pitchFamily="18" charset="-127"/>
              </a:rPr>
              <a:t>.</a:t>
            </a:r>
            <a:r>
              <a:rPr lang="ko-KR" altLang="en-US" sz="2800" dirty="0" smtClean="0">
                <a:solidFill>
                  <a:srgbClr val="00B0F0"/>
                </a:solidFill>
                <a:latin typeface="HY크리스탈M" pitchFamily="18" charset="-127"/>
                <a:ea typeface="HY크리스탈M" pitchFamily="18" charset="-127"/>
              </a:rPr>
              <a:t>목표</a:t>
            </a:r>
            <a:endParaRPr lang="ko-KR" altLang="en-US" sz="2800" dirty="0">
              <a:solidFill>
                <a:srgbClr val="00B0F0"/>
              </a:solidFill>
              <a:latin typeface="HY크리스탈M" pitchFamily="18" charset="-127"/>
              <a:ea typeface="HY크리스탈M" pitchFamily="18" charset="-127"/>
            </a:endParaRPr>
          </a:p>
        </p:txBody>
      </p:sp>
      <p:sp>
        <p:nvSpPr>
          <p:cNvPr id="17" name="Cube 16"/>
          <p:cNvSpPr/>
          <p:nvPr/>
        </p:nvSpPr>
        <p:spPr>
          <a:xfrm>
            <a:off x="3286116" y="285728"/>
            <a:ext cx="2428892" cy="714380"/>
          </a:xfrm>
          <a:prstGeom prst="cube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800" dirty="0">
                <a:solidFill>
                  <a:srgbClr val="00B0F0"/>
                </a:solidFill>
                <a:latin typeface="HY크리스탈M" pitchFamily="18" charset="-127"/>
                <a:ea typeface="HY크리스탈M" pitchFamily="18" charset="-127"/>
              </a:rPr>
              <a:t>10</a:t>
            </a:r>
            <a:r>
              <a:rPr lang="en-US" altLang="ko-KR" sz="2800" dirty="0" smtClean="0">
                <a:solidFill>
                  <a:srgbClr val="00B0F0"/>
                </a:solidFill>
                <a:latin typeface="HY크리스탈M" pitchFamily="18" charset="-127"/>
                <a:ea typeface="HY크리스탈M" pitchFamily="18" charset="-127"/>
              </a:rPr>
              <a:t>.</a:t>
            </a:r>
            <a:r>
              <a:rPr lang="ko-KR" altLang="en-US" sz="2800" dirty="0" smtClean="0">
                <a:solidFill>
                  <a:srgbClr val="00B0F0"/>
                </a:solidFill>
                <a:latin typeface="HY크리스탈M" pitchFamily="18" charset="-127"/>
                <a:ea typeface="HY크리스탈M" pitchFamily="18" charset="-127"/>
              </a:rPr>
              <a:t>실행전략</a:t>
            </a:r>
            <a:endParaRPr lang="ko-KR" altLang="en-US" sz="2800" dirty="0">
              <a:solidFill>
                <a:srgbClr val="00B0F0"/>
              </a:solidFill>
              <a:latin typeface="HY크리스탈M" pitchFamily="18" charset="-127"/>
              <a:ea typeface="HY크리스탈M" pitchFamily="18" charset="-127"/>
            </a:endParaRPr>
          </a:p>
        </p:txBody>
      </p:sp>
      <p:pic>
        <p:nvPicPr>
          <p:cNvPr id="18" name="그림 17" descr="Thrive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85728"/>
            <a:ext cx="2534530" cy="6910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5.08788E-6 L 0.22049 0.04187 " pathEditMode="relative" ptsTypes="AA">
                                      <p:cBhvr>
                                        <p:cTn id="6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6.75301E-7 L -0.20782 0.0270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49 0.04186 L -0.00017 -0.01064 " pathEditMode="relative" ptsTypes="AA">
                                      <p:cBhvr>
                                        <p:cTn id="6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81 0.02705 L -0.00295 -0.0148 " pathEditMode="relative" ptsTypes="AA">
                                      <p:cBhvr>
                                        <p:cTn id="6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628 -0.0629 " pathEditMode="relative" ptsTypes="AA">
                                      <p:cBhvr>
                                        <p:cTn id="7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268 -0.04185 " pathEditMode="relative" ptsTypes="AA">
                                      <p:cBhvr>
                                        <p:cTn id="7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942E-6 L -0.28351 0.24213 " pathEditMode="relative" rAng="0" ptsTypes="AA">
                                      <p:cBhvr>
                                        <p:cTn id="7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121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4311E-6 L -0.02361 0.43039 " pathEditMode="relative" rAng="0" ptsTypes="AA">
                                      <p:cBhvr>
                                        <p:cTn id="7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215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56799E-7 L 0.09444 0.50324 " pathEditMode="relative" rAng="0" ptsTypes="AA">
                                      <p:cBhvr>
                                        <p:cTn id="8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252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2951E-7 L -0.18125 0.55504 " pathEditMode="relative" rAng="0" ptsTypes="AA">
                                      <p:cBhvr>
                                        <p:cTn id="8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278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9.15819E-7 L 0.14166 0.62789 " pathEditMode="relative" rAng="0" ptsTypes="AA">
                                      <p:cBhvr>
                                        <p:cTn id="8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314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70213E-6 L 0.25191 0.72179 " pathEditMode="relative" rAng="0" ptsTypes="AA">
                                      <p:cBhvr>
                                        <p:cTn id="8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361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48844E-6 L -0.07882 0.75255 " pathEditMode="relative" rAng="0" ptsTypes="AA">
                                      <p:cBhvr>
                                        <p:cTn id="8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376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27475E-6 L -0.25209 0.83603 " pathEditMode="relative" rAng="0" ptsTypes="AA">
                                      <p:cBhvr>
                                        <p:cTn id="9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0" y="4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altLang="ko-KR" sz="180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179512" y="1123604"/>
            <a:ext cx="8785101" cy="5591544"/>
          </a:xfrm>
          <a:solidFill>
            <a:srgbClr val="FFFF00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ko-KR" altLang="en-US" sz="3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등록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미국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캐나다의 목회자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endParaRPr lang="en-US" altLang="ko-KR" sz="2400" dirty="0" smtClean="0">
              <a:solidFill>
                <a:srgbClr val="532476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등록금은 등록용지와 함께 아래로 보내면 됩니다</a:t>
            </a:r>
            <a:r>
              <a:rPr lang="en-US" altLang="ko-KR" sz="2400" dirty="0" smtClean="0">
                <a:solidFill>
                  <a:srgbClr val="532476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dirty="0" smtClean="0"/>
              <a:t> 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등록 용지는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  <a:hlinkClick r:id="rId3"/>
              </a:rPr>
              <a:t>WWW.igomt.com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에서 다운로드 받을 수 있습니다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등록비는 개인수표로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&lt;GO Thrive coaching&gt;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으로 쓸것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&gt;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등록용지와 함께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(1)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미국은 본부 사무실로 보내거나 혹은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Chase Bank,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계좌번호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071000031-413850566(</a:t>
            </a:r>
            <a:r>
              <a:rPr lang="ko-KR" altLang="en-US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예금주</a:t>
            </a:r>
            <a:r>
              <a:rPr lang="en-US" altLang="ko-KR" sz="20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: Mary </a:t>
            </a:r>
            <a:r>
              <a:rPr lang="en-US" altLang="ko-KR" sz="2000" dirty="0" err="1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Sok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에</a:t>
            </a:r>
            <a:r>
              <a:rPr lang="ko-KR" altLang="en-US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$200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을 지불합니다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(2)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한국은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하나 은행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&gt;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이며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계좌번호는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743-910003-95805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입니다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예금주는 “이자미”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계좌에 일인당 </a:t>
            </a:r>
            <a:r>
              <a:rPr lang="en-US" altLang="ko-KR" sz="2400" u="sng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20</a:t>
            </a:r>
            <a:r>
              <a:rPr lang="ko-KR" altLang="en-US" sz="2400" u="sng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만원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이 입금되면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권의 코칭 교재는 우편으로 보내 드리며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목회자의 건강 진단 설문지는 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  <a:hlinkClick r:id="rId4"/>
              </a:rPr>
              <a:t>WWW.igmt. com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열어 오른쪽 아래를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크릭해서 작성하면 됩니다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이 메일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: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u="sng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  <a:hlinkClick r:id="rId5"/>
              </a:rPr>
              <a:t>jamessok_4@hotmail.com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로 요청해도 됩니다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단 사모의 경우 코칭의 기본비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(2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권의 교재 및 건강진단비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): </a:t>
            </a:r>
            <a:r>
              <a:rPr lang="en-US" altLang="ko-KR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$100/10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만원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만 지불하며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세미나 비용은 </a:t>
            </a:r>
            <a:r>
              <a:rPr lang="ko-KR" altLang="en-US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무료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입니다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endParaRPr lang="ko-KR" altLang="en-US" sz="2400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endParaRPr lang="en-US" altLang="ko-KR" sz="2400" dirty="0" smtClean="0">
              <a:solidFill>
                <a:srgbClr val="532476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endParaRPr lang="en-US" altLang="ko-KR" sz="3600" b="1" dirty="0" smtClean="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ko-KR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63688" y="188640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5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진행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70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2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개발점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당신은 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예배에 참석 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하는 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이유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를 알고 있습니까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? </a:t>
            </a:r>
          </a:p>
          <a:p>
            <a:pPr marL="0" indent="0">
              <a:buNone/>
              <a:defRPr/>
            </a:pP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목표</a:t>
            </a:r>
            <a:r>
              <a:rPr lang="en-US" altLang="ko-KR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1: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성도들이 예배에 참석하는 이유를 분명하게 알도록 하기 위해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(1) 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출석 교인 중 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25%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가 예배 세미나 참석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(2) 5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주간의 주일에 예배와 관련된 설교 시리즈 하고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(3) 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예배의 질적 수치를 현재 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60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에서 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70(+10)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로 상승시킨다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0" indent="0">
              <a:buNone/>
              <a:defRPr/>
            </a:pP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실행전략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1: &lt;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예배 세미나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&gt;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참석율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50%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상승 위해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주간 홍보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0" indent="0">
              <a:buNone/>
              <a:defRPr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	   2: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강사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목사 초청 위해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개월전 전화하고 확인함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0" indent="0">
              <a:buNone/>
              <a:defRPr/>
            </a:pP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       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3: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세미나는 토요일 오전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10:00-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오후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4:00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로 함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0" indent="0">
              <a:buNone/>
              <a:defRPr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	   4: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점심 식사는 예배부에서 준비함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0" indent="0">
              <a:buNone/>
              <a:defRPr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	   5: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세미나 마친 후 간증문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(1-2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쪽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을 쓰고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주일 예배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	      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시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명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(3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주간에 걸처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을 선정해서 발표함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400" dirty="0" smtClean="0">
              <a:solidFill>
                <a:srgbClr val="008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        6: 5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주간 예배 설교 시리즈 제목을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예배 세미나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&gt;3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개월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		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전에 준비함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0" indent="0">
              <a:buNone/>
              <a:defRPr/>
            </a:pPr>
            <a:r>
              <a:rPr lang="en-US" altLang="ko-KR" sz="2400" b="1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        7: </a:t>
            </a:r>
            <a:r>
              <a:rPr lang="ko-KR" altLang="en-US" sz="2400" b="1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예배에 관련된 책을 </a:t>
            </a:r>
            <a:r>
              <a:rPr lang="en-US" altLang="ko-KR" sz="2400" b="1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400" b="1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권 선정해서 읽음</a:t>
            </a: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000" b="1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목표와 실행전략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45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8" name="내용 개체 틀 4"/>
          <p:cNvSpPr>
            <a:spLocks noGrp="1"/>
          </p:cNvSpPr>
          <p:nvPr>
            <p:ph idx="1"/>
          </p:nvPr>
        </p:nvSpPr>
        <p:spPr>
          <a:xfrm>
            <a:off x="323528" y="1196752"/>
            <a:ext cx="8496623" cy="5256584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개발점</a:t>
            </a:r>
            <a:r>
              <a:rPr lang="en-US" altLang="ko-KR" sz="2400" dirty="0" smtClean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2: 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당신은 교회 리더들과 깊은 </a:t>
            </a:r>
            <a:r>
              <a:rPr lang="ko-KR" altLang="en-US" sz="2400" u="sng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신뢰관계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에 있습니까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?</a:t>
            </a:r>
            <a:endParaRPr lang="en-US" altLang="ko-KR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목표</a:t>
            </a:r>
            <a:r>
              <a:rPr lang="en-US" altLang="ko-KR" sz="24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2: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교회 리더들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장로와 안수집사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과의 신뢰관계 형성을 위해 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(1)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매달 한 가정씩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식사 초청하고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(2) 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매월 전화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이 메일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만남도 리더들 숫자의 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80%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이상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전체 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20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명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하고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(3) 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사랑의 관계의 질적 수치를  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50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에서 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60</a:t>
            </a:r>
            <a:r>
              <a:rPr lang="ko-KR" altLang="en-US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으로 상승시킨다</a:t>
            </a:r>
            <a:r>
              <a:rPr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0" indent="0">
              <a:buNone/>
              <a:defRPr/>
            </a:pP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실행전략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1: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매달 마지막주에 한가정씩 초대함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0" indent="0">
              <a:buNone/>
              <a:defRPr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	   2.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초청된 분들에게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매력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인간관계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)”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책을 선물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0" indent="0">
              <a:buNone/>
              <a:defRPr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        3: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초청할 분들의 월별 리스트를 만듬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0" indent="0">
              <a:buNone/>
              <a:defRPr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        4: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가정이나 사업의 기도제목을 받아 기도함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0" indent="0">
              <a:buNone/>
              <a:defRPr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	   5: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매주 화요일은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명씩 이 메일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/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혹은 전화 함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0" indent="0">
              <a:buNone/>
              <a:defRPr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        6: 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새벽 기도회 때에 매일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가정씩 위해 기도함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0" indent="0">
              <a:buNone/>
              <a:defRPr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        7: “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매력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”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이란 책을 중심으로 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일 세미나 가짐</a:t>
            </a: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0" indent="0">
              <a:buNone/>
              <a:defRPr/>
            </a:pPr>
            <a:r>
              <a:rPr lang="en-US" altLang="ko-KR" sz="2400" dirty="0" smtClean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rPr>
              <a:t>             </a:t>
            </a:r>
          </a:p>
          <a:p>
            <a:pPr marL="514350" indent="-514350">
              <a:buFont typeface="Arial" charset="0"/>
              <a:buAutoNum type="arabicParenR"/>
              <a:defRPr/>
            </a:pPr>
            <a:endParaRPr lang="en-US" altLang="ko-KR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800" b="1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charset="0"/>
              <a:buNone/>
              <a:defRPr/>
            </a:pPr>
            <a:endParaRPr lang="en-US" altLang="ko-KR" sz="2000" b="1" dirty="0" smtClean="0">
              <a:solidFill>
                <a:srgbClr val="FF33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목표와 실행전략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45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/>
          </p:cNvSpPr>
          <p:nvPr/>
        </p:nvSpPr>
        <p:spPr bwMode="auto">
          <a:xfrm>
            <a:off x="395536" y="1268760"/>
            <a:ext cx="8352928" cy="50399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“이에 </a:t>
            </a:r>
            <a:r>
              <a:rPr lang="ko-KR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저가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그 </a:t>
            </a:r>
            <a:r>
              <a:rPr lang="en-US" altLang="ko-KR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3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마음의 </a:t>
            </a:r>
            <a:r>
              <a:rPr lang="ko-KR" altLang="en-US" sz="32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성실함</a:t>
            </a:r>
            <a:r>
              <a:rPr lang="en-US" altLang="ko-KR" sz="32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(True Heart</a:t>
            </a:r>
            <a:r>
              <a:rPr lang="en-US" altLang="ko-KR" sz="32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 </a:t>
            </a:r>
            <a:r>
              <a:rPr lang="en-US" altLang="ko-K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en-US" altLang="ko-KR" sz="32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Character)</a:t>
            </a:r>
            <a:r>
              <a:rPr lang="ko-K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으로 </a:t>
            </a:r>
            <a:r>
              <a:rPr lang="ko-KR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기르고</a:t>
            </a:r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Care)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그 </a:t>
            </a:r>
            <a:r>
              <a:rPr lang="en-US" altLang="ko-KR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r>
              <a:rPr lang="ko-KR" altLang="en-US" sz="3200" b="1" u="sng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손의</a:t>
            </a:r>
            <a:r>
              <a:rPr lang="ko-KR" altLang="en-US" sz="3200" b="1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공교함</a:t>
            </a:r>
            <a:r>
              <a:rPr lang="en-US" altLang="ko-KR" sz="3200" b="1" dirty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(Skillful Hands</a:t>
            </a:r>
            <a:r>
              <a:rPr lang="en-US" altLang="ko-KR" sz="3200" b="1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u="sng" dirty="0" smtClean="0">
                <a:solidFill>
                  <a:srgbClr val="0A6E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(Competence)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으로</a:t>
            </a:r>
            <a:r>
              <a:rPr lang="ko-KR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지도 </a:t>
            </a:r>
            <a:r>
              <a:rPr lang="ko-KR" alt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하였도다</a:t>
            </a:r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(Lead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).”</a:t>
            </a:r>
            <a:endParaRPr lang="en-US" altLang="ko-KR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</a:t>
            </a:r>
            <a:r>
              <a:rPr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시편 </a:t>
            </a:r>
            <a:r>
              <a:rPr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78:72, NLT</a:t>
            </a:r>
            <a:r>
              <a:rPr lang="en-US" altLang="ko-K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)</a:t>
            </a:r>
            <a:endParaRPr lang="en-US" altLang="ko-KR" sz="32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엑스포" pitchFamily="18" charset="-127"/>
              <a:ea typeface="휴먼엑스포" pitchFamily="18" charset="-127"/>
              <a:cs typeface="Arial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6" name="그림 5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7" name="그림 6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출발지 찾기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47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1"/>
          <p:cNvSpPr txBox="1">
            <a:spLocks noChangeArrowheads="1"/>
          </p:cNvSpPr>
          <p:nvPr/>
        </p:nvSpPr>
        <p:spPr bwMode="gray">
          <a:xfrm>
            <a:off x="1524000" y="36576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10244" name="Text Box 22"/>
          <p:cNvSpPr txBox="1">
            <a:spLocks noChangeArrowheads="1"/>
          </p:cNvSpPr>
          <p:nvPr/>
        </p:nvSpPr>
        <p:spPr bwMode="gray">
          <a:xfrm>
            <a:off x="4114800" y="2133600"/>
            <a:ext cx="576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</a:t>
            </a:r>
          </a:p>
        </p:txBody>
      </p:sp>
      <p:sp>
        <p:nvSpPr>
          <p:cNvPr id="10245" name="Text Box 23"/>
          <p:cNvSpPr txBox="1">
            <a:spLocks noChangeArrowheads="1"/>
          </p:cNvSpPr>
          <p:nvPr/>
        </p:nvSpPr>
        <p:spPr bwMode="gray">
          <a:xfrm>
            <a:off x="7048500" y="241141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10246" name="Text Box 24"/>
          <p:cNvSpPr txBox="1">
            <a:spLocks noChangeArrowheads="1"/>
          </p:cNvSpPr>
          <p:nvPr/>
        </p:nvSpPr>
        <p:spPr bwMode="gray">
          <a:xfrm>
            <a:off x="5257800" y="47244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10247" name="Text Box 25"/>
          <p:cNvSpPr txBox="1">
            <a:spLocks noChangeArrowheads="1"/>
          </p:cNvSpPr>
          <p:nvPr/>
        </p:nvSpPr>
        <p:spPr bwMode="gray">
          <a:xfrm>
            <a:off x="2436813" y="5348288"/>
            <a:ext cx="68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pic>
        <p:nvPicPr>
          <p:cNvPr id="10248" name="그림 18" descr="로고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816600"/>
            <a:ext cx="213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025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39490967"/>
              </p:ext>
            </p:extLst>
          </p:nvPr>
        </p:nvGraphicFramePr>
        <p:xfrm>
          <a:off x="251521" y="1340768"/>
          <a:ext cx="8663880" cy="3786708"/>
        </p:xfrm>
        <a:graphic>
          <a:graphicData uri="http://schemas.openxmlformats.org/drawingml/2006/table">
            <a:tbl>
              <a:tblPr/>
              <a:tblGrid>
                <a:gridCol w="2016223"/>
                <a:gridCol w="1656184"/>
                <a:gridCol w="1656184"/>
                <a:gridCol w="1728192"/>
                <a:gridCol w="1607097"/>
              </a:tblGrid>
              <a:tr h="5000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차 진단</a:t>
                      </a:r>
                      <a:endParaRPr lang="ko-KR" altLang="en-US" sz="1800" dirty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미래 목표</a:t>
                      </a:r>
                      <a:endParaRPr lang="en-US" altLang="ko-KR" sz="1800" b="1" dirty="0" smtClean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차 진단</a:t>
                      </a:r>
                      <a:endParaRPr lang="en-US" altLang="ko-KR" sz="1800" b="1" dirty="0" smtClean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성취도</a:t>
                      </a:r>
                      <a:r>
                        <a:rPr lang="en-US" altLang="ko-KR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(%)</a:t>
                      </a:r>
                      <a:endParaRPr lang="ko-KR" altLang="en-US" sz="1800" dirty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4564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(1)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주일예배 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평균출석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한어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202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영어 </a:t>
                      </a: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100</a:t>
                      </a:r>
                      <a:r>
                        <a:rPr lang="ko-KR" altLang="en-US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sz="1800" dirty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222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(+20)</a:t>
                      </a:r>
                    </a:p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231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(+9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110</a:t>
                      </a:r>
                      <a:r>
                        <a:rPr lang="ko-KR" altLang="en-US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(0)</a:t>
                      </a:r>
                      <a:endParaRPr lang="ko-KR" altLang="en-US" sz="1800" b="1" dirty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145% </a:t>
                      </a:r>
                      <a:r>
                        <a:rPr lang="ko-KR" altLang="en-US" sz="1800" b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</a:t>
                      </a:r>
                      <a:r>
                        <a:rPr lang="ko-KR" altLang="en-US" sz="1800" b="1" baseline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64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(2)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주일예배 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평균헌금</a:t>
                      </a: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일인당</a:t>
                      </a: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10,587$ </a:t>
                      </a:r>
                      <a:endParaRPr 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$10587(0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$10588(+1)</a:t>
                      </a:r>
                      <a:endParaRPr lang="en-US" altLang="ko-KR" sz="180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100%</a:t>
                      </a: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 </a:t>
                      </a:r>
                      <a:endParaRPr 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64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(3)</a:t>
                      </a:r>
                      <a:r>
                        <a:rPr lang="ko-KR" altLang="en-US" sz="1800" b="1" dirty="0" err="1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소그룹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개수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23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개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25 (+2)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33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개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(+10)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500%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64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(4)</a:t>
                      </a:r>
                      <a:r>
                        <a:rPr lang="ko-KR" altLang="en-US" sz="1800" b="1" dirty="0" err="1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소그룹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en-US" altLang="ko-KR" sz="18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참석 인원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한어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192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영어 </a:t>
                      </a: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22</a:t>
                      </a:r>
                      <a:r>
                        <a:rPr lang="ko-KR" altLang="en-US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 </a:t>
                      </a:r>
                      <a:endParaRPr lang="ko-KR" altLang="en-US" sz="1800" dirty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222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(+20)</a:t>
                      </a:r>
                    </a:p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232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(+40)</a:t>
                      </a:r>
                    </a:p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48</a:t>
                      </a:r>
                      <a:r>
                        <a:rPr lang="ko-KR" altLang="en-US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sz="1800" b="1" dirty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200%</a:t>
                      </a:r>
                      <a:r>
                        <a:rPr lang="en-US" altLang="ko-KR" sz="1800" b="1" baseline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</a:t>
                      </a:r>
                      <a:endParaRPr lang="en-US" altLang="ko-KR" sz="1800" b="1" baseline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64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(5)</a:t>
                      </a:r>
                      <a:r>
                        <a:rPr lang="ko-KR" altLang="en-US" sz="1800" b="1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회원등록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숫자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없음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22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(+2)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110%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3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(6)</a:t>
                      </a:r>
                      <a:r>
                        <a:rPr lang="ko-KR" altLang="en-US" sz="1800" b="1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훈련참여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숫자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없음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30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40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(+10</a:t>
                      </a: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133%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3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</a:t>
                      </a: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전체 합계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 </a:t>
                      </a: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198% </a:t>
                      </a: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 됨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gray">
          <a:xfrm>
            <a:off x="1826742" y="476672"/>
            <a:ext cx="5728642" cy="685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P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교회의 양적  목표 세우기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(1)</a:t>
            </a:r>
            <a:endParaRPr lang="en-US" altLang="ko-KR" sz="2800" kern="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850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1"/>
          <p:cNvSpPr txBox="1">
            <a:spLocks noChangeArrowheads="1"/>
          </p:cNvSpPr>
          <p:nvPr/>
        </p:nvSpPr>
        <p:spPr bwMode="gray">
          <a:xfrm>
            <a:off x="1524000" y="36576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10244" name="Text Box 22"/>
          <p:cNvSpPr txBox="1">
            <a:spLocks noChangeArrowheads="1"/>
          </p:cNvSpPr>
          <p:nvPr/>
        </p:nvSpPr>
        <p:spPr bwMode="gray">
          <a:xfrm>
            <a:off x="4114800" y="2133600"/>
            <a:ext cx="576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</a:t>
            </a:r>
          </a:p>
        </p:txBody>
      </p:sp>
      <p:sp>
        <p:nvSpPr>
          <p:cNvPr id="10245" name="Text Box 23"/>
          <p:cNvSpPr txBox="1">
            <a:spLocks noChangeArrowheads="1"/>
          </p:cNvSpPr>
          <p:nvPr/>
        </p:nvSpPr>
        <p:spPr bwMode="gray">
          <a:xfrm>
            <a:off x="7048500" y="241141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10246" name="Text Box 24"/>
          <p:cNvSpPr txBox="1">
            <a:spLocks noChangeArrowheads="1"/>
          </p:cNvSpPr>
          <p:nvPr/>
        </p:nvSpPr>
        <p:spPr bwMode="gray">
          <a:xfrm>
            <a:off x="5257800" y="4724400"/>
            <a:ext cx="687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sp>
        <p:nvSpPr>
          <p:cNvPr id="10247" name="Text Box 25"/>
          <p:cNvSpPr txBox="1">
            <a:spLocks noChangeArrowheads="1"/>
          </p:cNvSpPr>
          <p:nvPr/>
        </p:nvSpPr>
        <p:spPr bwMode="gray">
          <a:xfrm>
            <a:off x="2436813" y="5348288"/>
            <a:ext cx="687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>
                <a:solidFill>
                  <a:schemeClr val="bg1"/>
                </a:solidFill>
                <a:latin typeface="Verdana" pitchFamily="34" charset="0"/>
              </a:rPr>
              <a:t>Text</a:t>
            </a:r>
          </a:p>
        </p:txBody>
      </p:sp>
      <p:pic>
        <p:nvPicPr>
          <p:cNvPr id="10248" name="그림 18" descr="로고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816600"/>
            <a:ext cx="213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025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9699354"/>
              </p:ext>
            </p:extLst>
          </p:nvPr>
        </p:nvGraphicFramePr>
        <p:xfrm>
          <a:off x="539552" y="1735104"/>
          <a:ext cx="8375848" cy="2802098"/>
        </p:xfrm>
        <a:graphic>
          <a:graphicData uri="http://schemas.openxmlformats.org/drawingml/2006/table">
            <a:tbl>
              <a:tblPr/>
              <a:tblGrid>
                <a:gridCol w="1944216"/>
                <a:gridCol w="1512168"/>
                <a:gridCol w="1440160"/>
                <a:gridCol w="1728192"/>
                <a:gridCol w="1751112"/>
              </a:tblGrid>
              <a:tr h="5000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차 진단</a:t>
                      </a:r>
                      <a:endParaRPr lang="ko-KR" altLang="en-US" sz="1800" dirty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미래 목표</a:t>
                      </a:r>
                      <a:endParaRPr lang="en-US" altLang="ko-KR" sz="1800" b="1" dirty="0" smtClean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차 진단</a:t>
                      </a:r>
                      <a:endParaRPr lang="en-US" altLang="ko-KR" sz="1800" b="1" dirty="0" smtClean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성취도</a:t>
                      </a:r>
                      <a:r>
                        <a:rPr lang="en-US" altLang="ko-KR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(%)</a:t>
                      </a:r>
                      <a:endParaRPr lang="ko-KR" altLang="en-US" sz="1800" dirty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4564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(1)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수입의 십일조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</a:t>
                      </a:r>
                      <a:r>
                        <a:rPr lang="ko-KR" altLang="en-US" sz="18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매주 평균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9.60%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9.60%(+1)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9.50%(-0.1)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-50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%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(-50%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달성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64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(2)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기도시간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</a:t>
                      </a:r>
                      <a:r>
                        <a:rPr lang="ko-KR" altLang="en-US" sz="18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</a:t>
                      </a: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하루 평균</a:t>
                      </a: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26.5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endParaRPr 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30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(+3.5)</a:t>
                      </a:r>
                      <a:endParaRPr 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34.8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(+8.3)</a:t>
                      </a:r>
                      <a:endParaRPr lang="en-US" altLang="ko-KR" sz="180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+ 4.8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분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(237%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64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 </a:t>
                      </a:r>
                      <a:r>
                        <a:rPr lang="ko-KR" altLang="en-US" sz="1800" b="1" baseline="0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성취률</a:t>
                      </a: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187%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를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2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로 나눔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  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+94%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0795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gray">
          <a:xfrm>
            <a:off x="1826742" y="836712"/>
            <a:ext cx="5728642" cy="685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P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교회의 양적  목표 세우기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(2)</a:t>
            </a:r>
            <a:endParaRPr lang="en-US" altLang="ko-KR" sz="2800" kern="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8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79712" y="188640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열매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(A)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285721" y="6007262"/>
            <a:ext cx="8568672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차 진단에서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목회자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(Pastor)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의 </a:t>
            </a:r>
            <a:r>
              <a:rPr lang="ko-KR" altLang="en-US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질적수치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는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77.93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에서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80.87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(+2.94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포인트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로 상승해서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147%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매년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+2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포인트성장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건강해 졌습니다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70337" name="_x188048992" descr="EMB0000127096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92907"/>
            <a:ext cx="8572560" cy="4714355"/>
          </a:xfrm>
          <a:prstGeom prst="rect">
            <a:avLst/>
          </a:prstGeom>
          <a:noFill/>
        </p:spPr>
      </p:pic>
      <p:sp>
        <p:nvSpPr>
          <p:cNvPr id="14" name="Up Arrow 13"/>
          <p:cNvSpPr/>
          <p:nvPr/>
        </p:nvSpPr>
        <p:spPr bwMode="auto">
          <a:xfrm>
            <a:off x="6572264" y="2928934"/>
            <a:ext cx="216024" cy="504056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Up Arrow 14"/>
          <p:cNvSpPr/>
          <p:nvPr/>
        </p:nvSpPr>
        <p:spPr bwMode="auto">
          <a:xfrm>
            <a:off x="1428728" y="2428868"/>
            <a:ext cx="216024" cy="288032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05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endParaRPr lang="ko-KR" altLang="en-US" b="0">
              <a:solidFill>
                <a:srgbClr val="666633"/>
              </a:solidFill>
              <a:latin typeface="Times New Roman" pitchFamily="18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43934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latinLnBrk="0" hangingPunct="0"/>
            <a:r>
              <a:rPr lang="en-US" altLang="ko-KR" b="0" dirty="0" smtClean="0">
                <a:solidFill>
                  <a:srgbClr val="666633"/>
                </a:solidFill>
                <a:latin typeface="Times New Roman" pitchFamily="18" charset="0"/>
              </a:rPr>
              <a:t> </a:t>
            </a:r>
            <a:endParaRPr lang="ko-KR" altLang="en-US" b="0" dirty="0">
              <a:solidFill>
                <a:srgbClr val="666633"/>
              </a:solidFill>
              <a:latin typeface="Times New Roman" pitchFamily="18" charset="0"/>
            </a:endParaRPr>
          </a:p>
        </p:txBody>
      </p:sp>
      <p:pic>
        <p:nvPicPr>
          <p:cNvPr id="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6770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00108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00108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00108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000108"/>
            <a:ext cx="9144000" cy="538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979712" y="72008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열매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(B)</a:t>
            </a:r>
          </a:p>
        </p:txBody>
      </p:sp>
    </p:spTree>
    <p:extLst>
      <p:ext uri="{BB962C8B-B14F-4D97-AF65-F5344CB8AC3E}">
        <p14:creationId xmlns="" xmlns:p14="http://schemas.microsoft.com/office/powerpoint/2010/main" val="413533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79712" y="188640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열매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(C)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9" name="표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48382313"/>
              </p:ext>
            </p:extLst>
          </p:nvPr>
        </p:nvGraphicFramePr>
        <p:xfrm>
          <a:off x="251520" y="1020219"/>
          <a:ext cx="8637197" cy="5577133"/>
        </p:xfrm>
        <a:graphic>
          <a:graphicData uri="http://schemas.openxmlformats.org/drawingml/2006/table">
            <a:tbl>
              <a:tblPr/>
              <a:tblGrid>
                <a:gridCol w="1325530"/>
                <a:gridCol w="575414"/>
                <a:gridCol w="846503"/>
                <a:gridCol w="5889750"/>
              </a:tblGrid>
              <a:tr h="3348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주제별</a:t>
                      </a:r>
                      <a:endParaRPr lang="ko-KR" altLang="en-US" sz="16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lang="ko-KR" altLang="en-US" sz="16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차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ko-KR" altLang="en-US" sz="16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차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</a:t>
                      </a:r>
                      <a:r>
                        <a:rPr lang="en-US" altLang="ko-KR" sz="16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ko-KR" altLang="en-US" sz="16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차 진단 후 처방과 </a:t>
                      </a:r>
                      <a:r>
                        <a:rPr lang="ko-KR" altLang="en-US" sz="1600" b="1" dirty="0" err="1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달성율</a:t>
                      </a:r>
                      <a:r>
                        <a:rPr lang="en-US" altLang="ko-KR" sz="16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(%)</a:t>
                      </a:r>
                      <a:endParaRPr lang="ko-KR" altLang="en-US" sz="16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1584434">
                <a:tc>
                  <a:txBody>
                    <a:bodyPr/>
                    <a:lstStyle/>
                    <a:p>
                      <a:pPr marL="342900" marR="0" indent="-34290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1.</a:t>
                      </a:r>
                      <a:r>
                        <a:rPr lang="ko-KR" altLang="en-US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하나님의</a:t>
                      </a:r>
                      <a:r>
                        <a:rPr lang="en-US" altLang="ko-KR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은혜 체험</a:t>
                      </a:r>
                      <a:endParaRPr lang="en-US" altLang="ko-KR" sz="16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75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81(+6)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ko-KR" altLang="en-US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개인과 주일 예배 말씀 연구</a:t>
                      </a:r>
                      <a:r>
                        <a:rPr lang="en-US" altLang="ko-KR" sz="16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altLang="ko-KR" sz="1600" b="1" baseline="0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80% </a:t>
                      </a:r>
                      <a:r>
                        <a:rPr lang="ko-KR" altLang="en-US" sz="1600" b="1" baseline="0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달성</a:t>
                      </a:r>
                      <a:r>
                        <a:rPr lang="en-US" altLang="ko-KR" sz="1600" b="1" baseline="0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 </a:t>
                      </a:r>
                      <a:r>
                        <a:rPr lang="en-US" altLang="ko-KR" sz="1600" b="1" baseline="0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K</a:t>
                      </a:r>
                    </a:p>
                    <a:p>
                      <a:pPr marL="342900" marR="0" indent="-34290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ko-KR" altLang="en-US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 문제 해결 위해 기도에 전념</a:t>
                      </a:r>
                      <a:r>
                        <a:rPr lang="en-US" altLang="ko-KR" sz="1600" b="1" baseline="0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(80% </a:t>
                      </a:r>
                      <a:r>
                        <a:rPr lang="ko-KR" altLang="en-US" sz="1600" b="1" baseline="0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달성</a:t>
                      </a:r>
                      <a:r>
                        <a:rPr lang="en-US" altLang="ko-KR" sz="1600" b="1" baseline="0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 </a:t>
                      </a:r>
                      <a:r>
                        <a:rPr lang="en-US" altLang="ko-KR" sz="1600" b="1" baseline="0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J</a:t>
                      </a:r>
                    </a:p>
                    <a:p>
                      <a:pPr marL="342900" marR="0" indent="-34290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ko-KR" altLang="en-US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영적 훈련</a:t>
                      </a:r>
                      <a:r>
                        <a:rPr lang="en-US" altLang="ko-KR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ko-KR" altLang="en-US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소 그룹 부부 제자반 훈련</a:t>
                      </a: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(100%) </a:t>
                      </a:r>
                      <a:r>
                        <a:rPr lang="en-US" altLang="ko-KR" sz="16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C</a:t>
                      </a:r>
                    </a:p>
                    <a:p>
                      <a:pPr marL="342900" marR="0" indent="-34290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ko-KR" altLang="en-US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성지 순례반 훈련</a:t>
                      </a:r>
                      <a:r>
                        <a:rPr lang="en-US" altLang="ko-KR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(12</a:t>
                      </a:r>
                      <a:r>
                        <a:rPr lang="ko-KR" altLang="en-US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</a:t>
                      </a:r>
                      <a:r>
                        <a:rPr lang="en-US" altLang="ko-KR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):14</a:t>
                      </a:r>
                      <a:r>
                        <a:rPr lang="ko-KR" altLang="en-US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명중 </a:t>
                      </a:r>
                      <a:r>
                        <a:rPr lang="en-US" altLang="ko-KR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11</a:t>
                      </a:r>
                      <a:r>
                        <a:rPr lang="ko-KR" altLang="en-US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 이수</a:t>
                      </a:r>
                      <a:r>
                        <a:rPr lang="en-US" altLang="ko-KR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lang="en-US" altLang="ko-KR" sz="1600" b="1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90%</a:t>
                      </a:r>
                      <a:r>
                        <a:rPr lang="en-US" altLang="ko-KR" sz="16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달성</a:t>
                      </a: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 </a:t>
                      </a:r>
                      <a:r>
                        <a:rPr lang="en-US" altLang="ko-KR" sz="16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E</a:t>
                      </a:r>
                    </a:p>
                    <a:p>
                      <a:pPr marL="342900" marR="0" indent="-34290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ko-KR" altLang="en-US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생명의 삶</a:t>
                      </a:r>
                      <a:r>
                        <a:rPr lang="en-US" altLang="ko-KR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큐티훈련</a:t>
                      </a:r>
                      <a:r>
                        <a:rPr lang="en-US" altLang="ko-KR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(2</a:t>
                      </a:r>
                      <a:r>
                        <a:rPr lang="ko-KR" altLang="en-US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개</a:t>
                      </a:r>
                      <a:r>
                        <a:rPr lang="en-US" altLang="ko-KR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:20</a:t>
                      </a:r>
                      <a:r>
                        <a:rPr lang="ko-KR" altLang="en-US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r>
                        <a:rPr lang="en-US" altLang="ko-KR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lang="ko-KR" altLang="en-US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을 인도</a:t>
                      </a:r>
                      <a:r>
                        <a:rPr lang="en-US" altLang="ko-KR" sz="1600" b="1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(90% </a:t>
                      </a:r>
                      <a:r>
                        <a:rPr lang="ko-KR" altLang="en-US" sz="1600" b="1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달성</a:t>
                      </a:r>
                      <a:r>
                        <a:rPr lang="en-US" altLang="ko-KR" sz="1600" b="1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lang="en-US" altLang="ko-KR" sz="1600" b="1" baseline="0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600" b="1" baseline="0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D </a:t>
                      </a:r>
                    </a:p>
                    <a:p>
                      <a:pPr marL="342900" marR="0" indent="-34290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ko-KR" altLang="en-US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주일예배 준비 중보기도팀 연속 운영</a:t>
                      </a: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(80%</a:t>
                      </a:r>
                      <a:r>
                        <a:rPr lang="en-US" altLang="ko-KR" sz="16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6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</a:t>
                      </a:r>
                      <a:r>
                        <a:rPr lang="en-US" altLang="ko-KR" sz="16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 </a:t>
                      </a:r>
                      <a:r>
                        <a:rPr lang="en-US" altLang="ko-KR" sz="1600" b="1" baseline="0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L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82341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2. </a:t>
                      </a:r>
                      <a:r>
                        <a:rPr lang="ko-KR" altLang="en-US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주민이해와 </a:t>
                      </a:r>
                      <a:endParaRPr lang="en-US" altLang="ko-KR" sz="16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4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필요 전도</a:t>
                      </a: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55</a:t>
                      </a:r>
                    </a:p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79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67(+12)</a:t>
                      </a:r>
                    </a:p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91(+12)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US" altLang="ko-KR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11</a:t>
                      </a:r>
                      <a:r>
                        <a:rPr lang="ko-KR" altLang="en-US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월 이웃 초청 잔치 준비</a:t>
                      </a:r>
                      <a:r>
                        <a:rPr lang="en-US" altLang="ko-KR" sz="1600" b="1" baseline="0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(100% </a:t>
                      </a:r>
                      <a:r>
                        <a:rPr lang="ko-KR" altLang="en-US" sz="1600" b="1" baseline="0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달성</a:t>
                      </a:r>
                      <a:r>
                        <a:rPr lang="en-US" altLang="ko-KR" sz="1600" b="1" baseline="0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 </a:t>
                      </a:r>
                      <a:r>
                        <a:rPr lang="en-US" altLang="ko-KR" sz="1600" b="1" baseline="0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I</a:t>
                      </a:r>
                    </a:p>
                    <a:p>
                      <a:pPr marL="342900" marR="0" indent="-34290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ko-KR" altLang="en-US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새</a:t>
                      </a:r>
                      <a:r>
                        <a:rPr lang="en-US" altLang="ko-KR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신자 관리 위한 </a:t>
                      </a:r>
                      <a:r>
                        <a:rPr lang="ko-KR" altLang="en-US" sz="1600" b="1" baseline="0" dirty="0" err="1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바나바</a:t>
                      </a:r>
                      <a:r>
                        <a:rPr lang="ko-KR" altLang="en-US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팀 훈련</a:t>
                      </a:r>
                      <a:r>
                        <a:rPr lang="en-US" altLang="ko-KR" sz="1600" b="1" baseline="0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(100% </a:t>
                      </a:r>
                      <a:r>
                        <a:rPr lang="ko-KR" altLang="en-US" sz="1600" b="1" baseline="0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달성</a:t>
                      </a:r>
                      <a:r>
                        <a:rPr lang="en-US" altLang="ko-KR" sz="1600" b="1" baseline="0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 </a:t>
                      </a:r>
                      <a:r>
                        <a:rPr lang="en-US" altLang="ko-KR" sz="1600" b="1" baseline="0" dirty="0" smtClean="0">
                          <a:solidFill>
                            <a:schemeClr val="tx2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A</a:t>
                      </a:r>
                    </a:p>
                    <a:p>
                      <a:pPr marL="342900" marR="0" indent="-34290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ko-KR" altLang="en-US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새 신자 반 교육</a:t>
                      </a:r>
                      <a:r>
                        <a:rPr lang="en-US" altLang="ko-KR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:30</a:t>
                      </a:r>
                      <a:r>
                        <a:rPr lang="ko-KR" altLang="en-US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명중 </a:t>
                      </a:r>
                      <a:r>
                        <a:rPr lang="en-US" altLang="ko-KR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22</a:t>
                      </a:r>
                      <a:r>
                        <a:rPr lang="ko-KR" altLang="en-US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 졸업</a:t>
                      </a:r>
                      <a:r>
                        <a:rPr lang="en-US" altLang="ko-KR" sz="1600" b="1" baseline="0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600" b="1" baseline="0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600" b="1" baseline="0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73% </a:t>
                      </a:r>
                      <a:r>
                        <a:rPr lang="ko-KR" altLang="en-US" sz="1600" b="1" baseline="0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달성</a:t>
                      </a:r>
                      <a:r>
                        <a:rPr lang="en-US" altLang="ko-KR" sz="1600" b="1" baseline="0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 </a:t>
                      </a:r>
                      <a:r>
                        <a:rPr lang="en-US" altLang="ko-KR" sz="1600" b="1" baseline="0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B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07709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시스템</a:t>
                      </a: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디자인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3. </a:t>
                      </a:r>
                      <a:r>
                        <a:rPr lang="ko-KR" altLang="en-US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효과적인 구조</a:t>
                      </a:r>
                      <a:endParaRPr lang="en-US" altLang="ko-KR" sz="16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75</a:t>
                      </a:r>
                    </a:p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63</a:t>
                      </a:r>
                    </a:p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87(+12)</a:t>
                      </a:r>
                    </a:p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71(+8)</a:t>
                      </a:r>
                    </a:p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ko-KR" altLang="en-US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매달에 </a:t>
                      </a:r>
                      <a:r>
                        <a:rPr lang="en-US" altLang="ko-KR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ko-KR" altLang="en-US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번씩 교회 핵심리더들과  사역 논의와  소통의 장 마련</a:t>
                      </a:r>
                      <a:r>
                        <a:rPr lang="en-US" altLang="ko-KR" sz="1600" b="1" baseline="0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(80% </a:t>
                      </a:r>
                      <a:r>
                        <a:rPr lang="ko-KR" altLang="en-US" sz="1600" b="1" baseline="0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달성</a:t>
                      </a:r>
                      <a:r>
                        <a:rPr lang="en-US" altLang="ko-KR" sz="1600" b="1" baseline="0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 </a:t>
                      </a:r>
                      <a:r>
                        <a:rPr lang="en-US" altLang="ko-KR" sz="1600" b="1" baseline="0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F</a:t>
                      </a:r>
                    </a:p>
                    <a:p>
                      <a:pPr marL="342900" marR="0" indent="-34290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ko-KR" altLang="en-US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 신문 발행</a:t>
                      </a:r>
                      <a:r>
                        <a:rPr lang="en-US" altLang="ko-KR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:6</a:t>
                      </a:r>
                      <a:r>
                        <a:rPr lang="ko-KR" altLang="en-US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회중에 </a:t>
                      </a:r>
                      <a:r>
                        <a:rPr lang="en-US" altLang="ko-KR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ko-KR" altLang="en-US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회 발행</a:t>
                      </a:r>
                      <a:r>
                        <a:rPr lang="en-US" altLang="ko-KR" sz="1600" b="1" baseline="0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(40% </a:t>
                      </a:r>
                      <a:r>
                        <a:rPr lang="ko-KR" altLang="en-US" sz="1600" b="1" baseline="0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달성</a:t>
                      </a:r>
                      <a:r>
                        <a:rPr lang="en-US" altLang="ko-KR" sz="1600" b="1" baseline="0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 </a:t>
                      </a:r>
                      <a:r>
                        <a:rPr lang="en-US" altLang="ko-KR" sz="1600" b="1" baseline="0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M</a:t>
                      </a:r>
                    </a:p>
                    <a:p>
                      <a:pPr marL="342900" marR="0" indent="-34290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ko-KR" altLang="en-US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 로비에 벽보</a:t>
                      </a:r>
                      <a:r>
                        <a:rPr lang="en-US" altLang="ko-KR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 </a:t>
                      </a:r>
                      <a:r>
                        <a:rPr lang="ko-KR" altLang="en-US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배너 만들어 소식 띄우기</a:t>
                      </a:r>
                      <a:r>
                        <a:rPr lang="en-US" altLang="ko-KR" sz="1600" b="1" baseline="0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(90% </a:t>
                      </a:r>
                      <a:r>
                        <a:rPr lang="ko-KR" altLang="en-US" sz="1600" b="1" baseline="0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달성</a:t>
                      </a:r>
                      <a:r>
                        <a:rPr lang="en-US" altLang="ko-KR" sz="1600" b="1" baseline="0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lang="en-US" altLang="ko-KR" sz="1600" b="1" baseline="0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N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07709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4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코칭 </a:t>
                      </a:r>
                      <a:endParaRPr lang="en-US" altLang="ko-KR" sz="1400" b="1" baseline="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리더십</a:t>
                      </a: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lang="ko-KR" altLang="en-US" sz="14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과 </a:t>
                      </a:r>
                      <a:endParaRPr lang="en-US" altLang="ko-KR" sz="1400" b="1" baseline="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4. </a:t>
                      </a:r>
                      <a:r>
                        <a:rPr lang="ko-KR" altLang="en-US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평가 </a:t>
                      </a:r>
                      <a:endParaRPr lang="en-US" altLang="ko-KR" sz="16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전략</a:t>
                      </a:r>
                      <a:endParaRPr lang="en-US" altLang="ko-KR" sz="16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75</a:t>
                      </a:r>
                    </a:p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67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79(+4)</a:t>
                      </a:r>
                    </a:p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71(+4)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ko-KR" altLang="en-US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전문 코치를 통해 </a:t>
                      </a:r>
                      <a:r>
                        <a:rPr lang="en-US" altLang="ko-KR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</a:t>
                      </a:r>
                      <a:r>
                        <a:rPr lang="ko-KR" altLang="en-US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차례 가이드 받기</a:t>
                      </a:r>
                      <a:r>
                        <a:rPr lang="en-US" altLang="ko-KR" sz="1600" b="1" baseline="0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(60% </a:t>
                      </a:r>
                      <a:r>
                        <a:rPr lang="ko-KR" altLang="en-US" sz="1600" b="1" baseline="0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성취</a:t>
                      </a:r>
                      <a:r>
                        <a:rPr lang="en-US" altLang="ko-KR" sz="1600" b="1" baseline="0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 </a:t>
                      </a:r>
                      <a:r>
                        <a:rPr lang="en-US" altLang="ko-KR" sz="1600" b="1" baseline="0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H</a:t>
                      </a:r>
                    </a:p>
                    <a:p>
                      <a:pPr marL="342900" marR="0" indent="-34290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ko-KR" altLang="en-US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교회의 실행 </a:t>
                      </a:r>
                      <a:r>
                        <a:rPr lang="ko-KR" altLang="en-US" sz="1600" b="1" baseline="0" dirty="0" err="1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전략팀</a:t>
                      </a:r>
                      <a:r>
                        <a:rPr lang="en-US" altLang="ko-KR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(8</a:t>
                      </a:r>
                      <a:r>
                        <a:rPr lang="ko-KR" altLang="en-US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r>
                        <a:rPr lang="en-US" altLang="ko-KR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lang="ko-KR" altLang="en-US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모임과 평가회 인도</a:t>
                      </a:r>
                      <a:r>
                        <a:rPr lang="en-US" altLang="ko-KR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.(5</a:t>
                      </a:r>
                      <a:r>
                        <a:rPr lang="ko-KR" altLang="en-US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회 중 </a:t>
                      </a:r>
                      <a:r>
                        <a:rPr lang="en-US" altLang="ko-KR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</a:t>
                      </a:r>
                      <a:r>
                        <a:rPr lang="ko-KR" altLang="en-US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회 인도</a:t>
                      </a:r>
                      <a:r>
                        <a:rPr lang="en-US" altLang="ko-KR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lang="en-US" altLang="ko-KR" sz="1600" b="1" baseline="0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(60% </a:t>
                      </a:r>
                      <a:r>
                        <a:rPr lang="ko-KR" altLang="en-US" sz="1600" b="1" baseline="0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달성</a:t>
                      </a:r>
                      <a:r>
                        <a:rPr lang="en-US" altLang="ko-KR" sz="1600" b="1" baseline="0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 </a:t>
                      </a:r>
                      <a:r>
                        <a:rPr lang="en-US" altLang="ko-KR" sz="1600" b="1" baseline="0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G</a:t>
                      </a:r>
                    </a:p>
                    <a:p>
                      <a:pPr marL="342900" marR="0" indent="-34290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ko-KR" altLang="en-US" sz="1600" b="1" baseline="0" dirty="0" err="1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년초</a:t>
                      </a:r>
                      <a:r>
                        <a:rPr lang="ko-KR" altLang="en-US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제</a:t>
                      </a:r>
                      <a:r>
                        <a:rPr lang="en-US" altLang="ko-KR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ko-KR" altLang="en-US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차 목회자의 건강을 진단</a:t>
                      </a:r>
                      <a:r>
                        <a:rPr lang="en-US" altLang="ko-KR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. </a:t>
                      </a:r>
                      <a:r>
                        <a:rPr lang="en-US" altLang="ko-KR" sz="1600" b="1" baseline="0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(100% </a:t>
                      </a:r>
                      <a:r>
                        <a:rPr lang="ko-KR" altLang="en-US" sz="1600" b="1" baseline="0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달성</a:t>
                      </a:r>
                      <a:r>
                        <a:rPr lang="en-US" altLang="ko-KR" sz="1600" b="1" baseline="0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 </a:t>
                      </a:r>
                      <a:r>
                        <a:rPr lang="en-US" altLang="ko-KR" sz="1600" b="1" baseline="0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O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5809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</a:t>
                      </a:r>
                      <a:endParaRPr lang="en-US" altLang="ko-KR" sz="16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b="1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1.87%+2.</a:t>
                      </a:r>
                      <a:r>
                        <a:rPr lang="en-US" altLang="ko-KR" sz="1600" b="1" baseline="0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600" b="1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91%+3.70%+4.73%=321%</a:t>
                      </a:r>
                      <a:r>
                        <a:rPr lang="ko-KR" altLang="en-US" sz="1600" b="1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를 </a:t>
                      </a:r>
                      <a:r>
                        <a:rPr lang="en-US" altLang="ko-KR" sz="1600" b="1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lang="ko-KR" altLang="en-US" sz="1600" b="1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로 나누면  평균 </a:t>
                      </a:r>
                      <a:r>
                        <a:rPr lang="en-US" altLang="ko-KR" sz="1600" b="1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80% </a:t>
                      </a:r>
                      <a:r>
                        <a:rPr lang="ko-KR" altLang="en-US" sz="1600" b="1" dirty="0" smtClean="0">
                          <a:solidFill>
                            <a:srgbClr val="FF33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달성함</a:t>
                      </a:r>
                      <a:endParaRPr lang="en-US" altLang="ko-KR" sz="1600" b="1" dirty="0" smtClean="0">
                        <a:solidFill>
                          <a:srgbClr val="FF33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600" b="1" dirty="0" smtClean="0">
                        <a:solidFill>
                          <a:srgbClr val="FF33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6305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43609835"/>
              </p:ext>
            </p:extLst>
          </p:nvPr>
        </p:nvGraphicFramePr>
        <p:xfrm>
          <a:off x="323529" y="1268760"/>
          <a:ext cx="8424935" cy="4824536"/>
        </p:xfrm>
        <a:graphic>
          <a:graphicData uri="http://schemas.openxmlformats.org/drawingml/2006/table">
            <a:tbl>
              <a:tblPr/>
              <a:tblGrid>
                <a:gridCol w="1434034"/>
                <a:gridCol w="1613284"/>
                <a:gridCol w="5377617"/>
              </a:tblGrid>
              <a:tr h="737118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버지니아주 </a:t>
                      </a:r>
                      <a:r>
                        <a:rPr lang="en-US" altLang="ko-KR" sz="2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P</a:t>
                      </a:r>
                      <a:r>
                        <a:rPr lang="ko-KR" altLang="en-US" sz="2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 </a:t>
                      </a:r>
                      <a:r>
                        <a:rPr lang="en-US" altLang="ko-KR" sz="2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C</a:t>
                      </a:r>
                      <a:r>
                        <a:rPr lang="en-US" altLang="ko-KR" sz="24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4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목회자의 양적 및 질적 성장 </a:t>
                      </a:r>
                      <a:endParaRPr lang="ko-KR" altLang="en-US" sz="24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 smtClean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94242">
                <a:tc rowSpan="2">
                  <a:txBody>
                    <a:bodyPr/>
                    <a:lstStyle/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1.</a:t>
                      </a: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목회자</a:t>
                      </a:r>
                      <a:endParaRPr lang="en-US" altLang="ko-KR" sz="2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(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113.5%)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질적 성장</a:t>
                      </a:r>
                      <a:endParaRPr lang="en-US" altLang="ko-KR" sz="2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147%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77.93</a:t>
                      </a: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에서 </a:t>
                      </a: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80.87</a:t>
                      </a: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로 상승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  <a:r>
                        <a:rPr lang="en-US" altLang="ko-KR" sz="2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+2.94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증가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매년 평균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+2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증가로 볼때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147%</a:t>
                      </a:r>
                      <a:r>
                        <a:rPr lang="ko-KR" altLang="en-US" sz="2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93176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양적 성장</a:t>
                      </a:r>
                      <a:endParaRPr lang="en-US" altLang="ko-KR" sz="2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80% 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하나님의 은혜체험</a:t>
                      </a: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+85%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2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주민이해와 필요전도</a:t>
                      </a: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+91%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시스템 디자인과 효과적인 구조</a:t>
                      </a: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+70%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2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코칭 리더십과 평가전략</a:t>
                      </a: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”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+73%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2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전체 합의 평균 성장</a:t>
                      </a:r>
                      <a:r>
                        <a:rPr lang="en-US" altLang="ko-KR" sz="2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+80%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9" name="그림 8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10" name="그림 9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979712" y="188640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열매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(D)</a:t>
            </a:r>
          </a:p>
        </p:txBody>
      </p:sp>
    </p:spTree>
    <p:extLst>
      <p:ext uri="{BB962C8B-B14F-4D97-AF65-F5344CB8AC3E}">
        <p14:creationId xmlns="" xmlns:p14="http://schemas.microsoft.com/office/powerpoint/2010/main" val="186832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79712" y="188640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열매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(E)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8289" name="_x188049632" descr="EMB0000127096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429" y="1124744"/>
            <a:ext cx="7810003" cy="4741063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11560" y="5805264"/>
            <a:ext cx="7848872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차 진단에서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교회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(church)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의 </a:t>
            </a:r>
            <a:r>
              <a:rPr lang="ko-KR" altLang="en-US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질적수치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는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57.74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에서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67.17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(+9.43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로 상승해서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189%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매년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+5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포인트 성장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했습니다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Up Arrow 13"/>
          <p:cNvSpPr/>
          <p:nvPr/>
        </p:nvSpPr>
        <p:spPr bwMode="auto">
          <a:xfrm>
            <a:off x="1547664" y="2996952"/>
            <a:ext cx="216024" cy="864096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Up Arrow 14"/>
          <p:cNvSpPr/>
          <p:nvPr/>
        </p:nvSpPr>
        <p:spPr bwMode="auto">
          <a:xfrm>
            <a:off x="2339752" y="2492896"/>
            <a:ext cx="216024" cy="576064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Up Arrow 16"/>
          <p:cNvSpPr/>
          <p:nvPr/>
        </p:nvSpPr>
        <p:spPr bwMode="auto">
          <a:xfrm>
            <a:off x="3131840" y="2276872"/>
            <a:ext cx="216024" cy="432048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Up Arrow 17"/>
          <p:cNvSpPr/>
          <p:nvPr/>
        </p:nvSpPr>
        <p:spPr bwMode="auto">
          <a:xfrm>
            <a:off x="3923928" y="3140968"/>
            <a:ext cx="216024" cy="576064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Up Arrow 18"/>
          <p:cNvSpPr/>
          <p:nvPr/>
        </p:nvSpPr>
        <p:spPr bwMode="auto">
          <a:xfrm>
            <a:off x="6300192" y="2924944"/>
            <a:ext cx="216024" cy="936104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Up Arrow 19"/>
          <p:cNvSpPr/>
          <p:nvPr/>
        </p:nvSpPr>
        <p:spPr bwMode="auto">
          <a:xfrm>
            <a:off x="7020272" y="3140968"/>
            <a:ext cx="216024" cy="720080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Up Arrow 20"/>
          <p:cNvSpPr/>
          <p:nvPr/>
        </p:nvSpPr>
        <p:spPr bwMode="auto">
          <a:xfrm>
            <a:off x="7812360" y="2708920"/>
            <a:ext cx="216024" cy="648072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Up Arrow 21"/>
          <p:cNvSpPr/>
          <p:nvPr/>
        </p:nvSpPr>
        <p:spPr bwMode="auto">
          <a:xfrm>
            <a:off x="5508104" y="2636912"/>
            <a:ext cx="216024" cy="792088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Up Arrow 22"/>
          <p:cNvSpPr/>
          <p:nvPr/>
        </p:nvSpPr>
        <p:spPr bwMode="auto">
          <a:xfrm>
            <a:off x="4716016" y="1988840"/>
            <a:ext cx="216024" cy="288032"/>
          </a:xfrm>
          <a:prstGeom prst="upArrow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05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79712" y="188640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열매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(F)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_x187468648" descr="EMB0000127096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1"/>
            <a:ext cx="8109874" cy="496855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83568" y="5817458"/>
            <a:ext cx="7848872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4.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차 진단에서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교회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(Church)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의 </a:t>
            </a:r>
            <a:r>
              <a:rPr lang="ko-KR" altLang="en-US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양적수치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는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8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가지 면에서 정한 목표에서 평균 </a:t>
            </a:r>
            <a:r>
              <a:rPr lang="en-US" altLang="ko-KR" sz="2000" dirty="0" smtClean="0">
                <a:solidFill>
                  <a:srgbClr val="FF3300"/>
                </a:solidFill>
                <a:latin typeface="HY견고딕" pitchFamily="18" charset="-127"/>
                <a:ea typeface="HY견고딕" pitchFamily="18" charset="-127"/>
              </a:rPr>
              <a:t>44%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를 달성했습니다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0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43609835"/>
              </p:ext>
            </p:extLst>
          </p:nvPr>
        </p:nvGraphicFramePr>
        <p:xfrm>
          <a:off x="683566" y="1268760"/>
          <a:ext cx="7920881" cy="5101207"/>
        </p:xfrm>
        <a:graphic>
          <a:graphicData uri="http://schemas.openxmlformats.org/drawingml/2006/table">
            <a:tbl>
              <a:tblPr/>
              <a:tblGrid>
                <a:gridCol w="1348237"/>
                <a:gridCol w="1516764"/>
                <a:gridCol w="5055880"/>
              </a:tblGrid>
              <a:tr h="46374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버지니아주 </a:t>
                      </a:r>
                      <a:r>
                        <a:rPr lang="en-US" altLang="ko-KR" sz="2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P</a:t>
                      </a:r>
                      <a:r>
                        <a:rPr lang="ko-KR" altLang="en-US" sz="24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</a:t>
                      </a:r>
                      <a:r>
                        <a:rPr lang="ko-KR" altLang="en-US" sz="24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의 양적 및 질적 성장 </a:t>
                      </a:r>
                      <a:endParaRPr lang="ko-KR" altLang="en-US" sz="24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 smtClean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05740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2. </a:t>
                      </a: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</a:t>
                      </a:r>
                      <a:endParaRPr lang="en-US" altLang="ko-KR" sz="2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116.5%)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</a:t>
                      </a:r>
                      <a:endParaRPr lang="en-US" altLang="ko-KR" sz="2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질적 성장</a:t>
                      </a:r>
                      <a:endParaRPr lang="en-US" altLang="ko-KR" sz="2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189%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57.74</a:t>
                      </a: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에서 </a:t>
                      </a: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67.17</a:t>
                      </a: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로 상승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  <a:r>
                        <a:rPr lang="en-US" altLang="ko-KR" sz="2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+9.43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증가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매년 평균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+5</a:t>
                      </a:r>
                      <a:r>
                        <a:rPr lang="en-US" altLang="ko-KR" sz="2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증가로 </a:t>
                      </a:r>
                      <a:r>
                        <a:rPr lang="en-US" altLang="ko-KR" sz="2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100%</a:t>
                      </a:r>
                      <a:r>
                        <a:rPr lang="ko-KR" altLang="en-US" sz="2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로 볼때</a:t>
                      </a:r>
                      <a:r>
                        <a:rPr lang="en-US" altLang="ko-KR" sz="2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baseline="0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189% </a:t>
                      </a:r>
                      <a:r>
                        <a:rPr lang="ko-KR" altLang="en-US" sz="2400" b="1" baseline="0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r>
                        <a:rPr lang="en-US" altLang="ko-KR" sz="2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en-US" altLang="ko-KR" sz="2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31721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양적 성장</a:t>
                      </a:r>
                      <a:endParaRPr lang="en-US" altLang="ko-KR" sz="24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44%</a:t>
                      </a:r>
                    </a:p>
                    <a:p>
                      <a:endParaRPr lang="ko-KR" altLang="en-US" sz="2400" dirty="0"/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주일예배 평균출석</a:t>
                      </a:r>
                      <a:r>
                        <a:rPr lang="en-US" altLang="ko-KR" sz="2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+14.3%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주일예배평균헌금</a:t>
                      </a:r>
                      <a:r>
                        <a:rPr lang="en-US" altLang="ko-KR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0%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소그룹 숫자</a:t>
                      </a:r>
                      <a:r>
                        <a:rPr lang="en-US" altLang="ko-KR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+43%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2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소그룹 인원</a:t>
                      </a:r>
                      <a:r>
                        <a:rPr lang="en-US" altLang="ko-KR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+20.8%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회원참석숫자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+110%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훈련참석숫자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133.3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수입의 십일조 평균치</a:t>
                      </a:r>
                      <a:r>
                        <a:rPr lang="en-US" altLang="ko-KR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-1%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2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하루 기도 시간</a:t>
                      </a:r>
                      <a:r>
                        <a:rPr lang="en-US" altLang="ko-KR" sz="2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31.3%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2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전체 합의 평균 성장</a:t>
                      </a:r>
                      <a:r>
                        <a:rPr lang="en-US" altLang="ko-KR" sz="2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+44%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9" name="그림 8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10" name="그림 9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979712" y="188640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열매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(G)</a:t>
            </a:r>
          </a:p>
        </p:txBody>
      </p:sp>
    </p:spTree>
    <p:extLst>
      <p:ext uri="{BB962C8B-B14F-4D97-AF65-F5344CB8AC3E}">
        <p14:creationId xmlns="" xmlns:p14="http://schemas.microsoft.com/office/powerpoint/2010/main" val="186832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43609835"/>
              </p:ext>
            </p:extLst>
          </p:nvPr>
        </p:nvGraphicFramePr>
        <p:xfrm>
          <a:off x="683566" y="980728"/>
          <a:ext cx="7776866" cy="4870661"/>
        </p:xfrm>
        <a:graphic>
          <a:graphicData uri="http://schemas.openxmlformats.org/drawingml/2006/table">
            <a:tbl>
              <a:tblPr/>
              <a:tblGrid>
                <a:gridCol w="1152130"/>
                <a:gridCol w="1296144"/>
                <a:gridCol w="4320480"/>
                <a:gridCol w="1008112"/>
              </a:tblGrid>
              <a:tr h="390101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버지니아주 </a:t>
                      </a:r>
                      <a:r>
                        <a:rPr lang="en-US" altLang="ko-KR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P</a:t>
                      </a:r>
                      <a:r>
                        <a:rPr lang="ko-KR" altLang="en-US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 </a:t>
                      </a:r>
                      <a:r>
                        <a:rPr lang="en-US" altLang="ko-KR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C</a:t>
                      </a:r>
                      <a:r>
                        <a:rPr lang="en-US" altLang="ko-KR" sz="18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목사의 양적 및 질적 성장 </a:t>
                      </a:r>
                      <a:endParaRPr lang="ko-KR" altLang="en-US" sz="18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 smtClean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90101">
                <a:tc rowSpan="2">
                  <a:txBody>
                    <a:bodyPr/>
                    <a:lstStyle/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1.</a:t>
                      </a:r>
                      <a:r>
                        <a:rPr lang="ko-KR" altLang="en-US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목회자</a:t>
                      </a: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(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</a:t>
                      </a: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</a:p>
                    <a:p>
                      <a:pPr marL="342900" marR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113.5%)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질적 성장</a:t>
                      </a:r>
                      <a:endParaRPr lang="en-US" altLang="ko-KR" sz="16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147%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77.93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에서 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80.87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로 상승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  <a:r>
                        <a:rPr lang="en-US" altLang="ko-KR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+2.94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증가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매년 평균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+2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증가로 볼때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147%</a:t>
                      </a:r>
                      <a:r>
                        <a:rPr lang="ko-KR" altLang="en-US" sz="1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목회자와교회의</a:t>
                      </a:r>
                      <a:endParaRPr lang="en-US" altLang="ko-KR" sz="1600" b="1" dirty="0" smtClean="0">
                        <a:solidFill>
                          <a:srgbClr val="0070C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600" b="1" dirty="0" smtClean="0">
                        <a:solidFill>
                          <a:srgbClr val="0070C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</a:t>
                      </a:r>
                      <a:endParaRPr lang="en-US" altLang="ko-KR" sz="1600" b="1" dirty="0" smtClean="0">
                        <a:solidFill>
                          <a:srgbClr val="0070C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성장률</a:t>
                      </a:r>
                      <a:endParaRPr lang="en-US" altLang="ko-KR" sz="1600" b="1" dirty="0" smtClean="0">
                        <a:solidFill>
                          <a:srgbClr val="0070C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115%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0101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양적 성장</a:t>
                      </a:r>
                      <a:endParaRPr lang="en-US" altLang="ko-KR" sz="16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80% 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하나님의 은혜체험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+85%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주민이해와 필요전도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+91%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시스템 디자인과 효과적인 구조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+70%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코칭 리더십과 평가전략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”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+73%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전체 합의 평균 성장</a:t>
                      </a:r>
                      <a:r>
                        <a:rPr lang="en-US" altLang="ko-KR" sz="1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+80%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8844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2. </a:t>
                      </a:r>
                      <a:r>
                        <a:rPr lang="ko-KR" altLang="en-US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교회</a:t>
                      </a: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평균</a:t>
                      </a: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116.5%)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   </a:t>
                      </a:r>
                      <a:endParaRPr lang="en-US" altLang="ko-KR" sz="16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질적 성장</a:t>
                      </a:r>
                      <a:endParaRPr lang="en-US" altLang="ko-KR" sz="16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189%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57.74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에서 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67.17</a:t>
                      </a: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로 상승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  <a:r>
                        <a:rPr lang="en-US" altLang="ko-KR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+9.43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증가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매년 평균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+5</a:t>
                      </a:r>
                      <a:r>
                        <a:rPr lang="en-US" altLang="ko-KR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증가로 </a:t>
                      </a:r>
                      <a:r>
                        <a:rPr lang="en-US" altLang="ko-KR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100%</a:t>
                      </a:r>
                      <a:r>
                        <a:rPr lang="ko-KR" altLang="en-US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로 볼때</a:t>
                      </a:r>
                      <a:r>
                        <a:rPr lang="en-US" altLang="ko-KR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baseline="0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189% </a:t>
                      </a:r>
                      <a:r>
                        <a:rPr lang="ko-KR" altLang="en-US" sz="1400" b="1" baseline="0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r>
                        <a:rPr lang="en-US" altLang="ko-KR" sz="1400" b="1" baseline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57928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양적 성장</a:t>
                      </a: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44%</a:t>
                      </a:r>
                    </a:p>
                    <a:p>
                      <a:endParaRPr lang="ko-KR" altLang="en-US" dirty="0"/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주일예배 평균출석</a:t>
                      </a:r>
                      <a:r>
                        <a:rPr lang="en-US" altLang="ko-KR" sz="14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+14.3%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주일예배평균헌금</a:t>
                      </a:r>
                      <a:r>
                        <a:rPr lang="en-US" altLang="ko-KR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0%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소그룹 숫자</a:t>
                      </a:r>
                      <a:r>
                        <a:rPr lang="en-US" altLang="ko-KR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+43%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소그룹 인원</a:t>
                      </a:r>
                      <a:r>
                        <a:rPr lang="en-US" altLang="ko-KR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+20.8%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회원참석숫자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+110%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훈련참석숫자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133.3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수입의 십일조 평균치</a:t>
                      </a:r>
                      <a:r>
                        <a:rPr lang="en-US" altLang="ko-KR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-1%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하루 기도 시간</a:t>
                      </a:r>
                      <a:r>
                        <a:rPr lang="en-US" altLang="ko-KR" sz="1400" b="1" dirty="0" smtClean="0">
                          <a:solidFill>
                            <a:srgbClr val="0070C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31.3%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성장</a:t>
                      </a: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전체 합의 평균 성장</a:t>
                      </a:r>
                      <a:r>
                        <a:rPr lang="en-US" altLang="ko-KR" sz="1400" b="1" dirty="0" smtClean="0">
                          <a:solidFill>
                            <a:srgbClr val="000818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+44%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b="1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9" name="그림 8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10" name="그림 9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3568" y="5877272"/>
            <a:ext cx="7776864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5.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차 진단에서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목회자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(Pastor)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와 교회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(Church)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의 </a:t>
            </a:r>
            <a:r>
              <a:rPr lang="ko-KR" altLang="en-US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양적</a:t>
            </a:r>
            <a:r>
              <a:rPr lang="en-US" altLang="ko-KR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lang="ko-KR" altLang="en-US" sz="2000" dirty="0" smtClean="0">
                <a:solidFill>
                  <a:srgbClr val="0A6E02"/>
                </a:solidFill>
                <a:latin typeface="HY견고딕" pitchFamily="18" charset="-127"/>
                <a:ea typeface="HY견고딕" pitchFamily="18" charset="-127"/>
              </a:rPr>
              <a:t>질적 수치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는 정한 목표에서 평균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115%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를 달성했습니다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79712" y="188640"/>
            <a:ext cx="532859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4.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목회자 코칭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열매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(H)</a:t>
            </a:r>
          </a:p>
        </p:txBody>
      </p:sp>
    </p:spTree>
    <p:extLst>
      <p:ext uri="{BB962C8B-B14F-4D97-AF65-F5344CB8AC3E}">
        <p14:creationId xmlns="" xmlns:p14="http://schemas.microsoft.com/office/powerpoint/2010/main" val="186832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:\Users\Nissiy\Desktop\TC_chart\TC_chart_m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9238" y="1754294"/>
            <a:ext cx="4556854" cy="4266994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3397628" y="3429000"/>
            <a:ext cx="2304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그린오션교회</a:t>
            </a:r>
            <a:endParaRPr kumimoji="0" lang="en-US" altLang="ko-K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rush Script MT" pitchFamily="66" charset="0"/>
                <a:ea typeface="산돌02B" pitchFamily="18" charset="-127"/>
              </a:rPr>
              <a:t>Green Ocean Church </a:t>
            </a: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rush Script MT" pitchFamily="66" charset="0"/>
              <a:ea typeface="산돌02B" pitchFamily="18" charset="-127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3829676" y="951111"/>
            <a:ext cx="4342724" cy="1685801"/>
            <a:chOff x="3707904" y="908720"/>
            <a:chExt cx="3816424" cy="1685801"/>
          </a:xfrm>
        </p:grpSpPr>
        <p:pic>
          <p:nvPicPr>
            <p:cNvPr id="46" name="Picture 3" descr="C:\Users\Nissiy\Desktop\TC_chart\TC_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58500" y="908720"/>
              <a:ext cx="362027" cy="767936"/>
            </a:xfrm>
            <a:prstGeom prst="rect">
              <a:avLst/>
            </a:prstGeom>
            <a:noFill/>
          </p:spPr>
        </p:pic>
        <p:sp>
          <p:nvSpPr>
            <p:cNvPr id="47" name="TextBox 46"/>
            <p:cNvSpPr txBox="1"/>
            <p:nvPr/>
          </p:nvSpPr>
          <p:spPr>
            <a:xfrm>
              <a:off x="3707904" y="2132856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Calling </a:t>
              </a: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16016" y="980728"/>
              <a:ext cx="2808312" cy="101566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부르심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Calling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1.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비전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,2.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핵심가치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,</a:t>
              </a:r>
              <a:r>
                <a:rPr lang="en-US" altLang="ko-KR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3.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전략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 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5854714" y="2996952"/>
            <a:ext cx="3181782" cy="1932022"/>
            <a:chOff x="5854714" y="2996952"/>
            <a:chExt cx="3181782" cy="1932022"/>
          </a:xfrm>
        </p:grpSpPr>
        <p:pic>
          <p:nvPicPr>
            <p:cNvPr id="50" name="Picture 4" descr="C:\Users\Nissiy\Desktop\TC_chart\TC_b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60274" y="3547269"/>
              <a:ext cx="569802" cy="529803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5854714" y="2996952"/>
              <a:ext cx="553998" cy="169213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Character</a:t>
              </a:r>
              <a:endParaRPr kumimoji="0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00192" y="4221088"/>
              <a:ext cx="2736304" cy="707886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성품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Character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7.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영성 </a:t>
              </a:r>
              <a:r>
                <a:rPr lang="en-US" altLang="ko-KR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8.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인격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,9.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예배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4" name="그룹 19"/>
          <p:cNvGrpSpPr/>
          <p:nvPr/>
        </p:nvGrpSpPr>
        <p:grpSpPr>
          <a:xfrm>
            <a:off x="0" y="2857497"/>
            <a:ext cx="3214677" cy="2232248"/>
            <a:chOff x="0" y="2857497"/>
            <a:chExt cx="3214677" cy="2232248"/>
          </a:xfrm>
        </p:grpSpPr>
        <p:sp>
          <p:nvSpPr>
            <p:cNvPr id="55" name="TextBox 54"/>
            <p:cNvSpPr txBox="1"/>
            <p:nvPr/>
          </p:nvSpPr>
          <p:spPr>
            <a:xfrm rot="5400000">
              <a:off x="1867721" y="3742788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Competency </a:t>
              </a: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0" y="4071942"/>
              <a:ext cx="2555776" cy="1015663"/>
            </a:xfrm>
            <a:prstGeom prst="rect">
              <a:avLst/>
            </a:prstGeom>
            <a:solidFill>
              <a:srgbClr val="FFCC66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능력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Competency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10.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역량 </a:t>
              </a:r>
              <a:r>
                <a:rPr lang="en-US" altLang="ko-KR" sz="2000" b="0" kern="0" dirty="0" smtClean="0">
                  <a:solidFill>
                    <a:sysClr val="windowText" lastClr="000000"/>
                  </a:solidFill>
                  <a:latin typeface="HY견고딕" pitchFamily="18" charset="-127"/>
                  <a:ea typeface="HY견고딕" pitchFamily="18" charset="-127"/>
                </a:rPr>
                <a:t>11.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지도력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 12.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사역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  <p:pic>
          <p:nvPicPr>
            <p:cNvPr id="58" name="Picture 6" descr="C:\Users\Nissiy\Desktop\TC_chart\TC_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97428" y="3502382"/>
              <a:ext cx="585126" cy="502682"/>
            </a:xfrm>
            <a:prstGeom prst="rect">
              <a:avLst/>
            </a:prstGeom>
            <a:noFill/>
          </p:spPr>
        </p:pic>
      </p:grpSp>
      <p:grpSp>
        <p:nvGrpSpPr>
          <p:cNvPr id="5" name="그룹 18"/>
          <p:cNvGrpSpPr/>
          <p:nvPr/>
        </p:nvGrpSpPr>
        <p:grpSpPr>
          <a:xfrm>
            <a:off x="3428992" y="5143512"/>
            <a:ext cx="4093056" cy="1714488"/>
            <a:chOff x="3428992" y="5143512"/>
            <a:chExt cx="4093056" cy="1714488"/>
          </a:xfrm>
        </p:grpSpPr>
        <p:pic>
          <p:nvPicPr>
            <p:cNvPr id="54" name="Picture 5" descr="C:\Users\Nissiy\Desktop\TC_chart\TC_c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55517" y="6145426"/>
              <a:ext cx="650963" cy="523934"/>
            </a:xfrm>
            <a:prstGeom prst="rect">
              <a:avLst/>
            </a:prstGeom>
            <a:noFill/>
          </p:spPr>
        </p:pic>
        <p:sp>
          <p:nvSpPr>
            <p:cNvPr id="59" name="TextBox 58"/>
            <p:cNvSpPr txBox="1"/>
            <p:nvPr/>
          </p:nvSpPr>
          <p:spPr>
            <a:xfrm rot="16200000" flipH="1">
              <a:off x="4268117" y="4304387"/>
              <a:ext cx="553998" cy="223224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Community</a:t>
              </a:r>
              <a:endParaRPr kumimoji="0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857752" y="5842337"/>
              <a:ext cx="2664296" cy="1015663"/>
            </a:xfrm>
            <a:prstGeom prst="rect">
              <a:avLst/>
            </a:prstGeom>
            <a:solidFill>
              <a:srgbClr val="CCFF66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공동체 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Community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4.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지역사회이해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,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5.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인간관계</a:t>
              </a:r>
              <a:r>
                <a:rPr kumimoji="0" lang="en-US" altLang="ko-KR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, 6.</a:t>
              </a:r>
              <a:r>
                <a:rPr kumimoji="0" lang="ko-KR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rPr>
                <a:t>전도</a:t>
              </a:r>
              <a:endPara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1475656" y="188640"/>
            <a:ext cx="6408712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제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1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강 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:</a:t>
            </a:r>
            <a:r>
              <a:rPr lang="en-US" altLang="ko-KR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3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코칭의 출발지 찾기</a:t>
            </a:r>
            <a:endParaRPr lang="en-US" altLang="ko-KR" sz="3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444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ChangeArrowheads="1"/>
          </p:cNvSpPr>
          <p:nvPr/>
        </p:nvSpPr>
        <p:spPr bwMode="auto">
          <a:xfrm>
            <a:off x="1071563" y="4598988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ko-KR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788798"/>
              </p:ext>
            </p:extLst>
          </p:nvPr>
        </p:nvGraphicFramePr>
        <p:xfrm>
          <a:off x="611558" y="1124744"/>
          <a:ext cx="7992889" cy="5137124"/>
        </p:xfrm>
        <a:graphic>
          <a:graphicData uri="http://schemas.openxmlformats.org/drawingml/2006/table">
            <a:tbl>
              <a:tblPr/>
              <a:tblGrid>
                <a:gridCol w="1975899"/>
                <a:gridCol w="1965983"/>
                <a:gridCol w="1975941"/>
                <a:gridCol w="2075066"/>
              </a:tblGrid>
              <a:tr h="360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lang="en-US" altLang="ko-KR" sz="18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C</a:t>
                      </a:r>
                      <a:endParaRPr lang="ko-KR" altLang="en-US" sz="18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6</a:t>
                      </a:r>
                      <a:r>
                        <a:rPr lang="en-US" altLang="ko-KR" sz="18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하 </a:t>
                      </a:r>
                      <a:r>
                        <a:rPr lang="ko-KR" altLang="en-US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원칙</a:t>
                      </a:r>
                      <a:r>
                        <a:rPr lang="en-US" altLang="ko-KR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(W/H)</a:t>
                      </a:r>
                      <a:endParaRPr lang="ko-KR" altLang="en-US" sz="18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 H</a:t>
                      </a:r>
                      <a:endParaRPr lang="ko-KR" altLang="en-US" sz="18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시편</a:t>
                      </a:r>
                      <a:r>
                        <a:rPr lang="en-US" altLang="ko-KR" sz="1800" b="1" dirty="0" smtClean="0">
                          <a:solidFill>
                            <a:srgbClr val="008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78:70-72</a:t>
                      </a:r>
                      <a:endParaRPr lang="ko-KR" altLang="en-US" sz="1800" b="1" dirty="0">
                        <a:solidFill>
                          <a:srgbClr val="008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1143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1.</a:t>
                      </a:r>
                      <a:r>
                        <a:rPr lang="ko-KR" altLang="en-US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부르심</a:t>
                      </a: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(Calling)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누구를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위해 살 것인가</a:t>
                      </a: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(Who?)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창조자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(Head)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주인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en-US" altLang="ko-KR" sz="1800" b="1" dirty="0" smtClean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비전</a:t>
                      </a:r>
                      <a:r>
                        <a:rPr lang="en-US" altLang="ko-KR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핵심가치</a:t>
                      </a:r>
                      <a:endParaRPr lang="en-US" altLang="ko-KR" sz="1800" b="1" dirty="0" smtClean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목표</a:t>
                      </a:r>
                      <a:r>
                        <a:rPr lang="en-US" altLang="ko-KR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전략</a:t>
                      </a:r>
                      <a:endParaRPr lang="en-US" altLang="ko-KR" sz="1800" b="1" dirty="0" smtClean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다윗을  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택하시되 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양의 우리에서 취하시고</a:t>
                      </a: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(Chose)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972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2.</a:t>
                      </a:r>
                      <a:r>
                        <a:rPr lang="en-US" altLang="ko-KR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공동체</a:t>
                      </a:r>
                      <a:endParaRPr lang="en-US" altLang="ko-KR" sz="18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(Community)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어디에 인생을 투자 할 것인가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(Where?)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사람들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(Human)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대상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주민이해</a:t>
                      </a:r>
                      <a:r>
                        <a:rPr lang="en-US" altLang="ko-KR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인간관계</a:t>
                      </a:r>
                      <a:r>
                        <a:rPr lang="en-US" altLang="ko-KR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전도</a:t>
                      </a:r>
                      <a:endParaRPr lang="en-US" altLang="ko-KR" sz="1800" b="1" dirty="0" smtClean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그 백성이 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야곱</a:t>
                      </a: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, 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그 이스라엘을 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기르게 하셨더니</a:t>
                      </a: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(Israel 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inheritance)</a:t>
                      </a:r>
                      <a:endParaRPr kumimoji="0" lang="en-US" altLang="ko-K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43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3.</a:t>
                      </a:r>
                      <a:r>
                        <a:rPr lang="en-US" altLang="ko-KR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성품</a:t>
                      </a:r>
                      <a:endParaRPr lang="en-US" altLang="ko-KR" sz="18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(Character)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무엇을 기를  것인가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?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(What?)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마음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(Heart)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가치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기준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인격</a:t>
                      </a:r>
                      <a:r>
                        <a:rPr lang="en-US" altLang="ko-KR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영성</a:t>
                      </a:r>
                      <a:r>
                        <a:rPr lang="en-US" altLang="ko-KR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/</a:t>
                      </a:r>
                      <a:r>
                        <a:rPr lang="ko-KR" altLang="en-US" sz="1800" b="1" dirty="0" smtClean="0">
                          <a:solidFill>
                            <a:srgbClr val="FFFF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예배</a:t>
                      </a:r>
                      <a:endParaRPr lang="en-US" altLang="ko-KR" sz="1800" b="1" dirty="0" smtClean="0">
                        <a:solidFill>
                          <a:srgbClr val="FFFF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이게 저가 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마음의 성실함으로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 기르고</a:t>
                      </a:r>
                      <a:endParaRPr kumimoji="0" lang="en-US" altLang="ko-K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(Integrity of Heart)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966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4.</a:t>
                      </a:r>
                      <a:r>
                        <a:rPr lang="en-US" altLang="ko-KR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능력</a:t>
                      </a:r>
                      <a:endParaRPr lang="en-US" altLang="ko-KR" sz="1800" b="1" baseline="0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baseline="0" dirty="0" smtClean="0">
                          <a:solidFill>
                            <a:srgbClr val="0033CC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(Competence)</a:t>
                      </a:r>
                      <a:endParaRPr lang="ko-KR" altLang="en-US" sz="1800" b="1" dirty="0" smtClean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dirty="0">
                        <a:solidFill>
                          <a:srgbClr val="0033CC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어떤 방법으로 살 것인가</a:t>
                      </a: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?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(How?)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손</a:t>
                      </a: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(Hand)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툴 개발</a:t>
                      </a: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역량</a:t>
                      </a: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지도력</a:t>
                      </a: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/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사역</a:t>
                      </a:r>
                      <a:endParaRPr kumimoji="0" lang="en-US" altLang="ko-K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그 손의 공교함으로 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지도하였도다</a:t>
                      </a:r>
                      <a:endParaRPr kumimoji="0" lang="en-US" altLang="ko-K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HY견고딕" pitchFamily="18" charset="-127"/>
                        <a:ea typeface="HY견고딕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(skillful Hand)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7296" y="6521576"/>
            <a:ext cx="4104456" cy="2606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굴림" charset="-127"/>
                <a:cs typeface="+mn-cs"/>
              </a:rPr>
              <a:t>http://www.igomt.com</a:t>
            </a:r>
          </a:p>
        </p:txBody>
      </p:sp>
      <p:pic>
        <p:nvPicPr>
          <p:cNvPr id="9" name="그림 8" descr="로고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465" y="6291904"/>
            <a:ext cx="2510999" cy="216000"/>
          </a:xfrm>
          <a:prstGeom prst="rect">
            <a:avLst/>
          </a:prstGeom>
        </p:spPr>
      </p:pic>
      <p:pic>
        <p:nvPicPr>
          <p:cNvPr id="10" name="그림 9" descr="로고U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538992"/>
            <a:ext cx="2546366" cy="324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75656" y="188640"/>
            <a:ext cx="6984776" cy="692696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 다윗의 삶과 사역 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4C </a:t>
            </a:r>
            <a:r>
              <a:rPr lang="ko-KR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모델</a:t>
            </a:r>
            <a:r>
              <a:rPr lang="en-US" altLang="ko-KR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rPr>
              <a:t>(13.pp)</a:t>
            </a:r>
          </a:p>
        </p:txBody>
      </p:sp>
    </p:spTree>
    <p:extLst>
      <p:ext uri="{BB962C8B-B14F-4D97-AF65-F5344CB8AC3E}">
        <p14:creationId xmlns:p14="http://schemas.microsoft.com/office/powerpoint/2010/main" xmlns="" val="4227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7TGp_medical_green">
  <a:themeElements>
    <a:clrScheme name="017TGp_medical_green 3">
      <a:dk1>
        <a:srgbClr val="2B166E"/>
      </a:dk1>
      <a:lt1>
        <a:srgbClr val="FFFFFF"/>
      </a:lt1>
      <a:dk2>
        <a:srgbClr val="336699"/>
      </a:dk2>
      <a:lt2>
        <a:srgbClr val="DDDDDD"/>
      </a:lt2>
      <a:accent1>
        <a:srgbClr val="458F8F"/>
      </a:accent1>
      <a:accent2>
        <a:srgbClr val="47CB79"/>
      </a:accent2>
      <a:accent3>
        <a:srgbClr val="FFFFFF"/>
      </a:accent3>
      <a:accent4>
        <a:srgbClr val="23115D"/>
      </a:accent4>
      <a:accent5>
        <a:srgbClr val="B0C6C6"/>
      </a:accent5>
      <a:accent6>
        <a:srgbClr val="3FB86D"/>
      </a:accent6>
      <a:hlink>
        <a:srgbClr val="9999FF"/>
      </a:hlink>
      <a:folHlink>
        <a:srgbClr val="6C9BBE"/>
      </a:folHlink>
    </a:clrScheme>
    <a:fontScheme name="017TGp_medical_gre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7TGp_medical_green 1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7TGp_medical_green 2">
        <a:dk1>
          <a:srgbClr val="006699"/>
        </a:dk1>
        <a:lt1>
          <a:srgbClr val="FFFFFF"/>
        </a:lt1>
        <a:dk2>
          <a:srgbClr val="000000"/>
        </a:dk2>
        <a:lt2>
          <a:srgbClr val="F7F4D5"/>
        </a:lt2>
        <a:accent1>
          <a:srgbClr val="5ECA94"/>
        </a:accent1>
        <a:accent2>
          <a:srgbClr val="C78DD7"/>
        </a:accent2>
        <a:accent3>
          <a:srgbClr val="FFFFFF"/>
        </a:accent3>
        <a:accent4>
          <a:srgbClr val="005682"/>
        </a:accent4>
        <a:accent5>
          <a:srgbClr val="B6E1C8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7TGp_medical_green 3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47CB79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3FB86D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017TGp_medical_green_v2</Template>
  <TotalTime>46843</TotalTime>
  <Words>6493</Words>
  <Application>Microsoft Office PowerPoint</Application>
  <PresentationFormat>On-screen Show (4:3)</PresentationFormat>
  <Paragraphs>1452</Paragraphs>
  <Slides>79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017TGp_medical_green</vt:lpstr>
      <vt:lpstr>GO Thrive 코칭 설명회 (동래 온천교회)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 1.전도: 목표1: 목장 교회가 관계 전도를 활성화하여 (1)200명을 접촉하여 명단을 만들고 , (2) 40명을 등록시키고, (3) 20명을 침례주고, (4) 23개의 목장을 27개의 목장으로 만든다.  </vt:lpstr>
      <vt:lpstr> 2. 예배: 목표1: 3부 주일 예배의 질적 수치를 (1)74 에서 78(+4)로, (2)10분 전에 예배당에 들어 오는 회원들의 숫자를 30명에서 100명(+70),  그리고 (3)주일 예배 참석 인원을 175명에서 225명(+50)으로 상승시킨다.    </vt:lpstr>
      <vt:lpstr> 2. 예배: 목표2: 찬양팀의 멤버를 (1)8명에서 10명으로 확대하고, (2) 훈련된 모습으로 찬양을 인도하여 찬양의 질을 43.5에서 53.5로 증진 시킨다. </vt:lpstr>
      <vt:lpstr> 3.제자훈련.교육: 목표1: 단계별 제자훈련 영역과 프로그램을 체계화하기 위해 (1)도표를 만들어 교육 과정을 소개하고, (2)90명중에 30명은 필수과정, 10명은 지도자 훈련반, 그리고 50명은 일반성경공부반 회원을 수료하고, (3) 평신도 교사 5명을 양성한다.  </vt:lpstr>
      <vt:lpstr> 4.섬김.봉사: 목표1: 목장별 섬김의 확대를 위해 (1)24개(현재23)의 목장이 1년에 한달씩 (2)2개의 목장(각목장별 참여수는 6명이상)에서  교회 청소, 주일헌금  봉사와 안내로 섬긴다.  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당신의 목회를 그린오션으로 가게하라</dc:title>
  <dc:creator>Sang-Joon Park</dc:creator>
  <cp:lastModifiedBy>James Sok</cp:lastModifiedBy>
  <cp:revision>1836</cp:revision>
  <cp:lastPrinted>2013-10-13T14:59:21Z</cp:lastPrinted>
  <dcterms:created xsi:type="dcterms:W3CDTF">2007-08-20T15:12:28Z</dcterms:created>
  <dcterms:modified xsi:type="dcterms:W3CDTF">2014-04-30T22:43:27Z</dcterms:modified>
</cp:coreProperties>
</file>