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85"/>
  </p:notesMasterIdLst>
  <p:handoutMasterIdLst>
    <p:handoutMasterId r:id="rId86"/>
  </p:handoutMasterIdLst>
  <p:sldIdLst>
    <p:sldId id="1316" r:id="rId2"/>
    <p:sldId id="1936" r:id="rId3"/>
    <p:sldId id="1932" r:id="rId4"/>
    <p:sldId id="1933" r:id="rId5"/>
    <p:sldId id="1934" r:id="rId6"/>
    <p:sldId id="1935" r:id="rId7"/>
    <p:sldId id="1836" r:id="rId8"/>
    <p:sldId id="1907" r:id="rId9"/>
    <p:sldId id="1909" r:id="rId10"/>
    <p:sldId id="1937" r:id="rId11"/>
    <p:sldId id="1910" r:id="rId12"/>
    <p:sldId id="1938" r:id="rId13"/>
    <p:sldId id="1837" r:id="rId14"/>
    <p:sldId id="1882" r:id="rId15"/>
    <p:sldId id="1838" r:id="rId16"/>
    <p:sldId id="1841" r:id="rId17"/>
    <p:sldId id="1939" r:id="rId18"/>
    <p:sldId id="1940" r:id="rId19"/>
    <p:sldId id="1941" r:id="rId20"/>
    <p:sldId id="1942" r:id="rId21"/>
    <p:sldId id="1943" r:id="rId22"/>
    <p:sldId id="1944" r:id="rId23"/>
    <p:sldId id="1945" r:id="rId24"/>
    <p:sldId id="1946" r:id="rId25"/>
    <p:sldId id="1947" r:id="rId26"/>
    <p:sldId id="1948" r:id="rId27"/>
    <p:sldId id="1949" r:id="rId28"/>
    <p:sldId id="1950" r:id="rId29"/>
    <p:sldId id="1845" r:id="rId30"/>
    <p:sldId id="1842" r:id="rId31"/>
    <p:sldId id="1847" r:id="rId32"/>
    <p:sldId id="1848" r:id="rId33"/>
    <p:sldId id="1849" r:id="rId34"/>
    <p:sldId id="1850" r:id="rId35"/>
    <p:sldId id="1851" r:id="rId36"/>
    <p:sldId id="1852" r:id="rId37"/>
    <p:sldId id="1853" r:id="rId38"/>
    <p:sldId id="1854" r:id="rId39"/>
    <p:sldId id="1855" r:id="rId40"/>
    <p:sldId id="1856" r:id="rId41"/>
    <p:sldId id="1857" r:id="rId42"/>
    <p:sldId id="1858" r:id="rId43"/>
    <p:sldId id="1859" r:id="rId44"/>
    <p:sldId id="1860" r:id="rId45"/>
    <p:sldId id="1861" r:id="rId46"/>
    <p:sldId id="1862" r:id="rId47"/>
    <p:sldId id="1863" r:id="rId48"/>
    <p:sldId id="1864" r:id="rId49"/>
    <p:sldId id="1865" r:id="rId50"/>
    <p:sldId id="1866" r:id="rId51"/>
    <p:sldId id="1867" r:id="rId52"/>
    <p:sldId id="1868" r:id="rId53"/>
    <p:sldId id="1869" r:id="rId54"/>
    <p:sldId id="1870" r:id="rId55"/>
    <p:sldId id="1871" r:id="rId56"/>
    <p:sldId id="1872" r:id="rId57"/>
    <p:sldId id="1873" r:id="rId58"/>
    <p:sldId id="1874" r:id="rId59"/>
    <p:sldId id="1875" r:id="rId60"/>
    <p:sldId id="1876" r:id="rId61"/>
    <p:sldId id="1877" r:id="rId62"/>
    <p:sldId id="1878" r:id="rId63"/>
    <p:sldId id="1879" r:id="rId64"/>
    <p:sldId id="1880" r:id="rId65"/>
    <p:sldId id="1883" r:id="rId66"/>
    <p:sldId id="1884" r:id="rId67"/>
    <p:sldId id="1885" r:id="rId68"/>
    <p:sldId id="1886" r:id="rId69"/>
    <p:sldId id="1887" r:id="rId70"/>
    <p:sldId id="1888" r:id="rId71"/>
    <p:sldId id="1889" r:id="rId72"/>
    <p:sldId id="1890" r:id="rId73"/>
    <p:sldId id="1891" r:id="rId74"/>
    <p:sldId id="1892" r:id="rId75"/>
    <p:sldId id="1893" r:id="rId76"/>
    <p:sldId id="1894" r:id="rId77"/>
    <p:sldId id="1895" r:id="rId78"/>
    <p:sldId id="1896" r:id="rId79"/>
    <p:sldId id="1897" r:id="rId80"/>
    <p:sldId id="1898" r:id="rId81"/>
    <p:sldId id="1899" r:id="rId82"/>
    <p:sldId id="1900" r:id="rId83"/>
    <p:sldId id="1777" r:id="rId84"/>
  </p:sldIdLst>
  <p:sldSz cx="9144000" cy="6858000" type="screen4x3"/>
  <p:notesSz cx="6867525" cy="99949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41A"/>
    <a:srgbClr val="000000"/>
    <a:srgbClr val="FF00FF"/>
    <a:srgbClr val="0033CC"/>
    <a:srgbClr val="FF3300"/>
    <a:srgbClr val="FFFF99"/>
    <a:srgbClr val="532476"/>
    <a:srgbClr val="0099FF"/>
    <a:srgbClr val="0A6E0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491" autoAdjust="0"/>
    <p:restoredTop sz="94186" autoAdjust="0"/>
  </p:normalViewPr>
  <p:slideViewPr>
    <p:cSldViewPr>
      <p:cViewPr>
        <p:scale>
          <a:sx n="66" d="100"/>
          <a:sy n="66" d="100"/>
        </p:scale>
        <p:origin x="-187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9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40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esktop\60.&#48120;&#44397;-&#54168;&#45772;&#49808;&#46972;&#44368;&#54924;(25&#47749;)\1.&#54168;&#45772;&#49808;&#46972;&#44368;&#54924;-&#44368;&#54924;&#47532;&#45908;&#49888;&#50521;&#44148;&#44053;&#51652;&#45800;(&#54620;&amp;&#48120;)100&#47928;&#51228;&#44592;&#51456;&#48320;&#54872;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5189637554847"/>
          <c:y val="3.3407572383073882E-2"/>
          <c:w val="0.78888888888888964"/>
          <c:h val="0.82182628062360863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기타그래프!$L$2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기타그래프!$L$3</c:f>
              <c:numCache>
                <c:formatCode>General</c:formatCode>
                <c:ptCount val="1"/>
                <c:pt idx="0">
                  <c:v>7.49</c:v>
                </c:pt>
              </c:numCache>
            </c:numRef>
          </c:val>
        </c:ser>
        <c:ser>
          <c:idx val="1"/>
          <c:order val="1"/>
          <c:tx>
            <c:strRef>
              <c:f>기타그래프!$K$2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기타그래프!$K$3</c:f>
              <c:numCache>
                <c:formatCode>General</c:formatCode>
                <c:ptCount val="1"/>
                <c:pt idx="0">
                  <c:v>6.04</c:v>
                </c:pt>
              </c:numCache>
            </c:numRef>
          </c:val>
        </c:ser>
        <c:ser>
          <c:idx val="0"/>
          <c:order val="2"/>
          <c:tx>
            <c:strRef>
              <c:f>기타그래프!$J$2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기타그래프!$J$3</c:f>
              <c:numCache>
                <c:formatCode>General</c:formatCode>
                <c:ptCount val="1"/>
                <c:pt idx="0">
                  <c:v>4.51</c:v>
                </c:pt>
              </c:numCache>
            </c:numRef>
          </c:val>
        </c:ser>
        <c:ser>
          <c:idx val="3"/>
          <c:order val="3"/>
          <c:tx>
            <c:strRef>
              <c:f>기타그래프!$I$2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기타그래프!$I$3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8901376"/>
        <c:axId val="118919552"/>
        <c:axId val="0"/>
      </c:bar3DChart>
      <c:catAx>
        <c:axId val="11890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8919552"/>
        <c:crosses val="autoZero"/>
        <c:auto val="1"/>
        <c:lblAlgn val="ctr"/>
        <c:lblOffset val="100"/>
        <c:noMultiLvlLbl val="0"/>
      </c:catAx>
      <c:valAx>
        <c:axId val="118919552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1890137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2797725284339483"/>
          <c:w val="0.98112305854241344"/>
          <c:h val="7.20227471566054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ko-K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'4가지 주제별 그래프'!$N$10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그래프'!$O$10:$R$10</c:f>
              <c:numCache>
                <c:formatCode>0.00%</c:formatCode>
                <c:ptCount val="4"/>
                <c:pt idx="0">
                  <c:v>0.72196243247090253</c:v>
                </c:pt>
                <c:pt idx="1">
                  <c:v>0.67507571499883356</c:v>
                </c:pt>
                <c:pt idx="2">
                  <c:v>0.76113367437596424</c:v>
                </c:pt>
                <c:pt idx="3">
                  <c:v>0.71939060728190007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그래프'!$N$11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그래프'!$O$11:$R$11</c:f>
              <c:numCache>
                <c:formatCode>0.00%</c:formatCode>
                <c:ptCount val="4"/>
                <c:pt idx="0">
                  <c:v>0.49103443015343318</c:v>
                </c:pt>
                <c:pt idx="1">
                  <c:v>0.47976233223903902</c:v>
                </c:pt>
                <c:pt idx="2">
                  <c:v>0.49187745288682416</c:v>
                </c:pt>
                <c:pt idx="3">
                  <c:v>0.48755807175976545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그래프'!$N$12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2636019106666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그래프'!$O$12:$R$12</c:f>
              <c:numCache>
                <c:formatCode>0.00%</c:formatCode>
                <c:ptCount val="4"/>
                <c:pt idx="0">
                  <c:v>0.4058971812346458</c:v>
                </c:pt>
                <c:pt idx="1">
                  <c:v>0.39529853127409142</c:v>
                </c:pt>
                <c:pt idx="2">
                  <c:v>0.42710190255823777</c:v>
                </c:pt>
                <c:pt idx="3">
                  <c:v>0.40943253835565835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그래프'!$N$13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630635261996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909650167505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34884146010701E-2"/>
                  <c:y val="7.1605760110178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그래프'!$O$13:$R$13</c:f>
              <c:numCache>
                <c:formatCode>0.00%</c:formatCode>
                <c:ptCount val="4"/>
                <c:pt idx="0">
                  <c:v>0.63207496868560542</c:v>
                </c:pt>
                <c:pt idx="1">
                  <c:v>0.64112000161245308</c:v>
                </c:pt>
                <c:pt idx="2">
                  <c:v>0.636091771873879</c:v>
                </c:pt>
                <c:pt idx="3">
                  <c:v>0.6364289140573125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700288"/>
        <c:axId val="118730752"/>
        <c:axId val="0"/>
      </c:bar3DChart>
      <c:catAx>
        <c:axId val="11870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18730752"/>
        <c:crosses val="autoZero"/>
        <c:auto val="1"/>
        <c:lblAlgn val="ctr"/>
        <c:lblOffset val="100"/>
        <c:noMultiLvlLbl val="0"/>
      </c:catAx>
      <c:valAx>
        <c:axId val="118730752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18700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98360936656576"/>
          <c:y val="0.23184821038693962"/>
          <c:w val="0.19246333598942134"/>
          <c:h val="0.55113527624789316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'4가지 주제별 그래프'!$B$44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그래프'!$C$44:$F$44</c:f>
              <c:numCache>
                <c:formatCode>0.00%</c:formatCode>
                <c:ptCount val="4"/>
                <c:pt idx="0">
                  <c:v>0.68712460326447766</c:v>
                </c:pt>
                <c:pt idx="1">
                  <c:v>0.69488163937905922</c:v>
                </c:pt>
                <c:pt idx="2">
                  <c:v>0.68001914721454737</c:v>
                </c:pt>
                <c:pt idx="3">
                  <c:v>0.69100312132176844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그래프'!$B$45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그래프'!$C$45:$F$45</c:f>
              <c:numCache>
                <c:formatCode>0.00%</c:formatCode>
                <c:ptCount val="4"/>
                <c:pt idx="0">
                  <c:v>0.47425457946755939</c:v>
                </c:pt>
                <c:pt idx="1">
                  <c:v>0.47861396168316672</c:v>
                </c:pt>
                <c:pt idx="2">
                  <c:v>0.48897320732335942</c:v>
                </c:pt>
                <c:pt idx="3">
                  <c:v>0.47643427057536303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그래프'!$B$46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2636019106666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그래프'!$C$46:$F$46</c:f>
              <c:numCache>
                <c:formatCode>0.00%</c:formatCode>
                <c:ptCount val="4"/>
                <c:pt idx="0">
                  <c:v>0.39936062261571004</c:v>
                </c:pt>
                <c:pt idx="1">
                  <c:v>0.39022781087116365</c:v>
                </c:pt>
                <c:pt idx="2">
                  <c:v>0.40964967732277729</c:v>
                </c:pt>
                <c:pt idx="3">
                  <c:v>0.39479421674343684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그래프'!$B$47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630635261996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909650167505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그래프'!$C$47:$F$47</c:f>
              <c:numCache>
                <c:formatCode>0.00%</c:formatCode>
                <c:ptCount val="4"/>
                <c:pt idx="0">
                  <c:v>0.62955414537965293</c:v>
                </c:pt>
                <c:pt idx="1">
                  <c:v>0.62408765629038154</c:v>
                </c:pt>
                <c:pt idx="2">
                  <c:v>0.6315079938304069</c:v>
                </c:pt>
                <c:pt idx="3">
                  <c:v>0.62838326516681375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314112"/>
        <c:axId val="120414208"/>
        <c:axId val="0"/>
      </c:bar3DChart>
      <c:catAx>
        <c:axId val="12031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20414208"/>
        <c:crosses val="autoZero"/>
        <c:auto val="1"/>
        <c:lblAlgn val="ctr"/>
        <c:lblOffset val="100"/>
        <c:noMultiLvlLbl val="0"/>
      </c:catAx>
      <c:valAx>
        <c:axId val="12041420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20314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98360936656576"/>
          <c:y val="0.22230074005774694"/>
          <c:w val="0.18520907411056753"/>
          <c:h val="0.50339798759502108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'4가지 주제별 그래프'!$N$44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3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그래프'!$O$44:$R$44</c:f>
              <c:numCache>
                <c:formatCode>0.00%</c:formatCode>
                <c:ptCount val="4"/>
                <c:pt idx="0">
                  <c:v>0.68571550741526888</c:v>
                </c:pt>
                <c:pt idx="1">
                  <c:v>0.67952357409955877</c:v>
                </c:pt>
                <c:pt idx="2">
                  <c:v>0.72888805921949651</c:v>
                </c:pt>
                <c:pt idx="3">
                  <c:v>0.69804238024477472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그래프'!$N$45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86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그래프'!$O$45:$R$45</c:f>
              <c:numCache>
                <c:formatCode>0.00%</c:formatCode>
                <c:ptCount val="4"/>
                <c:pt idx="0">
                  <c:v>0.48210929547715309</c:v>
                </c:pt>
                <c:pt idx="1">
                  <c:v>0.4776721497417305</c:v>
                </c:pt>
                <c:pt idx="2">
                  <c:v>0.49022549662794129</c:v>
                </c:pt>
                <c:pt idx="3">
                  <c:v>0.48333564728227496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그래프'!$N$46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2636019106666E-3"/>
                  <c:y val="-4.81184292586586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6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184726637136E-3"/>
                  <c:y val="-1.193429335169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그래프'!$O$46:$R$46</c:f>
              <c:numCache>
                <c:formatCode>0.00%</c:formatCode>
                <c:ptCount val="4"/>
                <c:pt idx="0">
                  <c:v>0.34940113415683427</c:v>
                </c:pt>
                <c:pt idx="1">
                  <c:v>0.38670490119317835</c:v>
                </c:pt>
                <c:pt idx="2">
                  <c:v>0.40493917944985469</c:v>
                </c:pt>
                <c:pt idx="3">
                  <c:v>0.38034840493328909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그래프'!$N$47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630635261996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909650167505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6874412733229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그래프'!$O$47:$R$47</c:f>
              <c:numCache>
                <c:formatCode>0.00%</c:formatCode>
                <c:ptCount val="4"/>
                <c:pt idx="0">
                  <c:v>0.62711944805182729</c:v>
                </c:pt>
                <c:pt idx="1">
                  <c:v>0.65701276774854589</c:v>
                </c:pt>
                <c:pt idx="2">
                  <c:v>0.63414036041117616</c:v>
                </c:pt>
                <c:pt idx="3">
                  <c:v>0.63942419207051648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465664"/>
        <c:axId val="120483840"/>
        <c:axId val="0"/>
      </c:bar3DChart>
      <c:catAx>
        <c:axId val="1204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20483840"/>
        <c:crosses val="autoZero"/>
        <c:auto val="1"/>
        <c:lblAlgn val="ctr"/>
        <c:lblOffset val="100"/>
        <c:noMultiLvlLbl val="0"/>
      </c:catAx>
      <c:valAx>
        <c:axId val="120483840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20465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53275699079496"/>
          <c:y val="0.23184821038693962"/>
          <c:w val="0.19391418836519211"/>
          <c:h val="0.54158785607970761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최소치12개!$A$15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CC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99CC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최소치12개!$B$12:$M$13</c:f>
              <c:multiLvlStrCache>
                <c:ptCount val="12"/>
                <c:lvl>
                  <c:pt idx="0">
                    <c:v>NO.95</c:v>
                  </c:pt>
                  <c:pt idx="1">
                    <c:v>NO.76</c:v>
                  </c:pt>
                  <c:pt idx="2">
                    <c:v>NO.40</c:v>
                  </c:pt>
                  <c:pt idx="3">
                    <c:v>NO.17</c:v>
                  </c:pt>
                  <c:pt idx="4">
                    <c:v>NO.92</c:v>
                  </c:pt>
                  <c:pt idx="5">
                    <c:v>NO.20</c:v>
                  </c:pt>
                  <c:pt idx="6">
                    <c:v>NO.91</c:v>
                  </c:pt>
                  <c:pt idx="7">
                    <c:v>NO.97</c:v>
                  </c:pt>
                  <c:pt idx="8">
                    <c:v>NO.89</c:v>
                  </c:pt>
                  <c:pt idx="9">
                    <c:v>NO.45</c:v>
                  </c:pt>
                  <c:pt idx="10">
                    <c:v>NO.100</c:v>
                  </c:pt>
                  <c:pt idx="11">
                    <c:v>NO.86</c:v>
                  </c:pt>
                </c:lvl>
                <c:lvl>
                  <c:pt idx="0">
                    <c:v>1.비전</c:v>
                  </c:pt>
                  <c:pt idx="1">
                    <c:v>5.전도</c:v>
                  </c:pt>
                  <c:pt idx="2">
                    <c:v>5.전도</c:v>
                  </c:pt>
                  <c:pt idx="3">
                    <c:v>12.사역</c:v>
                  </c:pt>
                  <c:pt idx="4">
                    <c:v>1.비전</c:v>
                  </c:pt>
                  <c:pt idx="5">
                    <c:v>9.예배</c:v>
                  </c:pt>
                  <c:pt idx="6">
                    <c:v>7.영성</c:v>
                  </c:pt>
                  <c:pt idx="7">
                    <c:v>3.전략</c:v>
                  </c:pt>
                  <c:pt idx="8">
                    <c:v>9.예배</c:v>
                  </c:pt>
                  <c:pt idx="9">
                    <c:v>7.영성</c:v>
                  </c:pt>
                  <c:pt idx="10">
                    <c:v>3.전략</c:v>
                  </c:pt>
                  <c:pt idx="11">
                    <c:v>4.주민이해</c:v>
                  </c:pt>
                </c:lvl>
              </c:multiLvlStrCache>
            </c:multiLvlStrRef>
          </c:cat>
          <c:val>
            <c:numRef>
              <c:f>최소치12개!$B$15:$M$15</c:f>
              <c:numCache>
                <c:formatCode>0.00%</c:formatCode>
                <c:ptCount val="12"/>
                <c:pt idx="0">
                  <c:v>0.48652593682434569</c:v>
                </c:pt>
                <c:pt idx="1">
                  <c:v>0.47253879223083606</c:v>
                </c:pt>
                <c:pt idx="2">
                  <c:v>0.49834552049188274</c:v>
                </c:pt>
                <c:pt idx="3">
                  <c:v>0.50803512754644831</c:v>
                </c:pt>
                <c:pt idx="4">
                  <c:v>0.51374150829821985</c:v>
                </c:pt>
                <c:pt idx="5">
                  <c:v>0.55119957859115376</c:v>
                </c:pt>
                <c:pt idx="6">
                  <c:v>0.57119488328224488</c:v>
                </c:pt>
                <c:pt idx="7">
                  <c:v>0.53206673739029808</c:v>
                </c:pt>
                <c:pt idx="8">
                  <c:v>0.58817010950211668</c:v>
                </c:pt>
                <c:pt idx="9">
                  <c:v>0.55446299305658131</c:v>
                </c:pt>
                <c:pt idx="10">
                  <c:v>0.56644097264735405</c:v>
                </c:pt>
                <c:pt idx="11">
                  <c:v>0.5603790816641232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9936512"/>
        <c:axId val="119968128"/>
        <c:axId val="0"/>
      </c:bar3DChart>
      <c:catAx>
        <c:axId val="1199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+mj-ea"/>
                <a:ea typeface="+mj-ea"/>
                <a:cs typeface="Calibri"/>
              </a:defRPr>
            </a:pPr>
            <a:endParaRPr lang="ko-KR"/>
          </a:p>
        </c:txPr>
        <c:crossAx val="119968128"/>
        <c:crosses val="autoZero"/>
        <c:auto val="1"/>
        <c:lblAlgn val="ctr"/>
        <c:lblOffset val="100"/>
        <c:noMultiLvlLbl val="0"/>
      </c:catAx>
      <c:valAx>
        <c:axId val="119968128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19936512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29268292682928"/>
          <c:y val="0.2131782945736434"/>
          <c:w val="0.6794425087108017"/>
          <c:h val="0.36416118052008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최소치12개!$B$3:$B$4</c:f>
              <c:strCache>
                <c:ptCount val="1"/>
                <c:pt idx="0">
                  <c:v>NO.95 당신은 하나님이 주신 비전을 성취하기 위해 기도합니까?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최소치12개!$B$5:$B$8</c:f>
              <c:numCache>
                <c:formatCode>0.00%</c:formatCode>
                <c:ptCount val="4"/>
                <c:pt idx="0">
                  <c:v>0.769432959457796</c:v>
                </c:pt>
                <c:pt idx="1">
                  <c:v>0.49381926754501043</c:v>
                </c:pt>
                <c:pt idx="2">
                  <c:v>0.38260095583815179</c:v>
                </c:pt>
                <c:pt idx="3">
                  <c:v>0.48652593682434569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177792"/>
        <c:axId val="120179328"/>
        <c:axId val="0"/>
      </c:bar3DChart>
      <c:catAx>
        <c:axId val="12017779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179328"/>
        <c:crosses val="autoZero"/>
        <c:auto val="1"/>
        <c:lblAlgn val="ctr"/>
        <c:lblOffset val="100"/>
        <c:noMultiLvlLbl val="0"/>
      </c:catAx>
      <c:valAx>
        <c:axId val="12017932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17779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37931854845928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최소치12개!$C$3:$C$4</c:f>
              <c:strCache>
                <c:ptCount val="1"/>
                <c:pt idx="0">
                  <c:v>NO.76 당신은 예수님을 모르는 사람과 깊은 교제를 가지려고 노력합니까?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최소치12개!$C$5:$C$8</c:f>
              <c:numCache>
                <c:formatCode>0.00%</c:formatCode>
                <c:ptCount val="4"/>
                <c:pt idx="0">
                  <c:v>0.6599548272382143</c:v>
                </c:pt>
                <c:pt idx="1">
                  <c:v>0.46309528062591548</c:v>
                </c:pt>
                <c:pt idx="2">
                  <c:v>0.41799149726697871</c:v>
                </c:pt>
                <c:pt idx="3">
                  <c:v>0.47253879223083606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816000"/>
        <c:axId val="120817536"/>
        <c:axId val="0"/>
      </c:bar3DChart>
      <c:catAx>
        <c:axId val="12081600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817536"/>
        <c:crosses val="autoZero"/>
        <c:auto val="1"/>
        <c:lblAlgn val="ctr"/>
        <c:lblOffset val="100"/>
        <c:noMultiLvlLbl val="0"/>
      </c:catAx>
      <c:valAx>
        <c:axId val="12081753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81600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70963995354239"/>
          <c:y val="0.20542635658914826"/>
          <c:w val="0.69802555168409308"/>
          <c:h val="0.38201825664732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최소치12개!$D$3:$D$4</c:f>
              <c:strCache>
                <c:ptCount val="1"/>
                <c:pt idx="0">
                  <c:v>NO.40 당신은 예수님을 모르는 친구, 직장 동료, 친척,가족들이 믿음을 가지도록 기도합니까?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최소치12개!$D$5:$D$8</c:f>
              <c:numCache>
                <c:formatCode>0.00%</c:formatCode>
                <c:ptCount val="4"/>
                <c:pt idx="0">
                  <c:v>0.59753543252111985</c:v>
                </c:pt>
                <c:pt idx="1">
                  <c:v>0.55281714724568876</c:v>
                </c:pt>
                <c:pt idx="2">
                  <c:v>0.45823069612273792</c:v>
                </c:pt>
                <c:pt idx="3">
                  <c:v>0.49834552049188274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200000"/>
        <c:axId val="121209984"/>
        <c:axId val="0"/>
      </c:bar3DChart>
      <c:catAx>
        <c:axId val="12120000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1209984"/>
        <c:crosses val="autoZero"/>
        <c:auto val="1"/>
        <c:lblAlgn val="ctr"/>
        <c:lblOffset val="100"/>
        <c:noMultiLvlLbl val="0"/>
      </c:catAx>
      <c:valAx>
        <c:axId val="12120998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120000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58419736426472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최소치12개!$E$3:$E$4</c:f>
              <c:strCache>
                <c:ptCount val="1"/>
                <c:pt idx="0">
                  <c:v>NO.17 교회에서 하는 사역이 당신의 믿음 성장에 도움이 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최소치12개!$E$5:$E$8</c:f>
              <c:numCache>
                <c:formatCode>0.00%</c:formatCode>
                <c:ptCount val="4"/>
                <c:pt idx="0">
                  <c:v>0.70482107652786918</c:v>
                </c:pt>
                <c:pt idx="1">
                  <c:v>0.49342707718605638</c:v>
                </c:pt>
                <c:pt idx="2">
                  <c:v>0.43680429783683677</c:v>
                </c:pt>
                <c:pt idx="3">
                  <c:v>0.50803512754644831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244288"/>
        <c:axId val="121254272"/>
        <c:axId val="0"/>
      </c:bar3DChart>
      <c:catAx>
        <c:axId val="12124428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1254272"/>
        <c:crosses val="autoZero"/>
        <c:auto val="1"/>
        <c:lblAlgn val="ctr"/>
        <c:lblOffset val="100"/>
        <c:noMultiLvlLbl val="0"/>
      </c:catAx>
      <c:valAx>
        <c:axId val="12125427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124428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84370899814848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최소치12개!$F$3:$F$4</c:f>
              <c:strCache>
                <c:ptCount val="1"/>
                <c:pt idx="0">
                  <c:v>NO.92 당신은 하나님이 주신 비전과 열정에 사로잡혀 살아가고 있습니까?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최소치12개!$F$5:$F$8</c:f>
              <c:numCache>
                <c:formatCode>0.00%</c:formatCode>
                <c:ptCount val="4"/>
                <c:pt idx="0">
                  <c:v>0.75214979791899561</c:v>
                </c:pt>
                <c:pt idx="1">
                  <c:v>0.50823372602975336</c:v>
                </c:pt>
                <c:pt idx="2">
                  <c:v>0.35791375346065413</c:v>
                </c:pt>
                <c:pt idx="3">
                  <c:v>0.51374150829821985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292672"/>
        <c:axId val="121294208"/>
        <c:axId val="0"/>
      </c:bar3DChart>
      <c:catAx>
        <c:axId val="12129267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1294208"/>
        <c:crosses val="autoZero"/>
        <c:auto val="1"/>
        <c:lblAlgn val="ctr"/>
        <c:lblOffset val="100"/>
        <c:noMultiLvlLbl val="0"/>
      </c:catAx>
      <c:valAx>
        <c:axId val="12129420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129267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74265895291465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최소치12개!$G$3:$G$4</c:f>
              <c:strCache>
                <c:ptCount val="1"/>
                <c:pt idx="0">
                  <c:v>NO.20 예배 설교가 당신의 개인의 삶에 도움을 줍니까?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최소치12개!$G$5:$G$8</c:f>
              <c:numCache>
                <c:formatCode>0.00%</c:formatCode>
                <c:ptCount val="4"/>
                <c:pt idx="0">
                  <c:v>0.72459974140820804</c:v>
                </c:pt>
                <c:pt idx="1">
                  <c:v>0.48276005037496184</c:v>
                </c:pt>
                <c:pt idx="2">
                  <c:v>0.44431804636362232</c:v>
                </c:pt>
                <c:pt idx="3">
                  <c:v>0.55119957859115376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406592"/>
        <c:axId val="121408128"/>
        <c:axId val="0"/>
      </c:bar3DChart>
      <c:catAx>
        <c:axId val="12140659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1408128"/>
        <c:crosses val="autoZero"/>
        <c:auto val="1"/>
        <c:lblAlgn val="ctr"/>
        <c:lblOffset val="100"/>
        <c:noMultiLvlLbl val="0"/>
      </c:catAx>
      <c:valAx>
        <c:axId val="12140812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140659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5189637554847"/>
          <c:y val="3.3407572383073889E-2"/>
          <c:w val="0.78888888888888964"/>
          <c:h val="0.82182628062360863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기타그래프!$L$5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기타그래프!$L$6</c:f>
              <c:numCache>
                <c:formatCode>General</c:formatCode>
                <c:ptCount val="1"/>
                <c:pt idx="0">
                  <c:v>7.06</c:v>
                </c:pt>
              </c:numCache>
            </c:numRef>
          </c:val>
        </c:ser>
        <c:ser>
          <c:idx val="1"/>
          <c:order val="1"/>
          <c:tx>
            <c:strRef>
              <c:f>기타그래프!$K$5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기타그래프!$K$6</c:f>
              <c:numCache>
                <c:formatCode>General</c:formatCode>
                <c:ptCount val="1"/>
                <c:pt idx="0">
                  <c:v>6.81</c:v>
                </c:pt>
              </c:numCache>
            </c:numRef>
          </c:val>
        </c:ser>
        <c:ser>
          <c:idx val="0"/>
          <c:order val="2"/>
          <c:tx>
            <c:strRef>
              <c:f>기타그래프!$J$5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기타그래프!$J$6</c:f>
              <c:numCache>
                <c:formatCode>General</c:formatCode>
                <c:ptCount val="1"/>
                <c:pt idx="0">
                  <c:v>5.98</c:v>
                </c:pt>
              </c:numCache>
            </c:numRef>
          </c:val>
        </c:ser>
        <c:ser>
          <c:idx val="2"/>
          <c:order val="3"/>
          <c:tx>
            <c:strRef>
              <c:f>기타그래프!$I$5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기타그래프!$I$6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9378688"/>
        <c:axId val="119380224"/>
        <c:axId val="0"/>
      </c:bar3DChart>
      <c:catAx>
        <c:axId val="1193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380224"/>
        <c:crosses val="autoZero"/>
        <c:auto val="1"/>
        <c:lblAlgn val="ctr"/>
        <c:lblOffset val="100"/>
        <c:noMultiLvlLbl val="0"/>
      </c:catAx>
      <c:valAx>
        <c:axId val="119380224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19378688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763779527557E-2"/>
          <c:y val="0.92797725865662162"/>
          <c:w val="0.88109861267341627"/>
          <c:h val="7.202274134337864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ko-K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0300751879699291"/>
          <c:w val="0.68408826945412315"/>
          <c:h val="0.3792261481305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최소치12개!$H$3:$H$4</c:f>
              <c:strCache>
                <c:ptCount val="1"/>
                <c:pt idx="0">
                  <c:v>NO.91 당신은 수입의 온전한 십일조를 정기적으로 드립니까?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최소치12개!$H$5:$H$8</c:f>
              <c:numCache>
                <c:formatCode>0.00%</c:formatCode>
                <c:ptCount val="4"/>
                <c:pt idx="0">
                  <c:v>0.76941611648196184</c:v>
                </c:pt>
                <c:pt idx="1">
                  <c:v>0.48103760743890134</c:v>
                </c:pt>
                <c:pt idx="2">
                  <c:v>0.44906401982075678</c:v>
                </c:pt>
                <c:pt idx="3">
                  <c:v>0.57119488328224488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562432"/>
        <c:axId val="120563968"/>
        <c:axId val="0"/>
      </c:bar3DChart>
      <c:catAx>
        <c:axId val="12056243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563968"/>
        <c:crosses val="autoZero"/>
        <c:auto val="1"/>
        <c:lblAlgn val="ctr"/>
        <c:lblOffset val="100"/>
        <c:noMultiLvlLbl val="0"/>
      </c:catAx>
      <c:valAx>
        <c:axId val="12056396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56243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68"/>
          <c:h val="0.389264880246620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최소치12개!$I$3:$I$4</c:f>
              <c:strCache>
                <c:ptCount val="1"/>
                <c:pt idx="0">
                  <c:v>NO.97 당신은 목표와 실행계획을 성취한 후 평가하는 시간을 갖습니까?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최소치12개!$I$5:$I$8</c:f>
              <c:numCache>
                <c:formatCode>0.00%</c:formatCode>
                <c:ptCount val="4"/>
                <c:pt idx="0">
                  <c:v>0.67181020349117571</c:v>
                </c:pt>
                <c:pt idx="1">
                  <c:v>0.48245926453566029</c:v>
                </c:pt>
                <c:pt idx="2">
                  <c:v>0.35891728252159211</c:v>
                </c:pt>
                <c:pt idx="3">
                  <c:v>0.53206673739029808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598528"/>
        <c:axId val="120600064"/>
        <c:axId val="0"/>
      </c:bar3DChart>
      <c:catAx>
        <c:axId val="12059852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600064"/>
        <c:crosses val="autoZero"/>
        <c:auto val="1"/>
        <c:lblAlgn val="ctr"/>
        <c:lblOffset val="100"/>
        <c:noMultiLvlLbl val="0"/>
      </c:catAx>
      <c:valAx>
        <c:axId val="12060006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59852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39428424630464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최소치12개!$J$3:$J$4</c:f>
              <c:strCache>
                <c:ptCount val="1"/>
                <c:pt idx="0">
                  <c:v>NO.89 당신은 언제나 교회 예배가 기다려집니까?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최소치12개!$J$5:$J$8</c:f>
              <c:numCache>
                <c:formatCode>0.00%</c:formatCode>
                <c:ptCount val="4"/>
                <c:pt idx="0">
                  <c:v>0.78395809023061824</c:v>
                </c:pt>
                <c:pt idx="1">
                  <c:v>0.48794436312549194</c:v>
                </c:pt>
                <c:pt idx="2">
                  <c:v>0.4028703196798053</c:v>
                </c:pt>
                <c:pt idx="3">
                  <c:v>0.58817010950211668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634368"/>
        <c:axId val="120648448"/>
        <c:axId val="0"/>
      </c:bar3DChart>
      <c:catAx>
        <c:axId val="12063436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648448"/>
        <c:crosses val="autoZero"/>
        <c:auto val="1"/>
        <c:lblAlgn val="ctr"/>
        <c:lblOffset val="100"/>
        <c:noMultiLvlLbl val="0"/>
      </c:catAx>
      <c:valAx>
        <c:axId val="12064844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12063436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3792261481305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최소치12개!$K$3:$K$4</c:f>
              <c:strCache>
                <c:ptCount val="1"/>
                <c:pt idx="0">
                  <c:v>NO.45 당신은 매일 성결의 삶(Holy life)을 유지합니까?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최소치12개!$K$5:$K$8</c:f>
              <c:numCache>
                <c:formatCode>0.00%</c:formatCode>
                <c:ptCount val="4"/>
                <c:pt idx="0">
                  <c:v>0.67557984931304471</c:v>
                </c:pt>
                <c:pt idx="1">
                  <c:v>0.49990739883322527</c:v>
                </c:pt>
                <c:pt idx="2">
                  <c:v>0.39003611445504222</c:v>
                </c:pt>
                <c:pt idx="3">
                  <c:v>0.55446299305658131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688768"/>
        <c:axId val="74690560"/>
        <c:axId val="0"/>
      </c:bar3DChart>
      <c:catAx>
        <c:axId val="7468876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74690560"/>
        <c:crosses val="autoZero"/>
        <c:auto val="1"/>
        <c:lblAlgn val="ctr"/>
        <c:lblOffset val="100"/>
        <c:noMultiLvlLbl val="0"/>
      </c:catAx>
      <c:valAx>
        <c:axId val="7469056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7468876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089"/>
          <c:h val="0.39428424630464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최소치12개!$L$3:$L$4</c:f>
              <c:strCache>
                <c:ptCount val="1"/>
                <c:pt idx="0">
                  <c:v>NO.100 당신은 목표와 실행계획을 성취하기 위해서 어려움을 잘 이겨나갑니까?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최소치12개!$L$5:$L$8</c:f>
              <c:numCache>
                <c:formatCode>0.00%</c:formatCode>
                <c:ptCount val="4"/>
                <c:pt idx="0">
                  <c:v>0.73784802997281873</c:v>
                </c:pt>
                <c:pt idx="1">
                  <c:v>0.46437944984991952</c:v>
                </c:pt>
                <c:pt idx="2">
                  <c:v>0.39477690935719151</c:v>
                </c:pt>
                <c:pt idx="3">
                  <c:v>0.56644097264735405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30912"/>
        <c:axId val="51432448"/>
        <c:axId val="0"/>
      </c:bar3DChart>
      <c:catAx>
        <c:axId val="514309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432448"/>
        <c:crosses val="autoZero"/>
        <c:auto val="1"/>
        <c:lblAlgn val="ctr"/>
        <c:lblOffset val="100"/>
        <c:noMultiLvlLbl val="0"/>
      </c:catAx>
      <c:valAx>
        <c:axId val="5143244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43091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68"/>
          <c:h val="0.389264880246620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최소치12개!$M$3:$M$4</c:f>
              <c:strCache>
                <c:ptCount val="1"/>
                <c:pt idx="0">
                  <c:v>NO.86 당신은 지역 사람들과 자주 만나 대화의 기회를 가집니까?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최소치12개!$M$5:$M$8</c:f>
              <c:numCache>
                <c:formatCode>0.00%</c:formatCode>
                <c:ptCount val="4"/>
                <c:pt idx="0">
                  <c:v>0.64230584798928736</c:v>
                </c:pt>
                <c:pt idx="1">
                  <c:v>0.49198912415323853</c:v>
                </c:pt>
                <c:pt idx="2">
                  <c:v>0.4202574915615257</c:v>
                </c:pt>
                <c:pt idx="3">
                  <c:v>0.5603790816641232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47520"/>
        <c:axId val="51149056"/>
        <c:axId val="0"/>
      </c:bar3DChart>
      <c:catAx>
        <c:axId val="5114752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49056"/>
        <c:crosses val="autoZero"/>
        <c:auto val="1"/>
        <c:lblAlgn val="ctr"/>
        <c:lblOffset val="100"/>
        <c:noMultiLvlLbl val="0"/>
      </c:catAx>
      <c:valAx>
        <c:axId val="5114905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14752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최대치12개!$A$15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최대치12개!$B$12:$M$13</c:f>
              <c:multiLvlStrCache>
                <c:ptCount val="12"/>
                <c:lvl>
                  <c:pt idx="0">
                    <c:v>NO.71</c:v>
                  </c:pt>
                  <c:pt idx="1">
                    <c:v>NO.43</c:v>
                  </c:pt>
                  <c:pt idx="2">
                    <c:v>NO.65</c:v>
                  </c:pt>
                  <c:pt idx="3">
                    <c:v>NO.27</c:v>
                  </c:pt>
                  <c:pt idx="4">
                    <c:v>NO.36</c:v>
                  </c:pt>
                  <c:pt idx="5">
                    <c:v>NO.61</c:v>
                  </c:pt>
                  <c:pt idx="6">
                    <c:v>NO.88</c:v>
                  </c:pt>
                  <c:pt idx="7">
                    <c:v>NO.72</c:v>
                  </c:pt>
                  <c:pt idx="8">
                    <c:v>NO.31</c:v>
                  </c:pt>
                  <c:pt idx="9">
                    <c:v>NO.60</c:v>
                  </c:pt>
                  <c:pt idx="10">
                    <c:v>NO.56</c:v>
                  </c:pt>
                  <c:pt idx="11">
                    <c:v>NO.73</c:v>
                  </c:pt>
                </c:lvl>
                <c:lvl>
                  <c:pt idx="0">
                    <c:v>11.리더십</c:v>
                  </c:pt>
                  <c:pt idx="1">
                    <c:v>5.전도</c:v>
                  </c:pt>
                  <c:pt idx="2">
                    <c:v>10.핵심역량</c:v>
                  </c:pt>
                  <c:pt idx="3">
                    <c:v>8.인격</c:v>
                  </c:pt>
                  <c:pt idx="4">
                    <c:v>4.주민이해</c:v>
                  </c:pt>
                  <c:pt idx="5">
                    <c:v>11.리더십</c:v>
                  </c:pt>
                  <c:pt idx="6">
                    <c:v>5.전도</c:v>
                  </c:pt>
                  <c:pt idx="7">
                    <c:v>7.영성</c:v>
                  </c:pt>
                  <c:pt idx="8">
                    <c:v>4.주민이해</c:v>
                  </c:pt>
                  <c:pt idx="9">
                    <c:v>11.리더십</c:v>
                  </c:pt>
                  <c:pt idx="10">
                    <c:v>7.영성</c:v>
                  </c:pt>
                  <c:pt idx="11">
                    <c:v>7.영성</c:v>
                  </c:pt>
                </c:lvl>
              </c:multiLvlStrCache>
            </c:multiLvlStrRef>
          </c:cat>
          <c:val>
            <c:numRef>
              <c:f>최대치12개!$B$15:$M$15</c:f>
              <c:numCache>
                <c:formatCode>0.00%</c:formatCode>
                <c:ptCount val="12"/>
                <c:pt idx="0">
                  <c:v>0.78012114360419649</c:v>
                </c:pt>
                <c:pt idx="1">
                  <c:v>0.71898705668374019</c:v>
                </c:pt>
                <c:pt idx="2">
                  <c:v>0.710125644429352</c:v>
                </c:pt>
                <c:pt idx="3">
                  <c:v>0.70676236278864868</c:v>
                </c:pt>
                <c:pt idx="4">
                  <c:v>0.71559518871837413</c:v>
                </c:pt>
                <c:pt idx="5">
                  <c:v>0.69625145365897512</c:v>
                </c:pt>
                <c:pt idx="6">
                  <c:v>0.69377334099396715</c:v>
                </c:pt>
                <c:pt idx="7">
                  <c:v>0.7446422410216319</c:v>
                </c:pt>
                <c:pt idx="8">
                  <c:v>0.69020304871109861</c:v>
                </c:pt>
                <c:pt idx="9">
                  <c:v>0.69062284627059967</c:v>
                </c:pt>
                <c:pt idx="10">
                  <c:v>0.70672448870328741</c:v>
                </c:pt>
                <c:pt idx="11">
                  <c:v>0.70720665328239829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1394432"/>
        <c:axId val="120234368"/>
        <c:axId val="0"/>
      </c:bar3DChart>
      <c:catAx>
        <c:axId val="513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+mn-ea"/>
                <a:ea typeface="+mn-ea"/>
                <a:cs typeface="Calibri"/>
              </a:defRPr>
            </a:pPr>
            <a:endParaRPr lang="ko-KR"/>
          </a:p>
        </c:txPr>
        <c:crossAx val="120234368"/>
        <c:crosses val="autoZero"/>
        <c:auto val="1"/>
        <c:lblAlgn val="ctr"/>
        <c:lblOffset val="100"/>
        <c:noMultiLvlLbl val="0"/>
      </c:catAx>
      <c:valAx>
        <c:axId val="1202343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1394432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29268292682928"/>
          <c:y val="0.2131782945736434"/>
          <c:w val="0.6794425087108017"/>
          <c:h val="0.37426619308371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최대치12개!$B$3:$B$4</c:f>
              <c:strCache>
                <c:ptCount val="1"/>
                <c:pt idx="0">
                  <c:v>NO.71 당신은 교회 리더로서 한번 약속하면 손해를 보는 한이 있어도 꼭 지킵니까?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최대치12개!$B$5:$B$8</c:f>
              <c:numCache>
                <c:formatCode>0.00%</c:formatCode>
                <c:ptCount val="4"/>
                <c:pt idx="0">
                  <c:v>0.72643834588883294</c:v>
                </c:pt>
                <c:pt idx="1">
                  <c:v>0.4844735493326443</c:v>
                </c:pt>
                <c:pt idx="2">
                  <c:v>0.42601903583939404</c:v>
                </c:pt>
                <c:pt idx="3">
                  <c:v>0.78012114360419649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38400"/>
        <c:axId val="51239936"/>
        <c:axId val="0"/>
      </c:bar3DChart>
      <c:catAx>
        <c:axId val="5123840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39936"/>
        <c:crosses val="autoZero"/>
        <c:auto val="1"/>
        <c:lblAlgn val="ctr"/>
        <c:lblOffset val="100"/>
        <c:noMultiLvlLbl val="0"/>
      </c:catAx>
      <c:valAx>
        <c:axId val="5123993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23840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00116144018576"/>
          <c:y val="0.2131782945736434"/>
          <c:w val="0.68873403019744484"/>
          <c:h val="0.36921353991577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최대치12개!$C$3:$C$4</c:f>
              <c:strCache>
                <c:ptCount val="1"/>
                <c:pt idx="0">
                  <c:v>NO.43 당신은 도움이 필요한 사람들의 필요를 채워줍니까?( 옷, 음식, 교육, 상담등 )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최대치12개!$C$5:$C$8</c:f>
              <c:numCache>
                <c:formatCode>0.00%</c:formatCode>
                <c:ptCount val="4"/>
                <c:pt idx="0">
                  <c:v>0.6403034325551874</c:v>
                </c:pt>
                <c:pt idx="1">
                  <c:v>0.48157499733426656</c:v>
                </c:pt>
                <c:pt idx="2">
                  <c:v>0.40601170735441672</c:v>
                </c:pt>
                <c:pt idx="3">
                  <c:v>0.71898705668374019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48224"/>
        <c:axId val="51349760"/>
        <c:axId val="0"/>
      </c:bar3DChart>
      <c:catAx>
        <c:axId val="5134822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49760"/>
        <c:crosses val="autoZero"/>
        <c:auto val="1"/>
        <c:lblAlgn val="ctr"/>
        <c:lblOffset val="100"/>
        <c:noMultiLvlLbl val="0"/>
      </c:catAx>
      <c:valAx>
        <c:axId val="5134976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34822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70963995354239"/>
          <c:y val="0.20542635658914832"/>
          <c:w val="0.69802555168409353"/>
          <c:h val="0.49317324562744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최대치12개!$D$3:$D$4</c:f>
              <c:strCache>
                <c:ptCount val="1"/>
                <c:pt idx="0">
                  <c:v>NO.65 당신은 1년에 3~4회 교회내외의 세미나에 적극적으로 참석합니까?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최대치12개!$D$5:$D$8</c:f>
              <c:numCache>
                <c:formatCode>0.00%</c:formatCode>
                <c:ptCount val="4"/>
                <c:pt idx="0">
                  <c:v>0.6863982959281324</c:v>
                </c:pt>
                <c:pt idx="1">
                  <c:v>0.48084331233015787</c:v>
                </c:pt>
                <c:pt idx="2">
                  <c:v>0.33884791112969209</c:v>
                </c:pt>
                <c:pt idx="3">
                  <c:v>0.710125644429352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990528"/>
        <c:axId val="51992064"/>
        <c:axId val="0"/>
      </c:bar3DChart>
      <c:catAx>
        <c:axId val="5199052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992064"/>
        <c:crosses val="autoZero"/>
        <c:auto val="1"/>
        <c:lblAlgn val="ctr"/>
        <c:lblOffset val="100"/>
        <c:noMultiLvlLbl val="0"/>
      </c:catAx>
      <c:valAx>
        <c:axId val="5199206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990528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5189637554847"/>
          <c:y val="3.3407572383073847E-2"/>
          <c:w val="0.78888888888888964"/>
          <c:h val="0.82182628062360863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기타그래프!$E$9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기타그래프!$E$10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기타그래프!$D$9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기타그래프!$D$10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</c:ser>
        <c:ser>
          <c:idx val="0"/>
          <c:order val="2"/>
          <c:tx>
            <c:strRef>
              <c:f>기타그래프!$C$9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기타그래프!$C$10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</c:ser>
        <c:ser>
          <c:idx val="3"/>
          <c:order val="3"/>
          <c:tx>
            <c:strRef>
              <c:f>기타그래프!$B$9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기타그래프!$B$10</c:f>
              <c:numCache>
                <c:formatCode>0.00_);[Red]\(0.00\)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9409664"/>
        <c:axId val="119440896"/>
        <c:axId val="0"/>
      </c:bar3DChart>
      <c:catAx>
        <c:axId val="1194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19440896"/>
        <c:crosses val="autoZero"/>
        <c:auto val="1"/>
        <c:lblAlgn val="ctr"/>
        <c:lblOffset val="100"/>
        <c:noMultiLvlLbl val="0"/>
      </c:catAx>
      <c:valAx>
        <c:axId val="119440896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194096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868766404207E-2"/>
          <c:y val="0.92797743565636381"/>
          <c:w val="0.9"/>
          <c:h val="7.1971794570454758E-2"/>
        </c:manualLayout>
      </c:layout>
      <c:overlay val="0"/>
      <c:txPr>
        <a:bodyPr/>
        <a:lstStyle/>
        <a:p>
          <a:pPr>
            <a:defRPr sz="7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78629745473236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최대치12개!$E$3:$E$4</c:f>
              <c:strCache>
                <c:ptCount val="1"/>
                <c:pt idx="0">
                  <c:v>NO.27 당신은 신앙인이기에 자기 욕구와 권한을 포기하는 삶을 삽니까?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최대치12개!$E$5:$E$8</c:f>
              <c:numCache>
                <c:formatCode>0.00%</c:formatCode>
                <c:ptCount val="4"/>
                <c:pt idx="0">
                  <c:v>0.64225008260215133</c:v>
                </c:pt>
                <c:pt idx="1">
                  <c:v>0.51264730716986673</c:v>
                </c:pt>
                <c:pt idx="2">
                  <c:v>0.38491175909004111</c:v>
                </c:pt>
                <c:pt idx="3">
                  <c:v>0.70676236278864868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034560"/>
        <c:axId val="52040448"/>
        <c:axId val="0"/>
      </c:bar3DChart>
      <c:catAx>
        <c:axId val="5203456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2040448"/>
        <c:crosses val="autoZero"/>
        <c:auto val="1"/>
        <c:lblAlgn val="ctr"/>
        <c:lblOffset val="100"/>
        <c:noMultiLvlLbl val="0"/>
      </c:catAx>
      <c:valAx>
        <c:axId val="5204044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203456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74265895291465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최대치12개!$F$3:$F$4</c:f>
              <c:strCache>
                <c:ptCount val="1"/>
                <c:pt idx="0">
                  <c:v>NO.36 당신은 지역 주민들을 위해 기도합니까?
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최대치12개!$F$5:$F$8</c:f>
              <c:numCache>
                <c:formatCode>0.00%</c:formatCode>
                <c:ptCount val="4"/>
                <c:pt idx="0">
                  <c:v>0.69571754458730828</c:v>
                </c:pt>
                <c:pt idx="1">
                  <c:v>0.4769414425735109</c:v>
                </c:pt>
                <c:pt idx="2">
                  <c:v>0.40446720281477755</c:v>
                </c:pt>
                <c:pt idx="3">
                  <c:v>0.71559518871837413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087040"/>
        <c:axId val="52092928"/>
        <c:axId val="0"/>
      </c:bar3DChart>
      <c:catAx>
        <c:axId val="5208704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2092928"/>
        <c:crosses val="autoZero"/>
        <c:auto val="1"/>
        <c:lblAlgn val="ctr"/>
        <c:lblOffset val="100"/>
        <c:noMultiLvlLbl val="0"/>
      </c:catAx>
      <c:valAx>
        <c:axId val="5209292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208704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131782945736434"/>
          <c:w val="0.68408826945412315"/>
          <c:h val="0.36416089076808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최대치12개!$G$3:$G$4</c:f>
              <c:strCache>
                <c:ptCount val="1"/>
                <c:pt idx="0">
                  <c:v>NO.61 당신은 본(Example)을 보이는 리더십을 보입니까?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최대치12개!$G$5:$G$8</c:f>
              <c:numCache>
                <c:formatCode>0.00%</c:formatCode>
                <c:ptCount val="4"/>
                <c:pt idx="0">
                  <c:v>0.68092882669221722</c:v>
                </c:pt>
                <c:pt idx="1">
                  <c:v>0.49766660631308057</c:v>
                </c:pt>
                <c:pt idx="2">
                  <c:v>0.34678860476583412</c:v>
                </c:pt>
                <c:pt idx="3">
                  <c:v>0.69625145365897512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738112"/>
        <c:axId val="51739648"/>
        <c:axId val="0"/>
      </c:bar3DChart>
      <c:catAx>
        <c:axId val="517381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739648"/>
        <c:crosses val="autoZero"/>
        <c:auto val="1"/>
        <c:lblAlgn val="ctr"/>
        <c:lblOffset val="100"/>
        <c:noMultiLvlLbl val="0"/>
      </c:catAx>
      <c:valAx>
        <c:axId val="5173964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73811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64692218350755"/>
          <c:y val="0.20300751879699291"/>
          <c:w val="0.68408826945412315"/>
          <c:h val="0.3792261481305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최대치12개!$H$3:$H$4</c:f>
              <c:strCache>
                <c:ptCount val="1"/>
                <c:pt idx="0">
                  <c:v>NO.88 당신은 새로운 신자가 믿음이 성장하도록 실질적으로 돕습니까?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최대치12개!$H$5:$H$8</c:f>
              <c:numCache>
                <c:formatCode>0.00%</c:formatCode>
                <c:ptCount val="4"/>
                <c:pt idx="0">
                  <c:v>0.7108589485779947</c:v>
                </c:pt>
                <c:pt idx="1">
                  <c:v>0.47668663714508985</c:v>
                </c:pt>
                <c:pt idx="2">
                  <c:v>0.33211773899452979</c:v>
                </c:pt>
                <c:pt idx="3">
                  <c:v>0.69377334099396715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815936"/>
        <c:axId val="51817472"/>
        <c:axId val="0"/>
      </c:bar3DChart>
      <c:catAx>
        <c:axId val="5181593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817472"/>
        <c:crosses val="autoZero"/>
        <c:auto val="1"/>
        <c:lblAlgn val="ctr"/>
        <c:lblOffset val="100"/>
        <c:noMultiLvlLbl val="0"/>
      </c:catAx>
      <c:valAx>
        <c:axId val="5181747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81593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9"/>
          <c:h val="0.377658683108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최대치12개!$I$3:$I$4</c:f>
              <c:strCache>
                <c:ptCount val="1"/>
                <c:pt idx="0">
                  <c:v>NO.72 당신은 삶속에서 하나님의 강력한 역사를 체험합니까?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최대치12개!$I$5:$I$8</c:f>
              <c:numCache>
                <c:formatCode>0.00%</c:formatCode>
                <c:ptCount val="4"/>
                <c:pt idx="0">
                  <c:v>0.80138840968349145</c:v>
                </c:pt>
                <c:pt idx="1">
                  <c:v>0.4905976306939534</c:v>
                </c:pt>
                <c:pt idx="2">
                  <c:v>0.40110917042902672</c:v>
                </c:pt>
                <c:pt idx="3">
                  <c:v>0.7446422410216319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860224"/>
        <c:axId val="51861760"/>
        <c:axId val="0"/>
      </c:bar3DChart>
      <c:catAx>
        <c:axId val="5186022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861760"/>
        <c:crosses val="autoZero"/>
        <c:auto val="1"/>
        <c:lblAlgn val="ctr"/>
        <c:lblOffset val="100"/>
        <c:noMultiLvlLbl val="0"/>
      </c:catAx>
      <c:valAx>
        <c:axId val="5186176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860224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39428424630464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최대치12개!$J$3:$J$4</c:f>
              <c:strCache>
                <c:ptCount val="1"/>
                <c:pt idx="0">
                  <c:v>NO.31 당신은 지역 사람들의 필요를 채워주는 사역을 합니까?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최대치12개!$J$5:$J$8</c:f>
              <c:numCache>
                <c:formatCode>0.00%</c:formatCode>
                <c:ptCount val="4"/>
                <c:pt idx="0">
                  <c:v>0.69020304871109861</c:v>
                </c:pt>
                <c:pt idx="1">
                  <c:v>0.47003490887957811</c:v>
                </c:pt>
                <c:pt idx="2">
                  <c:v>0.3921378449166153</c:v>
                </c:pt>
                <c:pt idx="3">
                  <c:v>0.69020304871109861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924992"/>
        <c:axId val="51926528"/>
        <c:axId val="0"/>
      </c:bar3DChart>
      <c:catAx>
        <c:axId val="5192499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926528"/>
        <c:crosses val="autoZero"/>
        <c:auto val="1"/>
        <c:lblAlgn val="ctr"/>
        <c:lblOffset val="100"/>
        <c:noMultiLvlLbl val="0"/>
      </c:catAx>
      <c:valAx>
        <c:axId val="51926528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92499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389264880246620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최대치12개!$K$3:$K$4</c:f>
              <c:strCache>
                <c:ptCount val="1"/>
                <c:pt idx="0">
                  <c:v>NO.60 당신은 리더로서 사람들과 신뢰의 관계가 형성되어 있습니까? 
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최대치12개!$K$5:$K$8</c:f>
              <c:numCache>
                <c:formatCode>0.00%</c:formatCode>
                <c:ptCount val="4"/>
                <c:pt idx="0">
                  <c:v>0.70248050721493216</c:v>
                </c:pt>
                <c:pt idx="1">
                  <c:v>0.47826697463470041</c:v>
                </c:pt>
                <c:pt idx="2">
                  <c:v>0.39415619521742307</c:v>
                </c:pt>
                <c:pt idx="3">
                  <c:v>0.69062284627059967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952640"/>
        <c:axId val="51966720"/>
        <c:axId val="0"/>
      </c:bar3DChart>
      <c:catAx>
        <c:axId val="5195264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966720"/>
        <c:crosses val="autoZero"/>
        <c:auto val="1"/>
        <c:lblAlgn val="ctr"/>
        <c:lblOffset val="100"/>
        <c:noMultiLvlLbl val="0"/>
      </c:catAx>
      <c:valAx>
        <c:axId val="5196672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1952640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8420441347281"/>
          <c:y val="0.20300751879699291"/>
          <c:w val="0.67015098722416111"/>
          <c:h val="0.369187416014544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최대치12개!$L$3:$L$4</c:f>
              <c:strCache>
                <c:ptCount val="1"/>
                <c:pt idx="0">
                  <c:v>NO.56 당신은 교회를 세우기 위해서  봉사나 섬김, 헌신등에 열정적입니까?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최대치12개!$L$5:$L$8</c:f>
              <c:numCache>
                <c:formatCode>0.00%</c:formatCode>
                <c:ptCount val="4"/>
                <c:pt idx="0">
                  <c:v>0.76485705107613255</c:v>
                </c:pt>
                <c:pt idx="1">
                  <c:v>0.48179629908229271</c:v>
                </c:pt>
                <c:pt idx="2">
                  <c:v>0.39416278020159473</c:v>
                </c:pt>
                <c:pt idx="3">
                  <c:v>0.70672448870328741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218112"/>
        <c:axId val="52219904"/>
        <c:axId val="0"/>
      </c:bar3DChart>
      <c:catAx>
        <c:axId val="5221811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2219904"/>
        <c:crosses val="autoZero"/>
        <c:auto val="1"/>
        <c:lblAlgn val="ctr"/>
        <c:lblOffset val="100"/>
        <c:noMultiLvlLbl val="0"/>
      </c:catAx>
      <c:valAx>
        <c:axId val="5221990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2218112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맑은 고딕"/>
              <a:ea typeface="맑은 고딕"/>
              <a:cs typeface="맑은 고딕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93844367015097"/>
          <c:y val="0.20300751879699291"/>
          <c:w val="0.6747967479674829"/>
          <c:h val="0.39428424630464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최대치12개!$M$3:$M$4</c:f>
              <c:strCache>
                <c:ptCount val="1"/>
                <c:pt idx="0">
                  <c:v>NO.73 성경은 당신의 삶 속에서 결정을 해야 하는 순간에 훌륭한 안내자 역할을 합니까?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맑은 고딕"/>
                    <a:ea typeface="맑은 고딕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최대치12개!$A$5:$A$8</c:f>
              <c:strCache>
                <c:ptCount val="4"/>
                <c:pt idx="0">
                  <c:v>Green</c:v>
                </c:pt>
                <c:pt idx="1">
                  <c:v>Blue</c:v>
                </c:pt>
                <c:pt idx="2">
                  <c:v>Red</c:v>
                </c:pt>
                <c:pt idx="3">
                  <c:v>페닌슐라한인침례교회</c:v>
                </c:pt>
              </c:strCache>
            </c:strRef>
          </c:cat>
          <c:val>
            <c:numRef>
              <c:f>최대치12개!$M$5:$M$8</c:f>
              <c:numCache>
                <c:formatCode>0.00%</c:formatCode>
                <c:ptCount val="4"/>
                <c:pt idx="0">
                  <c:v>0.77104881158924399</c:v>
                </c:pt>
                <c:pt idx="1">
                  <c:v>0.4776085313752943</c:v>
                </c:pt>
                <c:pt idx="2">
                  <c:v>0.41493160252626049</c:v>
                </c:pt>
                <c:pt idx="3">
                  <c:v>0.70720665328239829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266496"/>
        <c:axId val="52268032"/>
        <c:axId val="0"/>
      </c:bar3DChart>
      <c:catAx>
        <c:axId val="5226649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2268032"/>
        <c:crosses val="autoZero"/>
        <c:auto val="1"/>
        <c:lblAlgn val="ctr"/>
        <c:lblOffset val="100"/>
        <c:noMultiLvlLbl val="0"/>
      </c:catAx>
      <c:valAx>
        <c:axId val="5226803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52266496"/>
        <c:crosses val="autoZero"/>
        <c:crossBetween val="between"/>
        <c:majorUnit val="0.2"/>
        <c:minorUnit val="2.0000000000000011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최소값!$A$25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9.4488188976377986E-3"/>
                  <c:y val="-9.5474346813571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3172765169068E-2"/>
                  <c:y val="-2.1481728033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5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최소값!$B$23:$C$23</c:f>
              <c:strCache>
                <c:ptCount val="2"/>
                <c:pt idx="0">
                  <c:v>1.비전</c:v>
                </c:pt>
                <c:pt idx="1">
                  <c:v>3.전략</c:v>
                </c:pt>
              </c:strCache>
            </c:strRef>
          </c:cat>
          <c:val>
            <c:numRef>
              <c:f>최소값!$B$25:$C$25</c:f>
              <c:numCache>
                <c:formatCode>0.0%</c:formatCode>
                <c:ptCount val="2"/>
                <c:pt idx="0">
                  <c:v>0.75829501405134025</c:v>
                </c:pt>
                <c:pt idx="1">
                  <c:v>0.68192200708402795</c:v>
                </c:pt>
              </c:numCache>
            </c:numRef>
          </c:val>
        </c:ser>
        <c:ser>
          <c:idx val="2"/>
          <c:order val="1"/>
          <c:tx>
            <c:strRef>
              <c:f>최소값!$A$26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0656538520920179E-2"/>
                  <c:y val="-1.432115202203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59363903041524E-2"/>
                  <c:y val="-1.6708010692375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807365075013177E-3"/>
                  <c:y val="-2.3868586703392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최소값!$B$23:$C$23</c:f>
              <c:strCache>
                <c:ptCount val="2"/>
                <c:pt idx="0">
                  <c:v>1.비전</c:v>
                </c:pt>
                <c:pt idx="1">
                  <c:v>3.전략</c:v>
                </c:pt>
              </c:strCache>
            </c:strRef>
          </c:cat>
          <c:val>
            <c:numRef>
              <c:f>최소값!$B$26:$C$26</c:f>
              <c:numCache>
                <c:formatCode>0.0%</c:formatCode>
                <c:ptCount val="2"/>
                <c:pt idx="0">
                  <c:v>0.49040765566215838</c:v>
                </c:pt>
                <c:pt idx="1">
                  <c:v>0.4608528541414289</c:v>
                </c:pt>
              </c:numCache>
            </c:numRef>
          </c:val>
        </c:ser>
        <c:ser>
          <c:idx val="3"/>
          <c:order val="2"/>
          <c:tx>
            <c:strRef>
              <c:f>최소값!$A$27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1024857186969283E-2"/>
                  <c:y val="-1.432115202203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876022850084913E-3"/>
                  <c:y val="-1.432115202203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9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최소값!$B$23:$C$23</c:f>
              <c:strCache>
                <c:ptCount val="2"/>
                <c:pt idx="0">
                  <c:v>1.비전</c:v>
                </c:pt>
                <c:pt idx="1">
                  <c:v>3.전략</c:v>
                </c:pt>
              </c:strCache>
            </c:strRef>
          </c:cat>
          <c:val>
            <c:numRef>
              <c:f>최소값!$B$27:$C$27</c:f>
              <c:numCache>
                <c:formatCode>0.0%</c:formatCode>
                <c:ptCount val="2"/>
                <c:pt idx="0">
                  <c:v>0.36433738642766755</c:v>
                </c:pt>
                <c:pt idx="1">
                  <c:v>0.37264618693403173</c:v>
                </c:pt>
              </c:numCache>
            </c:numRef>
          </c:val>
        </c:ser>
        <c:ser>
          <c:idx val="0"/>
          <c:order val="3"/>
          <c:tx>
            <c:strRef>
              <c:f>최소값!$A$24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5715917863208275E-2"/>
                  <c:y val="-1.193429335169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9444187124E-2"/>
                  <c:y val="-2.1481728033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최소값!$B$23:$C$23</c:f>
              <c:strCache>
                <c:ptCount val="2"/>
                <c:pt idx="0">
                  <c:v>1.비전</c:v>
                </c:pt>
                <c:pt idx="1">
                  <c:v>3.전략</c:v>
                </c:pt>
              </c:strCache>
            </c:strRef>
          </c:cat>
          <c:val>
            <c:numRef>
              <c:f>최소값!$B$24:$C$24</c:f>
              <c:numCache>
                <c:formatCode>0.00%</c:formatCode>
                <c:ptCount val="2"/>
                <c:pt idx="0">
                  <c:v>0.57238591087435442</c:v>
                </c:pt>
                <c:pt idx="1">
                  <c:v>0.54921512517116877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625408"/>
        <c:axId val="52626944"/>
        <c:axId val="0"/>
      </c:bar3DChart>
      <c:catAx>
        <c:axId val="5262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/>
            </a:pPr>
            <a:endParaRPr lang="ko-KR"/>
          </a:p>
        </c:txPr>
        <c:crossAx val="52626944"/>
        <c:crosses val="autoZero"/>
        <c:auto val="1"/>
        <c:lblAlgn val="ctr"/>
        <c:lblOffset val="100"/>
        <c:noMultiLvlLbl val="0"/>
      </c:catAx>
      <c:valAx>
        <c:axId val="5262694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526254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311686538584181"/>
          <c:y val="0.2318482708043848"/>
          <c:w val="0.20033008710459249"/>
          <c:h val="0.43656611857341376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1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70917774622625"/>
          <c:y val="3.1914893617021281E-2"/>
          <c:w val="0.76697904565208697"/>
          <c:h val="0.829603960974811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기타그래프!$E$6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기타그래프!$E$7</c:f>
              <c:numCache>
                <c:formatCode>0.00%</c:formatCode>
                <c:ptCount val="1"/>
                <c:pt idx="0">
                  <c:v>0.114</c:v>
                </c:pt>
              </c:numCache>
            </c:numRef>
          </c:val>
        </c:ser>
        <c:ser>
          <c:idx val="1"/>
          <c:order val="1"/>
          <c:tx>
            <c:strRef>
              <c:f>기타그래프!$D$6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기타그래프!$D$7</c:f>
              <c:numCache>
                <c:formatCode>0.00%</c:formatCode>
                <c:ptCount val="1"/>
                <c:pt idx="0">
                  <c:v>0.1038</c:v>
                </c:pt>
              </c:numCache>
            </c:numRef>
          </c:val>
        </c:ser>
        <c:ser>
          <c:idx val="0"/>
          <c:order val="2"/>
          <c:tx>
            <c:strRef>
              <c:f>기타그래프!$C$6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기타그래프!$C$7</c:f>
              <c:numCache>
                <c:formatCode>0.00%</c:formatCode>
                <c:ptCount val="1"/>
                <c:pt idx="0">
                  <c:v>9.1999999999999998E-2</c:v>
                </c:pt>
              </c:numCache>
            </c:numRef>
          </c:val>
        </c:ser>
        <c:ser>
          <c:idx val="3"/>
          <c:order val="3"/>
          <c:tx>
            <c:strRef>
              <c:f>기타그래프!$B$6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0"/>
              <c:layout>
                <c:manualLayout>
                  <c:x val="2.9101274727490634E-2"/>
                  <c:y val="-6.2723058878135423E-7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기타그래프!$B$7</c:f>
              <c:numCache>
                <c:formatCode>0.00%</c:formatCode>
                <c:ptCount val="1"/>
                <c:pt idx="0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9498624"/>
        <c:axId val="119500160"/>
        <c:axId val="0"/>
      </c:bar3DChart>
      <c:catAx>
        <c:axId val="1194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19500160"/>
        <c:crosses val="autoZero"/>
        <c:auto val="1"/>
        <c:lblAlgn val="ctr"/>
        <c:lblOffset val="100"/>
        <c:noMultiLvlLbl val="0"/>
      </c:catAx>
      <c:valAx>
        <c:axId val="119500160"/>
        <c:scaling>
          <c:orientation val="minMax"/>
          <c:max val="0.15000000000000024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ko-KR"/>
          </a:p>
        </c:txPr>
        <c:crossAx val="119498624"/>
        <c:crosses val="autoZero"/>
        <c:crossBetween val="between"/>
        <c:majorUnit val="0.0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2399451561092172"/>
          <c:w val="0.95143973956045202"/>
          <c:h val="7.2022564343636228E-2"/>
        </c:manualLayout>
      </c:layout>
      <c:overlay val="0"/>
      <c:txPr>
        <a:bodyPr/>
        <a:lstStyle/>
        <a:p>
          <a:pPr>
            <a:defRPr sz="7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최소값!$H$25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9.4563004390806355E-3"/>
                  <c:y val="-1.6708010692375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13932837834518E-2"/>
                  <c:y val="-1.6708198634002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9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최소값!$I$23:$J$23</c:f>
              <c:strCache>
                <c:ptCount val="2"/>
                <c:pt idx="0">
                  <c:v>11.리더십</c:v>
                </c:pt>
                <c:pt idx="1">
                  <c:v>8.인격</c:v>
                </c:pt>
              </c:strCache>
            </c:strRef>
          </c:cat>
          <c:val>
            <c:numRef>
              <c:f>최소값!$I$25:$J$25</c:f>
              <c:numCache>
                <c:formatCode>0.0%</c:formatCode>
                <c:ptCount val="2"/>
                <c:pt idx="0">
                  <c:v>0.67952357409955877</c:v>
                </c:pt>
                <c:pt idx="1">
                  <c:v>0.67507571499883356</c:v>
                </c:pt>
              </c:numCache>
            </c:numRef>
          </c:val>
        </c:ser>
        <c:ser>
          <c:idx val="0"/>
          <c:order val="1"/>
          <c:tx>
            <c:strRef>
              <c:f>최소값!$H$26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4092280521009661E-2"/>
                  <c:y val="-1.9094869362714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13932837834518E-2"/>
                  <c:y val="-2.625544537373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최소값!$I$23:$J$23</c:f>
              <c:strCache>
                <c:ptCount val="2"/>
                <c:pt idx="0">
                  <c:v>11.리더십</c:v>
                </c:pt>
                <c:pt idx="1">
                  <c:v>8.인격</c:v>
                </c:pt>
              </c:strCache>
            </c:strRef>
          </c:cat>
          <c:val>
            <c:numRef>
              <c:f>최소값!$I$26:$J$26</c:f>
              <c:numCache>
                <c:formatCode>0.0%</c:formatCode>
                <c:ptCount val="2"/>
                <c:pt idx="0">
                  <c:v>0.4776721497417305</c:v>
                </c:pt>
                <c:pt idx="1">
                  <c:v>0.47976233223903902</c:v>
                </c:pt>
              </c:numCache>
            </c:numRef>
          </c:val>
        </c:ser>
        <c:ser>
          <c:idx val="1"/>
          <c:order val="2"/>
          <c:tx>
            <c:strRef>
              <c:f>최소값!$H$27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0995535604778381E-2"/>
                  <c:y val="-1.193429335169647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1852724017E-3"/>
                  <c:y val="-1.432115202203578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6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최소값!$I$23:$J$23</c:f>
              <c:strCache>
                <c:ptCount val="2"/>
                <c:pt idx="0">
                  <c:v>11.리더십</c:v>
                </c:pt>
                <c:pt idx="1">
                  <c:v>8.인격</c:v>
                </c:pt>
              </c:strCache>
            </c:strRef>
          </c:cat>
          <c:val>
            <c:numRef>
              <c:f>최소값!$I$27:$J$27</c:f>
              <c:numCache>
                <c:formatCode>0.0%</c:formatCode>
                <c:ptCount val="2"/>
                <c:pt idx="0">
                  <c:v>0.38670490119317835</c:v>
                </c:pt>
                <c:pt idx="1">
                  <c:v>0.39529853127409142</c:v>
                </c:pt>
              </c:numCache>
            </c:numRef>
          </c:val>
        </c:ser>
        <c:ser>
          <c:idx val="2"/>
          <c:order val="3"/>
          <c:tx>
            <c:strRef>
              <c:f>최소값!$H$24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6.30411852724017E-3"/>
                  <c:y val="-2.14817280330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18691588785043E-2"/>
                  <c:y val="-2.6255445373732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9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최소값!$I$23:$J$23</c:f>
              <c:strCache>
                <c:ptCount val="2"/>
                <c:pt idx="0">
                  <c:v>11.리더십</c:v>
                </c:pt>
                <c:pt idx="1">
                  <c:v>8.인격</c:v>
                </c:pt>
              </c:strCache>
            </c:strRef>
          </c:cat>
          <c:val>
            <c:numRef>
              <c:f>최소값!$I$24:$J$24</c:f>
              <c:numCache>
                <c:formatCode>0.00%</c:formatCode>
                <c:ptCount val="2"/>
                <c:pt idx="0">
                  <c:v>0.65701276774854589</c:v>
                </c:pt>
                <c:pt idx="1">
                  <c:v>0.64112000161245308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731904"/>
        <c:axId val="52733440"/>
        <c:axId val="0"/>
      </c:bar3DChart>
      <c:catAx>
        <c:axId val="5273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2733440"/>
        <c:crosses val="autoZero"/>
        <c:auto val="1"/>
        <c:lblAlgn val="ctr"/>
        <c:lblOffset val="100"/>
        <c:noMultiLvlLbl val="0"/>
      </c:catAx>
      <c:valAx>
        <c:axId val="5273344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52731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183989745939843"/>
          <c:y val="0.23184817868728302"/>
          <c:w val="0.19588228942936145"/>
          <c:h val="0.43530474298698157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100" b="0" i="0" u="none" strike="noStrike" baseline="0">
              <a:solidFill>
                <a:sysClr val="windowText" lastClr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39409696429471"/>
          <c:y val="3.2896354622338878E-2"/>
          <c:w val="0.84444867033130666"/>
          <c:h val="0.80559393409157265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기타그래프!$E$12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기타그래프!$E$13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1"/>
          <c:order val="1"/>
          <c:tx>
            <c:strRef>
              <c:f>기타그래프!$D$12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기타그래프!$D$13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0"/>
          <c:order val="2"/>
          <c:tx>
            <c:strRef>
              <c:f>기타그래프!$C$12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기타그래프!$C$13</c:f>
              <c:numCache>
                <c:formatCode>General</c:formatCode>
                <c:ptCount val="1"/>
                <c:pt idx="0">
                  <c:v>11.5</c:v>
                </c:pt>
              </c:numCache>
            </c:numRef>
          </c:val>
        </c:ser>
        <c:ser>
          <c:idx val="3"/>
          <c:order val="3"/>
          <c:tx>
            <c:strRef>
              <c:f>기타그래프!$B$12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기타그래프!$B$13</c:f>
              <c:numCache>
                <c:formatCode>0.00_);[Red]\(0.00\)</c:formatCode>
                <c:ptCount val="1"/>
                <c:pt idx="0">
                  <c:v>36.700000000000003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9516544"/>
        <c:axId val="119560064"/>
        <c:axId val="0"/>
      </c:bar3DChart>
      <c:catAx>
        <c:axId val="11951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19560064"/>
        <c:crosses val="autoZero"/>
        <c:auto val="1"/>
        <c:lblAlgn val="ctr"/>
        <c:lblOffset val="100"/>
        <c:noMultiLvlLbl val="0"/>
      </c:catAx>
      <c:valAx>
        <c:axId val="119560064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195165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9815859631719282E-2"/>
          <c:y val="0.92813726642378691"/>
          <c:w val="0.89999958666584012"/>
          <c:h val="7.186273357621345E-2"/>
        </c:manualLayout>
      </c:layout>
      <c:overlay val="0"/>
      <c:txPr>
        <a:bodyPr/>
        <a:lstStyle/>
        <a:p>
          <a:pPr>
            <a:defRPr sz="7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879721556537"/>
          <c:y val="3.2896354622338878E-2"/>
          <c:w val="0.83707074165136452"/>
          <c:h val="0.82423097112860888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기타그래프!$E$2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기타그래프!$E$3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기타그래프!$D$2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기타그래프!$D$3</c:f>
              <c:numCache>
                <c:formatCode>General</c:formatCode>
                <c:ptCount val="1"/>
                <c:pt idx="0">
                  <c:v>20.65</c:v>
                </c:pt>
              </c:numCache>
            </c:numRef>
          </c:val>
        </c:ser>
        <c:ser>
          <c:idx val="0"/>
          <c:order val="2"/>
          <c:tx>
            <c:strRef>
              <c:f>기타그래프!$C$2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683963014691583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기타그래프!$C$3</c:f>
              <c:numCache>
                <c:formatCode>General</c:formatCode>
                <c:ptCount val="1"/>
                <c:pt idx="0">
                  <c:v>16.899999999999999</c:v>
                </c:pt>
              </c:numCache>
            </c:numRef>
          </c:val>
        </c:ser>
        <c:ser>
          <c:idx val="3"/>
          <c:order val="3"/>
          <c:tx>
            <c:strRef>
              <c:f>기타그래프!$B$2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기타그래프!$B$3</c:f>
              <c:numCache>
                <c:formatCode>0.00_ </c:formatCode>
                <c:ptCount val="1"/>
                <c:pt idx="0">
                  <c:v>27.88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9604736"/>
        <c:axId val="119606272"/>
        <c:axId val="0"/>
      </c:bar3DChart>
      <c:catAx>
        <c:axId val="1196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19606272"/>
        <c:crosses val="autoZero"/>
        <c:auto val="1"/>
        <c:lblAlgn val="ctr"/>
        <c:lblOffset val="100"/>
        <c:noMultiLvlLbl val="0"/>
      </c:catAx>
      <c:valAx>
        <c:axId val="119606272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19604736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891092451641E-2"/>
          <c:y val="0.92416322959630048"/>
          <c:w val="0.8999997821849034"/>
          <c:h val="7.1757592800899883E-2"/>
        </c:manualLayout>
      </c:layout>
      <c:overlay val="0"/>
      <c:txPr>
        <a:bodyPr/>
        <a:lstStyle/>
        <a:p>
          <a:pPr>
            <a:defRPr sz="7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754770790454665"/>
          <c:y val="0.16634276510647683"/>
          <c:w val="0.43940220779358363"/>
          <c:h val="0.67795984347109639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8064A2">
                <a:lumMod val="75000"/>
                <a:alpha val="91000"/>
              </a:srgbClr>
            </a:solidFill>
          </c:spPr>
          <c:dLbls>
            <c:dLbl>
              <c:idx val="0"/>
              <c:layout>
                <c:manualLayout>
                  <c:x val="-5.1746442432083423E-3"/>
                  <c:y val="4.790419161676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244070720138E-3"/>
                  <c:y val="-1.596806387225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244921250707467E-17"/>
                  <c:y val="-4.790419161676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598102630444165E-2"/>
                  <c:y val="-2.1291170938961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방사형!$C$2:$F$2</c:f>
              <c:strCache>
                <c:ptCount val="4"/>
                <c:pt idx="0">
                  <c:v>Calling
(비전,핵심가치,전략)</c:v>
                </c:pt>
                <c:pt idx="1">
                  <c:v>성품
(영성,인격,예배)</c:v>
                </c:pt>
                <c:pt idx="2">
                  <c:v>(인간관계,주민이해,전도)
Community</c:v>
                </c:pt>
                <c:pt idx="3">
                  <c:v>능력
(핵심역량,사역,리더십)</c:v>
                </c:pt>
              </c:strCache>
            </c:strRef>
          </c:cat>
          <c:val>
            <c:numRef>
              <c:f>방사형!$C$3:$F$3</c:f>
              <c:numCache>
                <c:formatCode>0.00%</c:formatCode>
                <c:ptCount val="4"/>
                <c:pt idx="0">
                  <c:v>0.59228225126690925</c:v>
                </c:pt>
                <c:pt idx="1">
                  <c:v>0.6364289140573125</c:v>
                </c:pt>
                <c:pt idx="2">
                  <c:v>0.62838326516681375</c:v>
                </c:pt>
                <c:pt idx="3">
                  <c:v>0.63942419207051648</c:v>
                </c:pt>
              </c:numCache>
            </c:numRef>
          </c:val>
        </c:ser>
        <c:ser>
          <c:idx val="1"/>
          <c:order val="1"/>
          <c:spPr>
            <a:solidFill>
              <a:schemeClr val="accent5">
                <a:alpha val="35000"/>
              </a:schemeClr>
            </a:solidFill>
            <a:ln w="25400">
              <a:noFill/>
            </a:ln>
          </c:spPr>
          <c:cat>
            <c:strRef>
              <c:f>방사형!$C$2:$F$2</c:f>
              <c:strCache>
                <c:ptCount val="4"/>
                <c:pt idx="0">
                  <c:v>Calling
(비전,핵심가치,전략)</c:v>
                </c:pt>
                <c:pt idx="1">
                  <c:v>성품
(영성,인격,예배)</c:v>
                </c:pt>
                <c:pt idx="2">
                  <c:v>(인간관계,주민이해,전도)
Community</c:v>
                </c:pt>
                <c:pt idx="3">
                  <c:v>능력
(핵심역량,사역,리더십)</c:v>
                </c:pt>
              </c:strCache>
            </c:strRef>
          </c:cat>
          <c:val>
            <c:numRef>
              <c:f>방사형!$C$4:$F$4</c:f>
              <c:numCache>
                <c:formatCode>0.00%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90752"/>
        <c:axId val="119692288"/>
      </c:radarChart>
      <c:catAx>
        <c:axId val="119690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19692288"/>
        <c:crosses val="autoZero"/>
        <c:auto val="0"/>
        <c:lblAlgn val="ctr"/>
        <c:lblOffset val="100"/>
        <c:noMultiLvlLbl val="0"/>
      </c:catAx>
      <c:valAx>
        <c:axId val="11969228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ko-KR"/>
          </a:p>
        </c:txPr>
        <c:crossAx val="11969075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'상대비교 그래프'!$B$6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3580090035221352E-17"/>
                  <c:y val="9.4395280235988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0796460176991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629629629629646E-3"/>
                  <c:y val="-4.7197640117994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179941002949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651917404129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2.59587020648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259259259259274E-3"/>
                  <c:y val="-4.32640036520326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9.4395280235988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8888888888888941E-3"/>
                  <c:y val="2.359844842403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8888888888888941E-3"/>
                  <c:y val="2.3596961884189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813648293963259E-3"/>
                  <c:y val="9.4395280235988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8148148148148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'상대비교 그래프'!$C$2:$O$2</c:f>
              <c:strCache>
                <c:ptCount val="13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4.주민이해</c:v>
                </c:pt>
                <c:pt idx="4">
                  <c:v>5.전도</c:v>
                </c:pt>
                <c:pt idx="5">
                  <c:v>6.인간관계</c:v>
                </c:pt>
                <c:pt idx="6">
                  <c:v>7.영성</c:v>
                </c:pt>
                <c:pt idx="7">
                  <c:v>8.인격</c:v>
                </c:pt>
                <c:pt idx="8">
                  <c:v>9.예배</c:v>
                </c:pt>
                <c:pt idx="9">
                  <c:v>10.핵심역량</c:v>
                </c:pt>
                <c:pt idx="10">
                  <c:v>11.리더십</c:v>
                </c:pt>
                <c:pt idx="11">
                  <c:v>12.사역</c:v>
                </c:pt>
                <c:pt idx="12">
                  <c:v>평균</c:v>
                </c:pt>
              </c:strCache>
            </c:strRef>
          </c:cat>
          <c:val>
            <c:numRef>
              <c:f>'상대비교 그래프'!$C$6:$O$6</c:f>
              <c:numCache>
                <c:formatCode>0.00%</c:formatCode>
                <c:ptCount val="13"/>
                <c:pt idx="0">
                  <c:v>0.57238591087435442</c:v>
                </c:pt>
                <c:pt idx="1">
                  <c:v>0.65524571775520457</c:v>
                </c:pt>
                <c:pt idx="2">
                  <c:v>0.54921512517116877</c:v>
                </c:pt>
                <c:pt idx="3">
                  <c:v>0.62955414537965293</c:v>
                </c:pt>
                <c:pt idx="4">
                  <c:v>0.62408765629038154</c:v>
                </c:pt>
                <c:pt idx="5">
                  <c:v>0.6315079938304069</c:v>
                </c:pt>
                <c:pt idx="6">
                  <c:v>0.63207496868560542</c:v>
                </c:pt>
                <c:pt idx="7">
                  <c:v>0.64112000161245308</c:v>
                </c:pt>
                <c:pt idx="8">
                  <c:v>0.636091771873879</c:v>
                </c:pt>
                <c:pt idx="9">
                  <c:v>0.62711944805182729</c:v>
                </c:pt>
                <c:pt idx="10">
                  <c:v>0.65701276774854589</c:v>
                </c:pt>
                <c:pt idx="11">
                  <c:v>0.63414036041117616</c:v>
                </c:pt>
                <c:pt idx="12">
                  <c:v>0.6198402739524933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976256"/>
        <c:axId val="118006144"/>
        <c:axId val="0"/>
      </c:bar3DChart>
      <c:catAx>
        <c:axId val="1169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18006144"/>
        <c:crosses val="autoZero"/>
        <c:auto val="1"/>
        <c:lblAlgn val="ctr"/>
        <c:lblOffset val="100"/>
        <c:noMultiLvlLbl val="0"/>
      </c:catAx>
      <c:valAx>
        <c:axId val="11800614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16976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'4가지 주제별 그래프'!$B$10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32307535562441E-2"/>
                  <c:y val="2.40592146293292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그래프'!$C$10:$F$10</c:f>
              <c:numCache>
                <c:formatCode>0.00%</c:formatCode>
                <c:ptCount val="4"/>
                <c:pt idx="0">
                  <c:v>0.75829501405134025</c:v>
                </c:pt>
                <c:pt idx="1">
                  <c:v>0.77209058227649507</c:v>
                </c:pt>
                <c:pt idx="2">
                  <c:v>0.68192200708402795</c:v>
                </c:pt>
                <c:pt idx="3">
                  <c:v>0.73743586780395454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그래프'!$B$11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81318009553307E-3"/>
                  <c:y val="-4.81184292586584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그래프'!$C$11:$F$11</c:f>
              <c:numCache>
                <c:formatCode>0.00%</c:formatCode>
                <c:ptCount val="4"/>
                <c:pt idx="0">
                  <c:v>0.49040765566215838</c:v>
                </c:pt>
                <c:pt idx="1">
                  <c:v>0.48392125387975959</c:v>
                </c:pt>
                <c:pt idx="2">
                  <c:v>0.4608528541414289</c:v>
                </c:pt>
                <c:pt idx="3">
                  <c:v>0.47839392122778229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그래프'!$B$12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562636019106666E-3"/>
                  <c:y val="-4.81184292586584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62636019106666E-3"/>
                  <c:y val="-4.81184292586584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그래프'!$C$12:$F$12</c:f>
              <c:numCache>
                <c:formatCode>0.00%</c:formatCode>
                <c:ptCount val="4"/>
                <c:pt idx="0">
                  <c:v>0.36433738642766755</c:v>
                </c:pt>
                <c:pt idx="1">
                  <c:v>0.39793439416153875</c:v>
                </c:pt>
                <c:pt idx="2">
                  <c:v>0.37264618693403173</c:v>
                </c:pt>
                <c:pt idx="3">
                  <c:v>0.37830598917441272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그래프'!$B$13</c:f>
              <c:strCache>
                <c:ptCount val="1"/>
                <c:pt idx="0">
                  <c:v>페닌슐라한인침례교회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630635261996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909650167505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941703152176822E-2"/>
                  <c:y val="4.9208517800697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그래프'!$C$13:$F$13</c:f>
              <c:numCache>
                <c:formatCode>0.00%</c:formatCode>
                <c:ptCount val="4"/>
                <c:pt idx="0">
                  <c:v>0.57238591087435442</c:v>
                </c:pt>
                <c:pt idx="1">
                  <c:v>0.65524571775520457</c:v>
                </c:pt>
                <c:pt idx="2">
                  <c:v>0.54921512517116877</c:v>
                </c:pt>
                <c:pt idx="3">
                  <c:v>0.59228225126690925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606464"/>
        <c:axId val="118632832"/>
        <c:axId val="0"/>
      </c:bar3DChart>
      <c:catAx>
        <c:axId val="11860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18632832"/>
        <c:crosses val="autoZero"/>
        <c:auto val="1"/>
        <c:lblAlgn val="ctr"/>
        <c:lblOffset val="100"/>
        <c:noMultiLvlLbl val="0"/>
      </c:catAx>
      <c:valAx>
        <c:axId val="118632832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18606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227849511194115"/>
          <c:y val="0.23184821454513771"/>
          <c:w val="0.20116845024404595"/>
          <c:h val="0.47593282389516822"/>
        </c:manualLayout>
      </c:layout>
      <c:overlay val="0"/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42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56E69729-3A19-4946-86AD-708D4DA87572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42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18377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42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4" tIns="48167" rIns="96334" bIns="4816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75" y="4748262"/>
            <a:ext cx="5492776" cy="4497364"/>
          </a:xfrm>
          <a:prstGeom prst="rect">
            <a:avLst/>
          </a:prstGeom>
        </p:spPr>
        <p:txBody>
          <a:bodyPr vert="horz" lIns="96334" tIns="48167" rIns="96334" bIns="481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42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6007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4.wmf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85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3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9" tIns="48154" rIns="96309" bIns="48154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18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3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9" tIns="48154" rIns="96309" bIns="48154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19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0" tIns="48165" rIns="96330" bIns="48165" anchor="b"/>
          <a:lstStyle/>
          <a:p>
            <a:pPr algn="r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20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3" rIns="96325" bIns="48163" anchor="b"/>
          <a:lstStyle/>
          <a:p>
            <a:pPr algn="r" latinLnBrk="1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 latinLnBrk="1"/>
              <a:t>21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3" rIns="96325" bIns="48163" anchor="b"/>
          <a:lstStyle/>
          <a:p>
            <a:pPr algn="r" latinLnBrk="1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 latinLnBrk="1"/>
              <a:t>22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3" rIns="96325" bIns="48163" anchor="b"/>
          <a:lstStyle/>
          <a:p>
            <a:pPr algn="r" latinLnBrk="1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 latinLnBrk="1"/>
              <a:t>23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3" rIns="96325" bIns="48163" anchor="b"/>
          <a:lstStyle/>
          <a:p>
            <a:pPr algn="r" latinLnBrk="1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 latinLnBrk="1"/>
              <a:t>24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3" rIns="96325" bIns="48163" anchor="b"/>
          <a:lstStyle/>
          <a:p>
            <a:pPr algn="r" latinLnBrk="1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 latinLnBrk="1"/>
              <a:t>25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3" rIns="96325" bIns="48163" anchor="b"/>
          <a:lstStyle/>
          <a:p>
            <a:pPr algn="r" latinLnBrk="1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 latinLnBrk="1"/>
              <a:t>26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3" rIns="96325" bIns="48163" anchor="b"/>
          <a:lstStyle/>
          <a:p>
            <a:pPr algn="r" latinLnBrk="1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 latinLnBrk="1"/>
              <a:t>27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3" rIns="96325" bIns="48163" anchor="b"/>
          <a:lstStyle/>
          <a:p>
            <a:pPr algn="r" latinLnBrk="1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 latinLnBrk="1"/>
              <a:t>28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871F0-CC6C-434E-9969-E7520D16D0DD}" type="slidenum">
              <a:rPr lang="ko-KR" altLang="en-US">
                <a:solidFill>
                  <a:prstClr val="black"/>
                </a:solidFill>
              </a:rPr>
              <a:pPr/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671" y="4749781"/>
            <a:ext cx="5036185" cy="4498845"/>
          </a:xfrm>
        </p:spPr>
        <p:txBody>
          <a:bodyPr/>
          <a:lstStyle/>
          <a:p>
            <a:r>
              <a:rPr lang="en-US" altLang="ko-KR" sz="1500" b="1" dirty="0"/>
              <a:t>Your Expectations</a:t>
            </a:r>
            <a:endParaRPr lang="en-US" altLang="ko-KR" sz="1500" dirty="0"/>
          </a:p>
          <a:p>
            <a:endParaRPr lang="en-US" altLang="ko-KR" sz="1500" dirty="0"/>
          </a:p>
          <a:p>
            <a:r>
              <a:rPr lang="en-US" altLang="ko-KR" sz="1500" dirty="0"/>
              <a:t>What do you want to get out of this workshop? What must we accomplish today to make this time worthwhile for you and your team?</a:t>
            </a:r>
          </a:p>
          <a:p>
            <a:endParaRPr lang="en-US" altLang="ko-KR" sz="1500" dirty="0"/>
          </a:p>
          <a:p>
            <a:endParaRPr lang="ko-KR" altLang="en-US" sz="1500" i="1" dirty="0"/>
          </a:p>
        </p:txBody>
      </p:sp>
      <p:sp>
        <p:nvSpPr>
          <p:cNvPr id="642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6125"/>
            <a:ext cx="4999037" cy="3751263"/>
          </a:xfrm>
          <a:ln/>
        </p:spPr>
      </p:sp>
      <p:pic>
        <p:nvPicPr>
          <p:cNvPr id="64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38" y="5460207"/>
            <a:ext cx="268660" cy="5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2053" name="Picture 5" descr="FLIPCH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581" y="6635024"/>
            <a:ext cx="1193868" cy="945067"/>
          </a:xfrm>
          <a:prstGeom prst="rect">
            <a:avLst/>
          </a:prstGeom>
          <a:noFill/>
        </p:spPr>
      </p:pic>
      <p:sp>
        <p:nvSpPr>
          <p:cNvPr id="642054" name="Text Box 6"/>
          <p:cNvSpPr txBox="1">
            <a:spLocks noChangeArrowheads="1"/>
          </p:cNvSpPr>
          <p:nvPr/>
        </p:nvSpPr>
        <p:spPr bwMode="auto">
          <a:xfrm>
            <a:off x="1046026" y="6635026"/>
            <a:ext cx="4924906" cy="113875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4254">
              <a:spcBef>
                <a:spcPct val="30000"/>
              </a:spcBef>
            </a:pPr>
            <a:r>
              <a:rPr lang="en-US" altLang="ko-KR" sz="1700" i="1" dirty="0">
                <a:solidFill>
                  <a:prstClr val="black"/>
                </a:solidFill>
                <a:latin typeface="Arial" pitchFamily="34" charset="0"/>
              </a:rPr>
              <a:t>Give them a few moments to think and write their thoughts individually; then ask for feedback, listing their comments on a flipchart.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65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8556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ko-KR" altLang="en-US" smtClean="0">
                <a:solidFill>
                  <a:srgbClr val="FFFFFF"/>
                </a:solidFill>
                <a:ea typeface="굴림" pitchFamily="50" charset="-127"/>
              </a:rPr>
              <a:t>©Team Resources, Inc. DO NOT REPRODUCE</a:t>
            </a:r>
            <a:r>
              <a:rPr lang="en-US" altLang="ko-KR" smtClean="0">
                <a:solidFill>
                  <a:srgbClr val="FFFFFF"/>
                </a:solidFill>
                <a:ea typeface="굴림" pitchFamily="50" charset="-127"/>
              </a:rPr>
              <a:t>©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E3391-272E-499E-BA90-E8268CFD7FBC}" type="slidenum">
              <a:rPr lang="ko-KR" altLang="en-US" smtClean="0">
                <a:solidFill>
                  <a:srgbClr val="FFFFFF"/>
                </a:solidFill>
                <a:ea typeface="굴림" pitchFamily="50" charset="-127"/>
              </a:rPr>
              <a:pPr/>
              <a:t>67</a:t>
            </a:fld>
            <a:endParaRPr lang="en-US" altLang="ko-KR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600" dirty="0"/>
              <a:t>Our list is much shorter. In fact, it </a:t>
            </a:r>
            <a:r>
              <a:rPr lang="en-US" altLang="ko-KR" sz="1600" b="1" u="sng" dirty="0"/>
              <a:t>contains only six qualities</a:t>
            </a:r>
            <a:r>
              <a:rPr lang="en-US" altLang="ko-KR" sz="1600" dirty="0"/>
              <a:t>. Being so short, each characteristic is critically important. If one is missing or inadequate, the team is, at best, limping. If two or three are missing, it may not be a team at all.</a:t>
            </a:r>
          </a:p>
          <a:p>
            <a:r>
              <a:rPr lang="en-US" altLang="ko-KR" sz="1600" dirty="0"/>
              <a:t>I’m going to use a diagram to list my characteristics. We call it the Team Wheel. It will give you a conceptual framework around which to organize your thoughts, while at the same time showing you how each characteristic relates to the other.</a:t>
            </a:r>
            <a:endParaRPr lang="en-US" altLang="ko-KR" dirty="0" smtClean="0"/>
          </a:p>
          <a:p>
            <a:endParaRPr lang="ko-KR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ko-KR" altLang="en-US" smtClean="0">
                <a:solidFill>
                  <a:srgbClr val="FFFFFF"/>
                </a:solidFill>
              </a:rPr>
              <a:t>©Team Resources, Inc. DO NOT REPRODUCE</a:t>
            </a:r>
            <a:r>
              <a:rPr lang="en-US" altLang="ko-KR" smtClean="0">
                <a:solidFill>
                  <a:srgbClr val="FFFFFF"/>
                </a:solidFill>
              </a:rPr>
              <a:t>©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E3391-272E-499E-BA90-E8268CFD7FBC}" type="slidenum">
              <a:rPr lang="ko-KR" altLang="en-US" smtClean="0">
                <a:solidFill>
                  <a:srgbClr val="FFFFFF"/>
                </a:solidFill>
              </a:rPr>
              <a:pPr/>
              <a:t>68</a:t>
            </a:fld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600" dirty="0"/>
              <a:t>Our list is much shorter. In fact, it </a:t>
            </a:r>
            <a:r>
              <a:rPr lang="en-US" altLang="ko-KR" sz="1600" b="1" u="sng" dirty="0"/>
              <a:t>contains only six qualities</a:t>
            </a:r>
            <a:r>
              <a:rPr lang="en-US" altLang="ko-KR" sz="1600" dirty="0"/>
              <a:t>. Being so short, each characteristic is critically important. If one is missing or inadequate, the team is, at best, limping. If two or three are missing, it may not be a team at all.</a:t>
            </a:r>
          </a:p>
          <a:p>
            <a:r>
              <a:rPr lang="en-US" altLang="ko-KR" sz="1600" dirty="0"/>
              <a:t>I’m going to use a diagram to list my characteristics. We call it the Team Wheel. It will give you a conceptual framework around which to organize your thoughts, while at the same time showing you how each characteristic relates to the other.</a:t>
            </a:r>
            <a:endParaRPr lang="en-US" altLang="ko-KR" dirty="0" smtClean="0"/>
          </a:p>
          <a:p>
            <a:endParaRPr lang="ko-KR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69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7754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70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7754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71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72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2" y="949311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9" tIns="48149" rIns="96299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D7EB409-F77B-4447-A033-31FE280FDDCE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52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96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75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76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77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94849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78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948499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79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80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81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82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2" y="949311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9" tIns="48149" rIns="96299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D7EB409-F77B-4447-A033-31FE280FDDCE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83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855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3487-75AD-4C76-B682-756DE10BE49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6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2" y="949311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9" tIns="48149" rIns="96299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2" y="949311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9" tIns="48149" rIns="96299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15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855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3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9" tIns="48154" rIns="96309" bIns="48154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17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omt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</p:spPr>
        <p:txBody>
          <a:bodyPr/>
          <a:lstStyle/>
          <a:p>
            <a:r>
              <a:rPr lang="ko-KR" altLang="en-US" sz="44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게리</a:t>
            </a:r>
            <a:r>
              <a:rPr lang="ko-KR" altLang="en-US" sz="4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4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콜린즈의</a:t>
            </a:r>
            <a:r>
              <a:rPr lang="ko-KR" altLang="en-US" sz="4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세미나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특강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3111351"/>
            <a:ext cx="4824536" cy="1569660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날짜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: 2014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9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월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15-17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수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)  </a:t>
            </a:r>
          </a:p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장소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아틀란타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수가로프침례교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회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주최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침례 신문사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강사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석정문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(GO Thrive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코칭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대표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4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0273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203848" y="1916832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212976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2636912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02272" y="1116033"/>
            <a:ext cx="286587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바나바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코치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2681044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19872" y="5733256"/>
            <a:ext cx="252028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바울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피</a:t>
            </a:r>
            <a:r>
              <a:rPr lang="ko-KR" altLang="en-US" sz="3200" dirty="0" err="1">
                <a:latin typeface="HY강B" pitchFamily="18" charset="-127"/>
                <a:ea typeface="HY강B" pitchFamily="18" charset="-127"/>
              </a:rPr>
              <a:t>코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치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87824" y="2309971"/>
            <a:ext cx="3096344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관계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3789040"/>
            <a:ext cx="2664296" cy="83099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(Departure place)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6256" y="3861048"/>
            <a:ext cx="2016224" cy="733534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도착지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(arrival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place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8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555776" y="2967335"/>
            <a:ext cx="3600400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로드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맵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작성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서론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99992" y="1959223"/>
            <a:ext cx="324036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찾아감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만나매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데리고옴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35896" y="4437112"/>
            <a:ext cx="2376264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변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화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(Change)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1519" y="4581128"/>
            <a:ext cx="2592289" cy="707886"/>
          </a:xfrm>
          <a:prstGeom prst="rect">
            <a:avLst/>
          </a:prstGeom>
          <a:solidFill>
            <a:srgbClr val="66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외로움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인정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못받음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은사활용이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않됨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76256" y="4581128"/>
            <a:ext cx="1791816" cy="707886"/>
          </a:xfrm>
          <a:prstGeom prst="rect">
            <a:avLst/>
          </a:prstGeom>
          <a:solidFill>
            <a:srgbClr val="66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그리스도인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 부흥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47864" y="3429000"/>
            <a:ext cx="3096344" cy="733534"/>
          </a:xfrm>
          <a:prstGeom prst="rect">
            <a:avLst/>
          </a:prstGeom>
          <a:solidFill>
            <a:srgbClr val="66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동역자로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사역함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일년간 가르침의 은사 활용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12468" y="4869160"/>
            <a:ext cx="2931740" cy="707886"/>
          </a:xfrm>
          <a:prstGeom prst="rect">
            <a:avLst/>
          </a:prstGeom>
          <a:solidFill>
            <a:srgbClr val="66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외로움에서 벗어남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인정을 받음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은사 사용이 됨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9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23" grpId="0" animBg="1"/>
      <p:bldP spid="34" grpId="0" animBg="1"/>
      <p:bldP spid="35" grpId="0" animBg="1"/>
      <p:bldP spid="14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구약개념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이드로와 모세</a:t>
            </a:r>
            <a:r>
              <a:rPr lang="en-US" altLang="ko-KR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출 </a:t>
            </a:r>
            <a:r>
              <a:rPr lang="en-US" altLang="ko-KR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18:1-27)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이드로의 특징은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경청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(1,8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찾아옴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(6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축하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(9-10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_____(12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질문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(14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 _____(17-18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지혜로운 카운셀링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(19-23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  </a:t>
            </a:r>
          </a:p>
          <a:p>
            <a:pPr marL="0" indent="0">
              <a:buNone/>
              <a:defRPr/>
            </a:pPr>
            <a:endParaRPr lang="en-US" altLang="ko-KR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24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24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참고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 Steve </a:t>
            </a:r>
            <a:r>
              <a:rPr lang="en-US" altLang="ko-KR" sz="20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Ogne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and Tim Roehl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저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0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TransforMissional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Coaching, 2008, P.56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3284984"/>
            <a:ext cx="956624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0694" y="3212976"/>
            <a:ext cx="943514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도전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39952" y="4221088"/>
            <a:ext cx="4536504" cy="120032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코칭의 스타일</a:t>
            </a:r>
            <a:endParaRPr lang="en-US" altLang="ko-KR" sz="24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1.Push style(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대답줌</a:t>
            </a:r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말하기</a:t>
            </a:r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) </a:t>
            </a:r>
          </a:p>
          <a:p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2.Pull style(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대답 이끌어냄</a:t>
            </a:r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질문</a:t>
            </a:r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서 </a:t>
            </a:r>
            <a:r>
              <a:rPr lang="ko-KR" alt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론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203848" y="1916832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212976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2636912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02272" y="1116033"/>
            <a:ext cx="257784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이드</a:t>
            </a:r>
            <a:r>
              <a:rPr lang="ko-KR" altLang="en-US" sz="3200" dirty="0" err="1">
                <a:latin typeface="HY강B" pitchFamily="18" charset="-127"/>
                <a:ea typeface="HY강B" pitchFamily="18" charset="-127"/>
              </a:rPr>
              <a:t>로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코치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2681044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19872" y="5733256"/>
            <a:ext cx="252028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모</a:t>
            </a: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세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피</a:t>
            </a:r>
            <a:r>
              <a:rPr lang="ko-KR" altLang="en-US" sz="3200" dirty="0" err="1">
                <a:latin typeface="HY강B" pitchFamily="18" charset="-127"/>
                <a:ea typeface="HY강B" pitchFamily="18" charset="-127"/>
              </a:rPr>
              <a:t>코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치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87824" y="2309971"/>
            <a:ext cx="3096344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관계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3789040"/>
            <a:ext cx="2664296" cy="83099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(Departure place)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6256" y="3861048"/>
            <a:ext cx="2016224" cy="733534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도착지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(arrival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place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8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555776" y="2967335"/>
            <a:ext cx="3600400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로드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맵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작성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서론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67944" y="1959223"/>
            <a:ext cx="367240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장인과 사위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모든 일을 지켜 봄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35896" y="4437112"/>
            <a:ext cx="2376264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변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화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(Change)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1519" y="4581128"/>
            <a:ext cx="2592289" cy="1015663"/>
          </a:xfrm>
          <a:prstGeom prst="rect">
            <a:avLst/>
          </a:prstGeom>
          <a:solidFill>
            <a:srgbClr val="66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피곤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단독 리더십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리더십 세워지지 않음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선하지 못함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76256" y="4581128"/>
            <a:ext cx="1791816" cy="707886"/>
          </a:xfrm>
          <a:prstGeom prst="rect">
            <a:avLst/>
          </a:prstGeom>
          <a:solidFill>
            <a:srgbClr val="66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공동리더십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위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임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47864" y="3429000"/>
            <a:ext cx="2808312" cy="733534"/>
          </a:xfrm>
          <a:prstGeom prst="rect">
            <a:avLst/>
          </a:prstGeom>
          <a:solidFill>
            <a:srgbClr val="66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순종함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(24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)/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방침을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ts val="25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세움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(19-22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12468" y="4869160"/>
            <a:ext cx="2931740" cy="707886"/>
          </a:xfrm>
          <a:prstGeom prst="rect">
            <a:avLst/>
          </a:prstGeom>
          <a:solidFill>
            <a:srgbClr val="66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피곤에서 벗어남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리더들이 생김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454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23" grpId="0" animBg="1"/>
      <p:bldP spid="34" grpId="0" animBg="1"/>
      <p:bldP spid="35" grpId="0" animBg="1"/>
      <p:bldP spid="14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347864" y="1844824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429000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79912" y="1052736"/>
            <a:ext cx="1944216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목회자</a:t>
            </a:r>
            <a:endParaRPr lang="ko-KR" altLang="en-US" sz="3200" dirty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635896" y="5652537"/>
            <a:ext cx="2232248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전문</a:t>
            </a:r>
            <a:r>
              <a:rPr lang="en-US" altLang="ko-KR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</a:t>
            </a:r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치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39752" y="2247255"/>
            <a:ext cx="4536504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신뢰 관계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(Trust 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948264" y="4725144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목적지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(Goal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71800" y="3284984"/>
            <a:ext cx="324036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로드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99592" y="188640"/>
            <a:ext cx="691276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이론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59832" y="3759423"/>
            <a:ext cx="381642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(3) &lt;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실행전략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기획안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79712" y="4293096"/>
            <a:ext cx="540060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(operation/accomplishment)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63888" y="2902630"/>
            <a:ext cx="338437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(4) &lt;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전략팀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536" y="5559623"/>
            <a:ext cx="194421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(1)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건강 진단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44208" y="5559623"/>
            <a:ext cx="237626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(5)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건강 재진단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7944" y="1815207"/>
            <a:ext cx="424847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(2)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세미나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박 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차례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87824" y="4725144"/>
            <a:ext cx="331236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(6)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질적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양적 결과 측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정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22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347864" y="1844824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429000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635896" y="1052736"/>
            <a:ext cx="2088232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평 신도</a:t>
            </a:r>
            <a:endParaRPr lang="ko-KR" altLang="en-US" sz="3200" dirty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51920" y="5652537"/>
            <a:ext cx="1944216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목회자</a:t>
            </a:r>
            <a:endParaRPr lang="ko-KR" altLang="en-US" sz="3200" dirty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39752" y="2247255"/>
            <a:ext cx="4536504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신뢰 관계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(Trust 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948264" y="4725144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목적지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(Goal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71800" y="3284984"/>
            <a:ext cx="324036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로드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99592" y="188640"/>
            <a:ext cx="691276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이론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평신도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59832" y="3759423"/>
            <a:ext cx="381642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(3) &lt;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실행전략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기획안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79712" y="4293096"/>
            <a:ext cx="540060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(operation/accomplishment)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63888" y="2902630"/>
            <a:ext cx="223224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(4)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개인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536" y="5559623"/>
            <a:ext cx="194421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(1)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건강 진단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44208" y="5559623"/>
            <a:ext cx="237626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(5)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건강 재진단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7944" y="1815207"/>
            <a:ext cx="424847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(2)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세미나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(1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박 </a:t>
            </a:r>
            <a:r>
              <a:rPr lang="en-US" altLang="ko-KR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차례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87824" y="4725144"/>
            <a:ext cx="331236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(6)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질적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양적 결과 측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정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33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  <a:solidFill>
            <a:srgbClr val="7030A0"/>
          </a:solidFill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4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진단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541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754294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0" kern="0" dirty="0" err="1" smtClean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endParaRPr lang="en-US" altLang="ko-KR" sz="24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kern="0" dirty="0" smtClean="0">
                <a:solidFill>
                  <a:sysClr val="window" lastClr="FFFFFF"/>
                </a:solidFill>
                <a:latin typeface="Brush Script MT" pitchFamily="66" charset="0"/>
                <a:ea typeface="산돌02B" pitchFamily="18" charset="-127"/>
              </a:rPr>
              <a:t>Green Ocean Church </a:t>
            </a:r>
            <a:endParaRPr lang="ko-KR" altLang="en-US" sz="2000" b="0" kern="0" dirty="0">
              <a:solidFill>
                <a:sysClr val="window" lastClr="FFFFFF"/>
              </a:solidFill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829676" y="908720"/>
            <a:ext cx="4054692" cy="1685801"/>
            <a:chOff x="3707904" y="908720"/>
            <a:chExt cx="4054692" cy="1685801"/>
          </a:xfrm>
        </p:grpSpPr>
        <p:pic>
          <p:nvPicPr>
            <p:cNvPr id="46" name="Picture 3" descr="C:\Users\Nissiy\Desktop\TC_chart\TC_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8500" y="908720"/>
              <a:ext cx="362027" cy="7679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3707904" y="213285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Calling </a:t>
              </a:r>
              <a:endParaRPr lang="ko-KR" altLang="en-US" sz="2400" b="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90304" y="1064930"/>
              <a:ext cx="2972292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rgbClr val="F79646">
                      <a:lumMod val="50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부르심 </a:t>
              </a:r>
              <a:r>
                <a:rPr lang="en-US" altLang="ko-KR" sz="2000" b="0" kern="0" dirty="0" smtClean="0">
                  <a:solidFill>
                    <a:srgbClr val="F79646">
                      <a:lumMod val="50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Calling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비전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핵심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______/ /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전략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20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854714" y="2996952"/>
            <a:ext cx="3037766" cy="1860014"/>
            <a:chOff x="5854714" y="2996952"/>
            <a:chExt cx="3037766" cy="1860014"/>
          </a:xfrm>
        </p:grpSpPr>
        <p:pic>
          <p:nvPicPr>
            <p:cNvPr id="50" name="Picture 4" descr="C:\Users\Nissiy\Desktop\TC_chart\TC_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0274" y="3547269"/>
              <a:ext cx="569802" cy="52980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5854714" y="2996952"/>
              <a:ext cx="553998" cy="16921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Character</a:t>
              </a:r>
              <a:endParaRPr lang="ko-KR" altLang="en-US" sz="240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88224" y="4149080"/>
              <a:ext cx="2304256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rgbClr val="F79646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성품 </a:t>
              </a:r>
              <a:r>
                <a:rPr lang="en-US" altLang="ko-KR" sz="2000" b="0" kern="0" dirty="0" smtClean="0">
                  <a:solidFill>
                    <a:srgbClr val="F79646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Character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____  /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인격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2000" b="0" kern="0" dirty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예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배 </a:t>
              </a:r>
              <a:endParaRPr lang="ko-KR" altLang="en-US" sz="20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1179" y="2857497"/>
            <a:ext cx="3214677" cy="2232248"/>
            <a:chOff x="0" y="2857497"/>
            <a:chExt cx="3214677" cy="2232248"/>
          </a:xfrm>
        </p:grpSpPr>
        <p:sp>
          <p:nvSpPr>
            <p:cNvPr id="55" name="TextBox 54"/>
            <p:cNvSpPr txBox="1"/>
            <p:nvPr/>
          </p:nvSpPr>
          <p:spPr>
            <a:xfrm rot="5400000">
              <a:off x="1867721" y="374278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Competency </a:t>
              </a:r>
              <a:endParaRPr lang="ko-KR" altLang="en-US" sz="2400" b="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4071942"/>
              <a:ext cx="269979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능력 </a:t>
              </a:r>
              <a:r>
                <a:rPr lang="en-US" altLang="ko-KR" sz="20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Competency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역량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/______     /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사역 </a:t>
              </a:r>
              <a:endParaRPr lang="ko-KR" altLang="en-US" sz="20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58" name="Picture 6" descr="C:\Users\Nissiy\Desktop\TC_chart\TC_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8493" y="3429000"/>
              <a:ext cx="585126" cy="502682"/>
            </a:xfrm>
            <a:prstGeom prst="rect">
              <a:avLst/>
            </a:prstGeom>
            <a:noFill/>
          </p:spPr>
        </p:pic>
      </p:grpSp>
      <p:grpSp>
        <p:nvGrpSpPr>
          <p:cNvPr id="19" name="그룹 18"/>
          <p:cNvGrpSpPr/>
          <p:nvPr/>
        </p:nvGrpSpPr>
        <p:grpSpPr>
          <a:xfrm>
            <a:off x="3428992" y="5085184"/>
            <a:ext cx="4093056" cy="1714488"/>
            <a:chOff x="3428992" y="5143512"/>
            <a:chExt cx="4093056" cy="1714488"/>
          </a:xfrm>
        </p:grpSpPr>
        <p:pic>
          <p:nvPicPr>
            <p:cNvPr id="54" name="Picture 5" descr="C:\Users\Nissiy\Desktop\TC_chart\TC_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55517" y="6145426"/>
              <a:ext cx="650963" cy="523934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 rot="16200000" flipH="1">
              <a:off x="4268117" y="4304387"/>
              <a:ext cx="553998" cy="2232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Community</a:t>
              </a:r>
              <a:endParaRPr lang="ko-KR" altLang="en-US" sz="240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7752" y="5842337"/>
              <a:ext cx="2664296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공동체 </a:t>
              </a:r>
              <a:r>
                <a:rPr lang="en-US" altLang="ko-KR" sz="20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Community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지역사회이해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인간관계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/ _____</a:t>
              </a:r>
              <a:endParaRPr lang="ko-KR" altLang="en-US" sz="20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56176" y="1347693"/>
            <a:ext cx="864096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가치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16216" y="4551511"/>
            <a:ext cx="864096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영성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28184" y="6341258"/>
            <a:ext cx="864096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전</a:t>
            </a:r>
            <a:r>
              <a:rPr lang="ko-KR" altLang="en-US" sz="200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도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27584" y="4437112"/>
            <a:ext cx="1080120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지도</a:t>
            </a:r>
            <a:r>
              <a:rPr lang="ko-KR" altLang="en-US" sz="20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력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30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</a:t>
            </a:r>
            <a:r>
              <a:rPr lang="ko-KR" altLang="en-US" sz="3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기스의</a:t>
            </a:r>
            <a:r>
              <a:rPr lang="ko-KR" alt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아들 </a:t>
            </a:r>
            <a:r>
              <a:rPr lang="ko-KR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사울을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사십년</a:t>
            </a:r>
            <a:r>
              <a:rPr lang="ko-KR" alt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간 주셨다가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폐하시고</a:t>
            </a:r>
            <a:endParaRPr lang="en-US" altLang="ko-KR" sz="320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다윗을</a:t>
            </a: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왕으로 세우시고 증거하여 가라사대</a:t>
            </a:r>
            <a:endParaRPr lang="en-US" altLang="ko-KR" sz="32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내가 </a:t>
            </a:r>
            <a:r>
              <a:rPr lang="ko-KR" alt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이새의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아들 다윗을 만나니 </a:t>
            </a:r>
            <a:endParaRPr lang="en-US" altLang="ko-KR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내 마음에 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합한 사람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이라</a:t>
            </a:r>
            <a:endParaRPr lang="en-US" altLang="ko-KR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 man after my own heart) 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내 </a:t>
            </a:r>
            <a:r>
              <a:rPr lang="en-US" altLang="ko-KR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_____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을 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이루게 하리라 하시더니</a:t>
            </a: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행 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13:21-22)</a:t>
            </a:r>
            <a:endParaRPr lang="en-US" altLang="ko-KR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39940" y="4797152"/>
            <a:ext cx="831860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뜻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</a:t>
            </a:r>
            <a:r>
              <a:rPr lang="ko-KR" alt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단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11256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</a:t>
            </a:r>
            <a:r>
              <a:rPr lang="ko-KR" altLang="en-US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다윗은</a:t>
            </a: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당시에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하나님의 </a:t>
            </a: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_____</a:t>
            </a: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을 </a:t>
            </a:r>
            <a:endParaRPr lang="en-US" altLang="ko-K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좇아 섬기다가</a:t>
            </a:r>
            <a:endParaRPr lang="en-US" altLang="ko-KR" sz="3200" dirty="0" smtClean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잠들어 그 조상들과 함께 묻혀</a:t>
            </a:r>
            <a:endParaRPr lang="en-US" altLang="ko-KR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썩음을 당하였으되 </a:t>
            </a:r>
            <a:endParaRPr lang="en-US" altLang="ko-KR" sz="32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(for David had served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God’s purpose </a:t>
            </a:r>
            <a:r>
              <a:rPr lang="en-US" altLang="ko-KR" sz="3200" b="1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in his own generation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He fell asleep, he was buried with his fathers and his body decayed ”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행 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13:36)</a:t>
            </a:r>
            <a:endParaRPr lang="en-US" altLang="ko-KR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48452" y="1268760"/>
            <a:ext cx="831860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뜻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</a:t>
            </a:r>
            <a:r>
              <a:rPr lang="ko-KR" alt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단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“또 그 종 </a:t>
            </a:r>
            <a:r>
              <a:rPr lang="ko-KR" altLang="en-US" sz="32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다윗을</a:t>
            </a:r>
            <a:r>
              <a:rPr lang="ko-KR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1)</a:t>
            </a:r>
            <a:r>
              <a:rPr lang="ko-KR" altLang="en-US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택하시되</a:t>
            </a: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(Calling)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양의 우리에서 취하시며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젖양을 지키는  중에서 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저희를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이끄사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백성인 야곱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기업인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이스라엘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(Community)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을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기르게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사역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하셨더니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78:70-71, NLT)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</a:t>
            </a:r>
            <a:r>
              <a:rPr lang="ko-KR" alt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단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동기 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변화와 성과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ko-KR" altLang="en-US" sz="36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정의</a:t>
            </a:r>
            <a:r>
              <a:rPr lang="en-US" altLang="ko-KR" sz="36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 5</a:t>
            </a:r>
            <a:r>
              <a:rPr lang="ko-KR" altLang="en-US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가지 중요한 요인들</a:t>
            </a:r>
            <a:endParaRPr lang="en-US" altLang="ko-KR" sz="36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진단 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다윗의 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 C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모델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ko-KR" altLang="en-US" sz="36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세미나 </a:t>
            </a:r>
            <a:r>
              <a:rPr lang="en-US" altLang="ko-KR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 3 </a:t>
            </a:r>
            <a:r>
              <a:rPr lang="ko-KR" altLang="en-US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단계 과정</a:t>
            </a:r>
            <a:r>
              <a:rPr lang="en-US" altLang="ko-KR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목표와 실행전략 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기획안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작성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ko-KR" altLang="en-US" sz="36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로드맵</a:t>
            </a:r>
            <a:r>
              <a:rPr lang="en-US" altLang="ko-KR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실행 </a:t>
            </a:r>
            <a:r>
              <a:rPr lang="ko-KR" altLang="en-US" sz="36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전략팀</a:t>
            </a:r>
            <a:r>
              <a:rPr lang="ko-KR" altLang="en-US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의 과정</a:t>
            </a:r>
            <a:endParaRPr lang="en-US" altLang="ko-KR" sz="36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성과와 평가 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열매 맺기</a:t>
            </a:r>
            <a:endParaRPr lang="en-US" altLang="ko-KR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lvl="0" indent="0">
              <a:buClr>
                <a:srgbClr val="458F8F"/>
              </a:buClr>
              <a:buNone/>
            </a:pPr>
            <a:endParaRPr lang="en-US" altLang="ko-KR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ko-KR" altLang="en-US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내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용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0"/>
            <a:ext cx="8352928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“이에 </a:t>
            </a:r>
            <a:r>
              <a:rPr lang="ko-K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저가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마음의 </a:t>
            </a:r>
            <a:r>
              <a:rPr lang="ko-KR" altLang="en-US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성실함</a:t>
            </a:r>
            <a:r>
              <a:rPr lang="en-US" altLang="ko-K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(True Heart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 </a:t>
            </a:r>
            <a:r>
              <a:rPr lang="en-US" altLang="ko-K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Character)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 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기르고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Care)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손의</a:t>
            </a:r>
            <a:r>
              <a:rPr lang="ko-KR" altLang="en-US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공교함</a:t>
            </a:r>
            <a:r>
              <a:rPr lang="en-US" altLang="ko-KR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(Skillful Hands</a:t>
            </a:r>
            <a:r>
              <a:rPr lang="en-US" altLang="ko-KR" sz="32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(Competence)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지도 </a:t>
            </a:r>
            <a:r>
              <a:rPr lang="ko-KR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하였도다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(Lead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).”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78:72, NLT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</a:t>
            </a:r>
            <a:r>
              <a:rPr lang="ko-KR" alt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단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0"/>
            <a:ext cx="8352928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“다윗이 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여호와께서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자기로 </a:t>
            </a:r>
            <a:r>
              <a:rPr lang="ko-KR" altLang="en-US" sz="3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이스라엘 왕을 삼으신 줄을</a:t>
            </a:r>
            <a:r>
              <a:rPr lang="en-US" altLang="ko-KR" sz="3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부르심</a:t>
            </a:r>
            <a:r>
              <a:rPr lang="en-US" altLang="ko-KR" sz="3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3200" b="1" u="sng" dirty="0" smtClean="0">
                <a:solidFill>
                  <a:srgbClr val="0A6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자기</a:t>
            </a:r>
            <a:r>
              <a:rPr lang="en-US" altLang="ko-KR" sz="3200" b="1" u="sng" dirty="0" smtClean="0">
                <a:solidFill>
                  <a:srgbClr val="0A6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u="sng" dirty="0" smtClean="0">
                <a:solidFill>
                  <a:srgbClr val="0A6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발견</a:t>
            </a:r>
            <a:r>
              <a:rPr lang="en-US" altLang="ko-KR" sz="3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깨달았으니</a:t>
            </a:r>
            <a:endParaRPr lang="en-US" altLang="ko-KR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이는 그 백성 이스라엘을 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위하여</a:t>
            </a:r>
            <a:r>
              <a:rPr lang="en-US" altLang="ko-KR" sz="3200" b="1" dirty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나라를 진흥하게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부르심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3200" b="1" u="sng" dirty="0" smtClean="0">
                <a:solidFill>
                  <a:srgbClr val="0C7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목적</a:t>
            </a:r>
            <a:r>
              <a:rPr lang="en-US" altLang="ko-KR" sz="3200" b="1" u="sng" dirty="0">
                <a:solidFill>
                  <a:srgbClr val="0C7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=</a:t>
            </a:r>
            <a:r>
              <a:rPr lang="ko-KR" altLang="en-US" sz="3200" b="1" u="sng" dirty="0" smtClean="0">
                <a:solidFill>
                  <a:srgbClr val="0C7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비전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하셨음이더라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</a:p>
          <a:p>
            <a:pPr marL="342900" indent="-342900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(David knew that </a:t>
            </a:r>
            <a:r>
              <a:rPr lang="en-US" altLang="ko-KR" sz="32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the Lord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had </a:t>
            </a:r>
            <a:r>
              <a:rPr lang="en-US" altLang="ko-KR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established him as king over Israel and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that the kingdom had been highly exalted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for the sake of his people Israel)”(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삼하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7:8-9)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88640"/>
            <a:ext cx="7056784" cy="692696"/>
          </a:xfrm>
          <a:prstGeom prst="rect">
            <a:avLst/>
          </a:prstGeom>
          <a:solidFill>
            <a:srgbClr val="FF3300"/>
          </a:solidFill>
        </p:spPr>
        <p:txBody>
          <a:bodyPr anchor="ctr">
            <a:normAutofit/>
          </a:bodyPr>
          <a:lstStyle/>
          <a:p>
            <a:pPr latinLnBrk="1"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A6E02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부르심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179512" y="1268760"/>
            <a:ext cx="8640960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“다윗이 천부장과 백부장 곧 모든 장수로 더불어 </a:t>
            </a:r>
            <a:r>
              <a:rPr lang="ko-KR" altLang="en-US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의논하고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온 이스라엘 회중에게 이르되 만일 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너희가 </a:t>
            </a:r>
            <a:r>
              <a:rPr lang="ko-KR" altLang="en-US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선히 여기고 또 우리의 하나님 여호와께로 말미암았으면</a:t>
            </a:r>
            <a:r>
              <a:rPr lang="en-US" altLang="ko-KR" sz="3200" b="1" dirty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우리가 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우리 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하나님의 궤를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옮겨 오자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사울 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때에는 우리가 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궤 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앞에서 묻지 </a:t>
            </a:r>
            <a:r>
              <a:rPr lang="ko-KR" altLang="en-US" sz="3200" b="1" dirty="0" err="1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아니하였으니라</a:t>
            </a:r>
            <a:r>
              <a:rPr lang="en-US" altLang="ko-KR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부르심</a:t>
            </a:r>
            <a:r>
              <a:rPr lang="en-US" altLang="ko-KR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_________)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하매 뭇 백성이 이 일을 </a:t>
            </a:r>
            <a:r>
              <a:rPr lang="ko-KR" altLang="en-US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선히 여기므로 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온 회중이 그대로 행하겠다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하매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”(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대상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13:1-4, 10:13-14)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88640"/>
            <a:ext cx="7056784" cy="692696"/>
          </a:xfrm>
          <a:prstGeom prst="rect">
            <a:avLst/>
          </a:prstGeom>
          <a:solidFill>
            <a:srgbClr val="FF3300"/>
          </a:solidFill>
        </p:spPr>
        <p:txBody>
          <a:bodyPr anchor="ctr">
            <a:normAutofit/>
          </a:bodyPr>
          <a:lstStyle/>
          <a:p>
            <a:pPr latinLnBrk="1"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A6E02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부르심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21300000">
            <a:off x="5966111" y="3707268"/>
            <a:ext cx="1896381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신정국</a:t>
            </a:r>
            <a:r>
              <a:rPr lang="ko-KR" altLang="en-US" sz="3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69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179512" y="1268760"/>
            <a:ext cx="8640960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“또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스루야의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아들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요압의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아우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아비새니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저는 그 삼 인의 두목이라 저가 창을 들어 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삼백 인을 죽이고</a:t>
            </a:r>
            <a:r>
              <a:rPr lang="en-US" altLang="ko-K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0A6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강병</a:t>
            </a:r>
            <a:r>
              <a:rPr lang="en-US" altLang="ko-K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…..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또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갑스엘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용사의 손자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여호야다의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아들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브나야니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저는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효용한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일을 행한 자라 일찍이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모압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아리엘의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아들 둘을 죽였고 또 눈 올 때에 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함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정에 내려가서 한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_______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를 죽였으며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……..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헷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사람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우리아라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이상 도합이 삼십칠 인이었더라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삼하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23:18-39)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88640"/>
            <a:ext cx="7056784" cy="692696"/>
          </a:xfrm>
          <a:prstGeom prst="rect">
            <a:avLst/>
          </a:prstGeom>
          <a:solidFill>
            <a:srgbClr val="FF3300"/>
          </a:solidFill>
        </p:spPr>
        <p:txBody>
          <a:bodyPr anchor="ctr">
            <a:normAutofit/>
          </a:bodyPr>
          <a:lstStyle/>
          <a:p>
            <a:pPr latinLnBrk="1"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A6E02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부르심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21300000">
            <a:off x="850926" y="4164443"/>
            <a:ext cx="1125492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사자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55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179512" y="1268760"/>
            <a:ext cx="8640960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“다윗이 천부장과 백부장 곧 모든 장수로 더불어 </a:t>
            </a:r>
            <a:r>
              <a:rPr lang="ko-KR" altLang="en-US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의논하고</a:t>
            </a:r>
            <a:r>
              <a:rPr lang="en-US" altLang="ko-KR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공유</a:t>
            </a:r>
            <a:r>
              <a:rPr lang="en-US" altLang="ko-KR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/</a:t>
            </a:r>
            <a:r>
              <a:rPr lang="ko-KR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공감</a:t>
            </a:r>
            <a:r>
              <a:rPr lang="en-US" altLang="ko-KR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:_________ )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온 이스라엘 회중에게 이르되 만일 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너희가 </a:t>
            </a:r>
            <a:r>
              <a:rPr lang="ko-KR" altLang="en-US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선히 여기고 또 우리의 하나님 여호와께로 말미암았으면</a:t>
            </a:r>
            <a:r>
              <a:rPr lang="en-US" altLang="ko-KR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공감</a:t>
            </a:r>
            <a:r>
              <a:rPr lang="en-US" altLang="ko-KR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우리가 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우리 하나님의 궤를 옮겨 오자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사울 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때에는 우리가 궤 앞에서 묻지 </a:t>
            </a:r>
            <a:r>
              <a:rPr lang="ko-KR" altLang="en-US" sz="3200" b="1" dirty="0" err="1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아니하였으니라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(_________ 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하매 뭇 백성이 이 일을 </a:t>
            </a:r>
            <a:r>
              <a:rPr lang="ko-KR" altLang="en-US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선히 여기므로 </a:t>
            </a:r>
            <a:r>
              <a:rPr lang="en-US" altLang="ko-KR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공인</a:t>
            </a:r>
            <a:r>
              <a:rPr lang="en-US" altLang="ko-KR" sz="3200" b="1" u="sng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온 회중이 그대로 행하겠다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하매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공감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)”(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대상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13:1-4, 10:13-14)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88640"/>
            <a:ext cx="7056784" cy="692696"/>
          </a:xfrm>
          <a:prstGeom prst="rect">
            <a:avLst/>
          </a:prstGeom>
          <a:solidFill>
            <a:srgbClr val="FF3300"/>
          </a:solidFill>
        </p:spPr>
        <p:txBody>
          <a:bodyPr anchor="ctr">
            <a:normAutofit/>
          </a:bodyPr>
          <a:lstStyle/>
          <a:p>
            <a:pPr latinLnBrk="1"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A6E02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공동체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32040" y="1772816"/>
            <a:ext cx="1872208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인간관계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11760" y="4221088"/>
            <a:ext cx="1911980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기도의삶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62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179512" y="1268760"/>
            <a:ext cx="8782716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“다윗이 사모하여 가로되 베들레헴 성문 곁 우물을 누가 나로 마시게 할꼬 하매 세 용사가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블레셋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사람의 군대를 충돌하고 지나가서 베들레헴의 성문 곁 우물물을 길어가지고 다윗에게로 왔으나 다윗이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__________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기뻐아니하고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이해와 사랑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그 물을 여호와께 부어 드리며 가로되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하나님의 영광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여호와여 결단코 이런 일을 하지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아니하리이다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이는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_________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돌아 보지 아니하고 갔던 사람들의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피니이다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하고 마시기를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즐겨아니하니라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삼하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23:15-17)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88640"/>
            <a:ext cx="7056784" cy="692696"/>
          </a:xfrm>
          <a:prstGeom prst="rect">
            <a:avLst/>
          </a:prstGeom>
          <a:solidFill>
            <a:srgbClr val="FF3300"/>
          </a:solidFill>
        </p:spPr>
        <p:txBody>
          <a:bodyPr anchor="ctr">
            <a:normAutofit/>
          </a:bodyPr>
          <a:lstStyle/>
          <a:p>
            <a:pPr latinLnBrk="1"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A6E02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공동체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7864" y="3204265"/>
            <a:ext cx="1872208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A6192"/>
                </a:solidFill>
                <a:latin typeface="HY견고딕" pitchFamily="18" charset="-127"/>
                <a:ea typeface="HY견고딕" pitchFamily="18" charset="-127"/>
              </a:rPr>
              <a:t>마시기</a:t>
            </a:r>
            <a:r>
              <a:rPr lang="ko-KR" altLang="en-US" sz="3200" dirty="0">
                <a:solidFill>
                  <a:srgbClr val="0A6192"/>
                </a:solidFill>
                <a:latin typeface="HY견고딕" pitchFamily="18" charset="-127"/>
                <a:ea typeface="HY견고딕" pitchFamily="18" charset="-127"/>
              </a:rPr>
              <a:t>를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20072" y="4716433"/>
            <a:ext cx="1512168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A6192"/>
                </a:solidFill>
                <a:latin typeface="HY견고딕" pitchFamily="18" charset="-127"/>
                <a:ea typeface="HY견고딕" pitchFamily="18" charset="-127"/>
              </a:rPr>
              <a:t>생명</a:t>
            </a:r>
            <a:r>
              <a:rPr lang="ko-KR" altLang="en-US" sz="3200" dirty="0">
                <a:solidFill>
                  <a:srgbClr val="0A6192"/>
                </a:solidFill>
                <a:latin typeface="HY견고딕" pitchFamily="18" charset="-127"/>
                <a:ea typeface="HY견고딕" pitchFamily="18" charset="-127"/>
              </a:rPr>
              <a:t>을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46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23528" y="1268760"/>
            <a:ext cx="8496944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“다윗과 그의 사람들이 이 성에 이르러 본즉 성이 불탔고 자기들의 아내와 자녀들이 사로 잡혔는지라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…..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백성이 각기 자녀들을 위하여 마음이 슬퍼서 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다윗을 돌로 치자 하니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다윗이 크게 군급하였으나 </a:t>
            </a:r>
            <a:r>
              <a:rPr lang="ko-KR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하나님 여호와를 힘입고 용기를 얻었더라</a:t>
            </a:r>
            <a:r>
              <a:rPr lang="en-US" altLang="ko-K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영성</a:t>
            </a:r>
            <a:r>
              <a:rPr lang="en-US" altLang="ko-K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:______)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….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다윗이 </a:t>
            </a:r>
            <a:r>
              <a:rPr lang="ko-KR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여호와께 묻자와 가로되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영성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______)</a:t>
            </a:r>
            <a:r>
              <a:rPr lang="ko-KR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내가 이 군대를 쫓아가면 미치겠나이까 여호와께서 대답하되 쫓아가라 네가 반드시 미치고 정년 도록 찾으리라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”(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삼상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30:3,6,8)</a:t>
            </a:r>
            <a:endParaRPr lang="ko-KR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88640"/>
            <a:ext cx="7056784" cy="692696"/>
          </a:xfrm>
          <a:prstGeom prst="rect">
            <a:avLst/>
          </a:prstGeom>
          <a:solidFill>
            <a:srgbClr val="FF3300"/>
          </a:solidFill>
        </p:spPr>
        <p:txBody>
          <a:bodyPr anchor="ctr">
            <a:normAutofit/>
          </a:bodyPr>
          <a:lstStyle/>
          <a:p>
            <a:pPr latinLnBrk="1"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A6E02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성품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00192" y="3717032"/>
            <a:ext cx="1152128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믿음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08304" y="4212377"/>
            <a:ext cx="1152128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</a:t>
            </a:r>
            <a:r>
              <a:rPr lang="ko-KR" altLang="en-US" sz="32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도</a:t>
            </a:r>
            <a:r>
              <a:rPr lang="ko-KR" altLang="en-US" sz="320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54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23528" y="1268760"/>
            <a:ext cx="8496944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“다윗이 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여호와께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물어가로되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내가 유다 한성으로 올라가리이까 여호와께서 가라사되 올라가라 다윗이 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가로되 어디로 가리이까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가라사대 헤브론으로 갈찌니라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..(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삼하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2;1-2)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다윗이 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여호와께 물어 가로되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내가 블레셋 사람에게로 올라가리이까 여호와께서 저희를 내 손에 붙이시겠나이까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여호와께서 다윗에게 말씀 하시되 올라가라 내가 단정코 블레셋 사람을 네 손에 붙이리라 하신지라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…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다윗이 여호와께 묻자온대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….(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삼하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5:19,23)</a:t>
            </a:r>
            <a:endParaRPr lang="ko-KR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88640"/>
            <a:ext cx="7056784" cy="692696"/>
          </a:xfrm>
          <a:prstGeom prst="rect">
            <a:avLst/>
          </a:prstGeom>
          <a:solidFill>
            <a:srgbClr val="FF3300"/>
          </a:solidFill>
        </p:spPr>
        <p:txBody>
          <a:bodyPr anchor="ctr">
            <a:normAutofit/>
          </a:bodyPr>
          <a:lstStyle/>
          <a:p>
            <a:pPr latinLnBrk="1"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A6E02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성품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23528" y="1268760"/>
            <a:ext cx="8496944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“내가 베들레헴 사람 이새의 아들을 본즉 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탈줄을 알고</a:t>
            </a:r>
            <a:r>
              <a:rPr lang="en-US" altLang="ko-KR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(know how to play the harp)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호기와 무용</a:t>
            </a:r>
            <a:r>
              <a:rPr lang="en-US" altLang="ko-KR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 brave man and warrior)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 구변</a:t>
            </a:r>
            <a:r>
              <a:rPr lang="en-US" altLang="ko-KR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(speak well)</a:t>
            </a:r>
            <a:r>
              <a:rPr lang="ko-KR" altLang="en-US" sz="3200" b="1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능력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______       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 준수한지라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…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사울이 이에 사자들을 이새에게 보내어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…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하나님의 부리신 악신이 사울에게 이를 때에 다윗이 수금을 취하여 손으로 탄즉 사울이 상쾌하여 낫고 악신은 그에게서 </a:t>
            </a: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떠나니라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능력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_________  )(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삼상 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16:18, 23)</a:t>
            </a:r>
          </a:p>
          <a:p>
            <a:pPr marL="342900" indent="-342900" algn="ctr" latinLnBrk="1">
              <a:spcBef>
                <a:spcPct val="20000"/>
              </a:spcBef>
              <a:buFont typeface="Arial" pitchFamily="34" charset="0"/>
              <a:buNone/>
              <a:defRPr/>
            </a:pPr>
            <a:endParaRPr lang="ko-KR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88640"/>
            <a:ext cx="7056784" cy="692696"/>
          </a:xfrm>
          <a:prstGeom prst="rect">
            <a:avLst/>
          </a:prstGeom>
          <a:solidFill>
            <a:srgbClr val="FF3300"/>
          </a:solidFill>
        </p:spPr>
        <p:txBody>
          <a:bodyPr anchor="ctr">
            <a:normAutofit/>
          </a:bodyPr>
          <a:lstStyle/>
          <a:p>
            <a:pPr latinLnBrk="1"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A6E02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능력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576" y="3276273"/>
            <a:ext cx="2088232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은사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재능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35696" y="5652537"/>
            <a:ext cx="2088232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은사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재능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4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149535"/>
              </p:ext>
            </p:extLst>
          </p:nvPr>
        </p:nvGraphicFramePr>
        <p:xfrm>
          <a:off x="611558" y="1124744"/>
          <a:ext cx="7992889" cy="5137124"/>
        </p:xfrm>
        <a:graphic>
          <a:graphicData uri="http://schemas.openxmlformats.org/drawingml/2006/table">
            <a:tbl>
              <a:tblPr/>
              <a:tblGrid>
                <a:gridCol w="1975899"/>
                <a:gridCol w="1965983"/>
                <a:gridCol w="1975941"/>
                <a:gridCol w="2075066"/>
              </a:tblGrid>
              <a:tr h="360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C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 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원칙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(W/H)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 H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시편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78:70-72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1143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(Calling)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누구를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위해 살 것인가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(Who?)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창조자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(Head)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주인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핵심가치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다윗을 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택하시되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양의 우리에서 취하시고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(chose)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7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공동체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(Community)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어디에 인생을 투자 할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(Where?)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사람들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(Human)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대상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백성이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야곱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,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이스라엘을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기르게 하셨더니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(Israel 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inheritance)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3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성품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(Character)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무엇을 기를 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(What?)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마음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(Heart)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가치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인격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이게 저가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마음의 성실함으로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기르고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(integrity of Heart)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6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능력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(Competence)</a:t>
                      </a:r>
                      <a:endParaRPr lang="ko-KR" altLang="en-US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어떤 방법으로 살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(How?)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손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(Hand)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툴 개발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자산 평가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발견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손의 공교함으로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지도하였도다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(skillful Hand)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611560" y="1268907"/>
            <a:ext cx="7992888" cy="5328445"/>
          </a:xfrm>
          <a:solidFill>
            <a:srgbClr val="66FF99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4000" dirty="0" smtClean="0">
                <a:solidFill>
                  <a:srgbClr val="0A6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운동 선수에게 </a:t>
            </a:r>
            <a:r>
              <a:rPr lang="ko-KR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코치</a:t>
            </a:r>
            <a:r>
              <a:rPr lang="ko-KR" altLang="en-US" sz="4000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dirty="0" smtClean="0">
                <a:solidFill>
                  <a:srgbClr val="0A6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있고 없고의 차이</a:t>
            </a:r>
            <a:r>
              <a:rPr lang="en-US" altLang="ko-KR" sz="4000" dirty="0" smtClean="0">
                <a:solidFill>
                  <a:srgbClr val="0A6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한국의 김연아를 피거 스케이트에서 세계 정상에 올릴 수 있었던 것은 그녀의 </a:t>
            </a:r>
            <a:r>
              <a:rPr lang="ko-KR" altLang="en-US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코치 </a:t>
            </a:r>
            <a:r>
              <a:rPr lang="ko-KR" altLang="en-US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브라이어</a:t>
            </a:r>
            <a:r>
              <a:rPr lang="en-US" altLang="ko-KR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오서</a:t>
            </a:r>
            <a:r>
              <a:rPr lang="en-US" altLang="ko-KR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(Brian </a:t>
            </a:r>
            <a:r>
              <a:rPr lang="en-US" altLang="ko-KR" sz="3200" dirty="0" err="1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Orser</a:t>
            </a:r>
            <a:r>
              <a:rPr lang="en-US" altLang="ko-KR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가 있었기 때문입니다</a:t>
            </a:r>
            <a:r>
              <a:rPr lang="en-US" altLang="ko-KR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당신의 삶과 사역이 갱신되고</a:t>
            </a:r>
            <a:r>
              <a:rPr lang="en-US" altLang="ko-KR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교회가 부흥되기 위해 </a:t>
            </a:r>
            <a:r>
              <a:rPr lang="ko-KR" altLang="en-US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전문 코치</a:t>
            </a:r>
            <a:r>
              <a:rPr lang="en-US" altLang="ko-KR" sz="32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(professional coach)</a:t>
            </a:r>
            <a:r>
              <a:rPr lang="ko-KR" altLang="en-US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가 절대적으로 필요합니다</a:t>
            </a:r>
            <a:r>
              <a:rPr lang="en-US" altLang="ko-KR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&lt;2014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신혜숙코치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총감독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),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류종현코치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훈련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)&gt; </a:t>
            </a:r>
          </a:p>
          <a:p>
            <a:pPr marL="0" indent="0">
              <a:buNone/>
              <a:defRPr/>
            </a:pP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1680" y="188640"/>
            <a:ext cx="604867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</a:t>
            </a:r>
            <a:r>
              <a:rPr lang="ko-KR" altLang="en-US" sz="4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들에게 던지는 </a:t>
            </a:r>
            <a:r>
              <a:rPr lang="ko-KR" altLang="en-US" sz="4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질문</a:t>
            </a:r>
            <a:endParaRPr lang="en-US" altLang="ko-KR" sz="4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855663"/>
            <a:ext cx="9144000" cy="6002337"/>
          </a:xfrm>
          <a:prstGeom prst="rect">
            <a:avLst/>
          </a:prstGeom>
          <a:noFill/>
        </p:spPr>
      </p:pic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993296" y="188640"/>
            <a:ext cx="5666936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1" latinLnBrk="1" hangingPunct="1"/>
            <a:r>
              <a:rPr lang="ko-KR" altLang="en-US" sz="32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</a:rPr>
              <a:t>우리 교회는 얼마나 건강한가</a:t>
            </a:r>
            <a:r>
              <a:rPr lang="en-US" altLang="ko-KR" sz="3200" b="1" dirty="0" smtClean="0">
                <a:solidFill>
                  <a:srgbClr val="2B166E"/>
                </a:solidFill>
                <a:latin typeface="Arial" charset="0"/>
                <a:ea typeface="굴림" pitchFamily="50" charset="-127"/>
              </a:rPr>
              <a:t>?</a:t>
            </a:r>
            <a:endParaRPr lang="en-US" altLang="ko-KR" sz="3200" b="1" dirty="0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5867400"/>
            <a:ext cx="1092200" cy="769938"/>
            <a:chOff x="96" y="3696"/>
            <a:chExt cx="633" cy="485"/>
          </a:xfrm>
        </p:grpSpPr>
        <p:sp>
          <p:nvSpPr>
            <p:cNvPr id="641029" name="AutoShape 5"/>
            <p:cNvSpPr>
              <a:spLocks noChangeArrowheads="1"/>
            </p:cNvSpPr>
            <p:nvPr/>
          </p:nvSpPr>
          <p:spPr bwMode="auto">
            <a:xfrm rot="-1117902">
              <a:off x="163" y="3699"/>
              <a:ext cx="521" cy="482"/>
            </a:xfrm>
            <a:prstGeom prst="foldedCorner">
              <a:avLst>
                <a:gd name="adj" fmla="val 12500"/>
              </a:avLst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13" tIns="45711" rIns="91413" bIns="45711" anchor="ctr"/>
            <a:lstStyle/>
            <a:p>
              <a:pPr algn="ctr" eaLnBrk="1" latinLnBrk="1" hangingPunct="1"/>
              <a:endParaRPr lang="ko-KR" altLang="en-US" sz="1200" b="1">
                <a:solidFill>
                  <a:srgbClr val="2B166E"/>
                </a:solidFill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641030" name="Text Box 6"/>
            <p:cNvSpPr txBox="1">
              <a:spLocks noChangeArrowheads="1"/>
            </p:cNvSpPr>
            <p:nvPr/>
          </p:nvSpPr>
          <p:spPr bwMode="auto">
            <a:xfrm rot="-1117902">
              <a:off x="96" y="3696"/>
              <a:ext cx="63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11" rIns="91413" bIns="45711" anchor="ctr"/>
            <a:lstStyle/>
            <a:p>
              <a:pPr algn="ctr" eaLnBrk="1" latinLnBrk="1" hangingPunct="1"/>
              <a:r>
                <a:rPr lang="en-US" altLang="ko-KR" sz="1400" b="1">
                  <a:solidFill>
                    <a:srgbClr val="2B166E"/>
                  </a:solidFill>
                  <a:latin typeface="Arial" pitchFamily="34" charset="0"/>
                  <a:ea typeface="굴림" pitchFamily="50" charset="-127"/>
                </a:rPr>
                <a:t>Workbook </a:t>
              </a:r>
            </a:p>
            <a:p>
              <a:pPr algn="ctr" eaLnBrk="1" latinLnBrk="1" hangingPunct="1"/>
              <a:r>
                <a:rPr lang="en-US" altLang="ko-KR" sz="1400" b="1">
                  <a:solidFill>
                    <a:srgbClr val="2B166E"/>
                  </a:solidFill>
                  <a:latin typeface="Arial" pitchFamily="34" charset="0"/>
                  <a:ea typeface="굴림" pitchFamily="50" charset="-127"/>
                </a:rPr>
                <a:t>p. </a:t>
              </a:r>
              <a:r>
                <a:rPr lang="en-US" altLang="ko-KR" b="1">
                  <a:solidFill>
                    <a:srgbClr val="2B166E"/>
                  </a:solidFill>
                  <a:latin typeface="Arial" pitchFamily="34" charset="0"/>
                  <a:ea typeface="굴림" pitchFamily="50" charset="-127"/>
                </a:rPr>
                <a:t>3</a:t>
              </a:r>
              <a:endParaRPr lang="en-US" altLang="ko-KR" b="1">
                <a:solidFill>
                  <a:srgbClr val="47CB79"/>
                </a:solidFill>
                <a:latin typeface="Arial" pitchFamily="34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2260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54475"/>
            <a:ext cx="9144000" cy="669925"/>
          </a:xfrm>
        </p:spPr>
        <p:txBody>
          <a:bodyPr/>
          <a:lstStyle/>
          <a:p>
            <a:r>
              <a:rPr lang="ko-KR" altLang="en-US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교회 리더 건강진단 평가 및 처방 보고서</a:t>
            </a:r>
            <a:endParaRPr lang="ko-KR" alt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071934" y="4867474"/>
            <a:ext cx="502140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28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GO Thrive Coaching                                                                      </a:t>
            </a:r>
          </a:p>
          <a:p>
            <a:pPr lvl="0" algn="r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James </a:t>
            </a:r>
            <a:r>
              <a:rPr lang="en-US" altLang="ko-KR" sz="1600" b="1" kern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Sok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International Coordinator</a:t>
            </a:r>
          </a:p>
          <a:p>
            <a:pPr lvl="0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미국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- 11417 S Belmont Dr., Plainfield, IL 60585 (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- 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대전 광역시 동구 </a:t>
            </a:r>
            <a:r>
              <a:rPr lang="ko-KR" altLang="en-US" sz="1600" b="1" kern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우암로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45 </a:t>
            </a:r>
            <a:r>
              <a:rPr lang="ko-KR" altLang="en-US" sz="1600" b="1" kern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성천빌딩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층</a:t>
            </a:r>
          </a:p>
          <a:p>
            <a:pPr lvl="0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연락처  </a:t>
            </a: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630-452-5100(</a:t>
            </a:r>
            <a:r>
              <a:rPr lang="ko-KR" altLang="en-US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미국</a:t>
            </a: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/ 010-4825-8622(</a:t>
            </a:r>
            <a:r>
              <a:rPr lang="ko-KR" altLang="en-US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b="1" kern="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lvl="0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     070-7626-5591(</a:t>
            </a:r>
            <a:r>
              <a:rPr lang="ko-KR" altLang="en-US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인터넷전화</a:t>
            </a: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      </a:t>
            </a:r>
          </a:p>
          <a:p>
            <a:pPr lvl="0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URL  www.igomt.com  E-mail  jamessok_4@hotmail.com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214282" y="4929198"/>
            <a:ext cx="3888432" cy="158417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 descr="사본 -교회리더-로고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20" y="172086"/>
            <a:ext cx="3742976" cy="3742976"/>
          </a:xfrm>
          <a:prstGeom prst="rect">
            <a:avLst/>
          </a:prstGeom>
        </p:spPr>
      </p:pic>
      <p:pic>
        <p:nvPicPr>
          <p:cNvPr id="11" name="그림 10" descr="GO 뜨라이브코칭 로고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60650" y="-817763"/>
            <a:ext cx="571505" cy="3064240"/>
          </a:xfrm>
          <a:prstGeom prst="rect">
            <a:avLst/>
          </a:prstGeom>
        </p:spPr>
      </p:pic>
      <p:sp>
        <p:nvSpPr>
          <p:cNvPr id="10" name="_x159670488"/>
          <p:cNvSpPr>
            <a:spLocks noChangeArrowheads="1"/>
          </p:cNvSpPr>
          <p:nvPr/>
        </p:nvSpPr>
        <p:spPr bwMode="auto">
          <a:xfrm>
            <a:off x="500034" y="5072074"/>
            <a:ext cx="3413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1" latinLnBrk="1" hangingPunct="1"/>
            <a:r>
              <a:rPr kumimoji="1" lang="ko-KR" alt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페닌슐라한인침례교</a:t>
            </a:r>
            <a:r>
              <a:rPr kumimoji="1" lang="ko-KR" altLang="en-US" sz="16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회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25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명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</a:t>
            </a:r>
          </a:p>
          <a:p>
            <a:pPr lvl="0" algn="ctr" eaLnBrk="1" latinLnBrk="1" hangingPunct="1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담임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: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정세영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목사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3" name="_x159671128"/>
          <p:cNvSpPr>
            <a:spLocks noChangeArrowheads="1"/>
          </p:cNvSpPr>
          <p:nvPr/>
        </p:nvSpPr>
        <p:spPr bwMode="auto">
          <a:xfrm>
            <a:off x="357158" y="5572140"/>
            <a:ext cx="3951287" cy="8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실시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25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25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6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25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92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97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148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46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교회와 본인의 신앙건강상태 예상치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-3" y="1285860"/>
          <a:ext cx="9144004" cy="5000660"/>
        </p:xfrm>
        <a:graphic>
          <a:graphicData uri="http://schemas.openxmlformats.org/drawingml/2006/table">
            <a:tbl>
              <a:tblPr/>
              <a:tblGrid>
                <a:gridCol w="714351"/>
                <a:gridCol w="1067109"/>
                <a:gridCol w="890730"/>
                <a:gridCol w="890730"/>
                <a:gridCol w="890730"/>
                <a:gridCol w="890730"/>
                <a:gridCol w="890730"/>
                <a:gridCol w="890730"/>
                <a:gridCol w="660870"/>
                <a:gridCol w="714383"/>
                <a:gridCol w="642911"/>
              </a:tblGrid>
              <a:tr h="57053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FFFFFF"/>
                          </a:solidFill>
                          <a:latin typeface="맑은 고딕"/>
                          <a:ea typeface="맑은 고딕"/>
                        </a:rPr>
                        <a:t>III.-1 </a:t>
                      </a:r>
                      <a:r>
                        <a:rPr lang="ko-KR" altLang="en-US" sz="2000" b="1" dirty="0">
                          <a:solidFill>
                            <a:srgbClr val="FFFFFF"/>
                          </a:solidFill>
                          <a:latin typeface="맑은 고딕"/>
                        </a:rPr>
                        <a:t>교회와 교인들의 건강상태 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03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6-A. </a:t>
                      </a:r>
                      <a:r>
                        <a:rPr lang="ko-KR" altLang="en-US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당신은 자기 자신의 현재 신앙 건강 상태를 어떻게 봅니까</a:t>
                      </a: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?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700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건강하지 않음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/>
                        </a:rPr>
                        <a:t>건강함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아주 건강함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16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592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031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6-B. </a:t>
                      </a:r>
                      <a:r>
                        <a:rPr lang="ko-KR" altLang="en-US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현재 당신이 출석하는 교회의 건강상태를 어떤 상태라고 생각합니까</a:t>
                      </a: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?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700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건강하지 않음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건강함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/>
                        </a:rPr>
                        <a:t>아주 건강함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16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</a:t>
                      </a:r>
                      <a:endParaRPr 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</a:t>
                      </a:r>
                      <a:endParaRPr 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592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20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차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3028" y="350930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latin typeface="HY각헤드라인M" pitchFamily="18" charset="-127"/>
                <a:ea typeface="HY각헤드라인M" pitchFamily="18" charset="-127"/>
              </a:rPr>
              <a:t>8%</a:t>
            </a:r>
            <a:endParaRPr lang="ko-KR" altLang="en-US" sz="2800" b="1" dirty="0">
              <a:solidFill>
                <a:srgbClr val="FF000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350043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  <a:latin typeface="HY각헤드라인M" pitchFamily="18" charset="-127"/>
                <a:ea typeface="HY각헤드라인M" pitchFamily="18" charset="-127"/>
              </a:rPr>
              <a:t>76%</a:t>
            </a:r>
            <a:endParaRPr lang="ko-KR" altLang="en-US" sz="2800" b="1" dirty="0">
              <a:solidFill>
                <a:srgbClr val="00206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68" y="3500438"/>
            <a:ext cx="2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8000"/>
                </a:solidFill>
                <a:latin typeface="HY각헤드라인M" pitchFamily="18" charset="-127"/>
                <a:ea typeface="HY각헤드라인M" pitchFamily="18" charset="-127"/>
              </a:rPr>
              <a:t>16%</a:t>
            </a:r>
            <a:endParaRPr lang="ko-KR" altLang="en-US" sz="2800" b="1" dirty="0">
              <a:solidFill>
                <a:srgbClr val="00800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030" y="573472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latin typeface="HY각헤드라인M" pitchFamily="18" charset="-127"/>
                <a:ea typeface="HY각헤드라인M" pitchFamily="18" charset="-127"/>
              </a:rPr>
              <a:t>8%</a:t>
            </a:r>
            <a:endParaRPr lang="ko-KR" altLang="en-US" sz="2800" b="1" dirty="0">
              <a:solidFill>
                <a:srgbClr val="FF000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0588" y="574359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  <a:latin typeface="HY각헤드라인M" pitchFamily="18" charset="-127"/>
                <a:ea typeface="HY각헤드라인M" pitchFamily="18" charset="-127"/>
              </a:rPr>
              <a:t>72%</a:t>
            </a:r>
            <a:endParaRPr lang="ko-KR" altLang="en-US" sz="2800" b="1" dirty="0">
              <a:solidFill>
                <a:srgbClr val="00206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5743592"/>
            <a:ext cx="2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8000"/>
                </a:solidFill>
                <a:latin typeface="HY각헤드라인M" pitchFamily="18" charset="-127"/>
                <a:ea typeface="HY각헤드라인M" pitchFamily="18" charset="-127"/>
              </a:rPr>
              <a:t>20%</a:t>
            </a:r>
            <a:endParaRPr lang="ko-KR" altLang="en-US" sz="2800" b="1" dirty="0">
              <a:solidFill>
                <a:srgbClr val="008000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5329682" y="2843428"/>
            <a:ext cx="928694" cy="64294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Y각헤드라인M" pitchFamily="18" charset="-127"/>
                <a:ea typeface="HY각헤드라인M" pitchFamily="18" charset="-127"/>
              </a:rPr>
              <a:t>6.5</a:t>
            </a:r>
            <a:endParaRPr kumimoji="0" lang="ko-KR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5334068" y="5058006"/>
            <a:ext cx="928694" cy="64294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Y각헤드라인M" pitchFamily="18" charset="-127"/>
                <a:ea typeface="HY각헤드라인M" pitchFamily="18" charset="-127"/>
              </a:rPr>
              <a:t>6</a:t>
            </a:r>
            <a:endParaRPr kumimoji="0" lang="ko-KR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Y각헤드라인M" pitchFamily="18" charset="-127"/>
              <a:ea typeface="HY각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68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개인과 교회의 건강상태 영역별 비교그래프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4" name="그룹 13"/>
          <p:cNvGrpSpPr>
            <a:grpSpLocks/>
          </p:cNvGrpSpPr>
          <p:nvPr/>
        </p:nvGrpSpPr>
        <p:grpSpPr bwMode="auto">
          <a:xfrm>
            <a:off x="928662" y="1500174"/>
            <a:ext cx="6858048" cy="4929221"/>
            <a:chOff x="0" y="0"/>
            <a:chExt cx="4831431" cy="3198145"/>
          </a:xfrm>
        </p:grpSpPr>
        <p:graphicFrame>
          <p:nvGraphicFramePr>
            <p:cNvPr id="15" name="차트 14"/>
            <p:cNvGraphicFramePr>
              <a:graphicFrameLocks/>
            </p:cNvGraphicFramePr>
            <p:nvPr/>
          </p:nvGraphicFramePr>
          <p:xfrm>
            <a:off x="0" y="0"/>
            <a:ext cx="2364456" cy="31886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2466975" y="9525"/>
            <a:ext cx="2364456" cy="31886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886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444500"/>
            <a:ext cx="8675687" cy="681038"/>
          </a:xfrm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신앙년수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십일조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불신자 친구 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기도시간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0" y="1571612"/>
            <a:ext cx="9144000" cy="4710123"/>
            <a:chOff x="0" y="0"/>
            <a:chExt cx="9972675" cy="4305300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4895850" y="9525"/>
            <a:ext cx="249555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7" name="차트 16"/>
            <p:cNvGraphicFramePr>
              <a:graphicFrameLocks/>
            </p:cNvGraphicFramePr>
            <p:nvPr/>
          </p:nvGraphicFramePr>
          <p:xfrm>
            <a:off x="2486025" y="9525"/>
            <a:ext cx="23241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8" name="차트 17"/>
            <p:cNvGraphicFramePr>
              <a:graphicFrameLocks/>
            </p:cNvGraphicFramePr>
            <p:nvPr/>
          </p:nvGraphicFramePr>
          <p:xfrm>
            <a:off x="7448550" y="0"/>
            <a:ext cx="2524125" cy="428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9" name="차트 18"/>
            <p:cNvGraphicFramePr>
              <a:graphicFrameLocks/>
            </p:cNvGraphicFramePr>
            <p:nvPr/>
          </p:nvGraphicFramePr>
          <p:xfrm>
            <a:off x="0" y="19050"/>
            <a:ext cx="2409825" cy="428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815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신앙의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4C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방사형 그래프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/>
          <p:cNvGrpSpPr>
            <a:grpSpLocks/>
          </p:cNvGrpSpPr>
          <p:nvPr/>
        </p:nvGrpSpPr>
        <p:grpSpPr bwMode="auto">
          <a:xfrm>
            <a:off x="890587" y="1585933"/>
            <a:ext cx="7362825" cy="4772025"/>
            <a:chOff x="0" y="0"/>
            <a:chExt cx="7362825" cy="4772025"/>
          </a:xfrm>
        </p:grpSpPr>
        <p:grpSp>
          <p:nvGrpSpPr>
            <p:cNvPr id="23" name="그룹 22"/>
            <p:cNvGrpSpPr>
              <a:grpSpLocks/>
            </p:cNvGrpSpPr>
            <p:nvPr/>
          </p:nvGrpSpPr>
          <p:grpSpPr bwMode="auto">
            <a:xfrm>
              <a:off x="0" y="0"/>
              <a:ext cx="7362825" cy="4772025"/>
              <a:chOff x="0" y="0"/>
              <a:chExt cx="7362826" cy="4772026"/>
            </a:xfrm>
          </p:grpSpPr>
          <p:graphicFrame>
            <p:nvGraphicFramePr>
              <p:cNvPr id="26" name="차트 25"/>
              <p:cNvGraphicFramePr>
                <a:graphicFrameLocks/>
              </p:cNvGraphicFramePr>
              <p:nvPr/>
            </p:nvGraphicFramePr>
            <p:xfrm>
              <a:off x="0" y="0"/>
              <a:ext cx="7362826" cy="47720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7" name="TextBox 54"/>
              <p:cNvSpPr txBox="1"/>
              <p:nvPr/>
            </p:nvSpPr>
            <p:spPr>
              <a:xfrm>
                <a:off x="104775" y="1971675"/>
                <a:ext cx="2085975" cy="47625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D.</a:t>
                </a:r>
                <a:r>
                  <a: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능력</a:t>
                </a:r>
                <a:r>
                  <a:rPr kumimoji="0" lang="en-US" altLang="ko-KR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(competency )</a:t>
                </a: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28" name="TextBox 55"/>
              <p:cNvSpPr txBox="1"/>
              <p:nvPr/>
            </p:nvSpPr>
            <p:spPr>
              <a:xfrm>
                <a:off x="5419726" y="1943100"/>
                <a:ext cx="1828800" cy="504825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B.</a:t>
                </a:r>
                <a:r>
                  <a: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성품</a:t>
                </a:r>
                <a:r>
                  <a:rPr kumimoji="0" lang="en-US" altLang="ko-KR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(Character)</a:t>
                </a: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29" name="TextBox 56"/>
              <p:cNvSpPr txBox="1"/>
              <p:nvPr/>
            </p:nvSpPr>
            <p:spPr>
              <a:xfrm>
                <a:off x="2924175" y="95250"/>
                <a:ext cx="2057400" cy="43815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A.</a:t>
                </a:r>
                <a:r>
                  <a: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부르심</a:t>
                </a:r>
                <a:r>
                  <a:rPr kumimoji="0" lang="en-US" altLang="ko-KR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(Calling)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30" name="TextBox 57"/>
              <p:cNvSpPr txBox="1"/>
              <p:nvPr/>
            </p:nvSpPr>
            <p:spPr>
              <a:xfrm>
                <a:off x="2762250" y="4324351"/>
                <a:ext cx="2276475" cy="3810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noFill/>
              </a:ln>
              <a:effectLst/>
            </p:spPr>
            <p:txBody>
              <a:bodyPr wrap="square" rtlCol="0" anchor="b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C.</a:t>
                </a:r>
                <a:r>
                  <a:rPr kumimoji="0" lang="ko-KR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공동체</a:t>
                </a:r>
                <a:r>
                  <a:rPr kumimoji="0" lang="en-US" altLang="ko-KR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(Community)</a:t>
                </a:r>
                <a:endPara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5229225" y="504825"/>
              <a:ext cx="1752600" cy="8763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파란색 </a:t>
              </a:r>
              <a:r>
                <a:rPr kumimoji="0" lang="ko-KR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다이몬드는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그린</a:t>
              </a: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,</a:t>
              </a:r>
              <a:r>
                <a: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블루</a:t>
              </a: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,</a:t>
              </a:r>
              <a:r>
                <a:rPr kumimoji="0" lang="ko-KR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레드영역의</a:t>
              </a:r>
              <a:r>
                <a: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  </a:t>
              </a:r>
              <a:endPara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평균치를 </a:t>
              </a:r>
              <a:r>
                <a: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나타냅니다</a:t>
              </a: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rot="10800000" flipV="1">
              <a:off x="4324350" y="1390650"/>
              <a:ext cx="923925" cy="742950"/>
            </a:xfrm>
            <a:prstGeom prst="straightConnector1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18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신앙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4C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분석 비교표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0" y="5498592"/>
          <a:ext cx="4714876" cy="1359408"/>
        </p:xfrm>
        <a:graphic>
          <a:graphicData uri="http://schemas.openxmlformats.org/drawingml/2006/table">
            <a:tbl>
              <a:tblPr/>
              <a:tblGrid>
                <a:gridCol w="4714876"/>
              </a:tblGrid>
              <a:tr h="1285860">
                <a:tc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&lt;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그린오션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 신앙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4C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분석 비교표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Ⅰ&gt;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A.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부르심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/ C.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공동체의 위치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: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이 그래프는 하나님의 부르심에 대한 확신과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공동체 대한 이해가 어느 정도인지를 분석해 놓은 것입니다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800080"/>
                          </a:solidFill>
                          <a:latin typeface="조선일보명조"/>
                          <a:ea typeface="조선일보명조"/>
                        </a:rPr>
                        <a:t>보라색 ◆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는 당신의 위치를 나타냅니다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714876" y="5498592"/>
          <a:ext cx="4429124" cy="1359408"/>
        </p:xfrm>
        <a:graphic>
          <a:graphicData uri="http://schemas.openxmlformats.org/drawingml/2006/table">
            <a:tbl>
              <a:tblPr/>
              <a:tblGrid>
                <a:gridCol w="4429124"/>
              </a:tblGrid>
              <a:tr h="1285860">
                <a:tc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&lt;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그린오션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 신앙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4C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분석 비교표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Ⅱ&gt;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B.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성품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/ D.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능력의 위치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: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이 그래프는 개인의 성품과 개인의 능력에 대하여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분석해 놓은 것입니다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800080"/>
                          </a:solidFill>
                          <a:latin typeface="조선일보명조"/>
                        </a:rPr>
                        <a:t>보라색 ◆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는 당신의 위치를 나타냅니다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142640616" descr="EMB000004dc9c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643438" cy="4143404"/>
          </a:xfrm>
          <a:prstGeom prst="rect">
            <a:avLst/>
          </a:prstGeom>
          <a:noFill/>
        </p:spPr>
      </p:pic>
      <p:pic>
        <p:nvPicPr>
          <p:cNvPr id="6" name="_x142642136" descr="EMB000004dc9c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500562" cy="417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6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그린오션신앙의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건강상태를 나타내는 상태그래프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9" name="그룹 18"/>
          <p:cNvGrpSpPr>
            <a:grpSpLocks/>
          </p:cNvGrpSpPr>
          <p:nvPr/>
        </p:nvGrpSpPr>
        <p:grpSpPr bwMode="auto">
          <a:xfrm>
            <a:off x="285750" y="1262085"/>
            <a:ext cx="8572500" cy="5381625"/>
            <a:chOff x="0" y="0"/>
            <a:chExt cx="8572500" cy="5381625"/>
          </a:xfrm>
        </p:grpSpPr>
        <p:grpSp>
          <p:nvGrpSpPr>
            <p:cNvPr id="20" name="그룹 19"/>
            <p:cNvGrpSpPr>
              <a:grpSpLocks/>
            </p:cNvGrpSpPr>
            <p:nvPr/>
          </p:nvGrpSpPr>
          <p:grpSpPr bwMode="auto">
            <a:xfrm>
              <a:off x="0" y="0"/>
              <a:ext cx="8572500" cy="5381625"/>
              <a:chOff x="0" y="0"/>
              <a:chExt cx="8572500" cy="5381625"/>
            </a:xfrm>
          </p:grpSpPr>
          <p:graphicFrame>
            <p:nvGraphicFramePr>
              <p:cNvPr id="22" name="차트 21"/>
              <p:cNvGraphicFramePr>
                <a:graphicFrameLocks/>
              </p:cNvGraphicFramePr>
              <p:nvPr/>
            </p:nvGraphicFramePr>
            <p:xfrm>
              <a:off x="0" y="0"/>
              <a:ext cx="8572500" cy="53816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23" name="그룹 22"/>
              <p:cNvGrpSpPr>
                <a:grpSpLocks/>
              </p:cNvGrpSpPr>
              <p:nvPr/>
            </p:nvGrpSpPr>
            <p:grpSpPr bwMode="auto">
              <a:xfrm>
                <a:off x="990600" y="628650"/>
                <a:ext cx="7258050" cy="1638300"/>
                <a:chOff x="990600" y="628650"/>
                <a:chExt cx="7258050" cy="1638300"/>
              </a:xfrm>
            </p:grpSpPr>
            <p:cxnSp>
              <p:nvCxnSpPr>
                <p:cNvPr id="24" name="직선 화살표 연결선 23"/>
                <p:cNvCxnSpPr/>
                <p:nvPr/>
              </p:nvCxnSpPr>
              <p:spPr>
                <a:xfrm>
                  <a:off x="990600" y="2266950"/>
                  <a:ext cx="7258050" cy="0"/>
                </a:xfrm>
                <a:prstGeom prst="straightConnector1">
                  <a:avLst/>
                </a:prstGeom>
                <a:noFill/>
                <a:ln w="50800" cap="flat" cmpd="sng" algn="ctr">
                  <a:solidFill>
                    <a:srgbClr val="4F81BD"/>
                  </a:solidFill>
                  <a:prstDash val="dash"/>
                  <a:headEnd type="triangle"/>
                  <a:tailEnd type="none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  <p:sp>
              <p:nvSpPr>
                <p:cNvPr id="25" name="직사각형 24"/>
                <p:cNvSpPr/>
                <p:nvPr/>
              </p:nvSpPr>
              <p:spPr>
                <a:xfrm>
                  <a:off x="6048375" y="628650"/>
                  <a:ext cx="2190750" cy="447675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그린</a:t>
                  </a:r>
                  <a:r>
                    <a:rPr kumimoji="0" lang="en-US" altLang="ko-KR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,</a:t>
                  </a:r>
                  <a:r>
                    <a:rPr kumimoji="0" lang="ko-KR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블루</a:t>
                  </a:r>
                  <a:r>
                    <a:rPr kumimoji="0" lang="en-US" altLang="ko-KR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,</a:t>
                  </a:r>
                  <a:r>
                    <a:rPr kumimoji="0" lang="ko-KR" alt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  <a:cs typeface="+mn-cs"/>
                    </a:rPr>
                    <a:t>레드영역의 평균선</a:t>
                  </a:r>
                </a:p>
              </p:txBody>
            </p:sp>
          </p:grpSp>
        </p:grpSp>
        <p:cxnSp>
          <p:nvCxnSpPr>
            <p:cNvPr id="21" name="직선 화살표 연결선 20"/>
            <p:cNvCxnSpPr/>
            <p:nvPr/>
          </p:nvCxnSpPr>
          <p:spPr>
            <a:xfrm rot="16200000" flipH="1">
              <a:off x="5467350" y="1657350"/>
              <a:ext cx="11811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4098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611560" y="1268907"/>
            <a:ext cx="7992888" cy="5328445"/>
          </a:xfrm>
          <a:solidFill>
            <a:srgbClr val="66FF99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4000" dirty="0" smtClean="0">
                <a:solidFill>
                  <a:srgbClr val="0A6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운동 선수에게 코치 있고 없고의 차이</a:t>
            </a:r>
            <a:r>
              <a:rPr lang="en-US" altLang="ko-KR" sz="4000" dirty="0" smtClean="0">
                <a:solidFill>
                  <a:srgbClr val="0A6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0" indent="0">
              <a:buNone/>
              <a:defRPr/>
            </a:pPr>
            <a:endParaRPr lang="en-US" altLang="ko-KR" sz="32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시카고 농구</a:t>
            </a:r>
            <a:r>
              <a:rPr lang="en-US" altLang="ko-KR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err="1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불즈팀은</a:t>
            </a:r>
            <a:r>
              <a:rPr lang="ko-KR" altLang="en-US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년 패권을 </a:t>
            </a:r>
            <a:r>
              <a:rPr lang="en-US" altLang="ko-KR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번이나 달성했습니다</a:t>
            </a:r>
            <a:r>
              <a:rPr lang="en-US" altLang="ko-KR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이는 농구팀에 마이클 </a:t>
            </a:r>
            <a:r>
              <a:rPr lang="ko-KR" altLang="en-US" sz="3200" dirty="0" err="1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졸단</a:t>
            </a:r>
            <a:r>
              <a:rPr lang="en-US" altLang="ko-KR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(Michael Jordon)</a:t>
            </a:r>
            <a:r>
              <a:rPr lang="ko-KR" altLang="en-US" sz="320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과 그 팀을 </a:t>
            </a:r>
            <a:r>
              <a:rPr lang="ko-KR" altLang="en-US" sz="3200" b="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코치한</a:t>
            </a:r>
            <a:r>
              <a:rPr lang="ko-KR" altLang="en-US" sz="3200" b="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 필 </a:t>
            </a:r>
            <a:r>
              <a:rPr lang="ko-KR" altLang="en-US" sz="3200" b="0" dirty="0" err="1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잭슨</a:t>
            </a:r>
            <a:r>
              <a:rPr lang="en-US" altLang="ko-KR" sz="3200" b="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(Phil Jackson)</a:t>
            </a:r>
            <a:r>
              <a:rPr lang="ko-KR" altLang="en-US" sz="3200" b="0" dirty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이 있었기 때문입니다</a:t>
            </a:r>
            <a:r>
              <a:rPr lang="en-US" altLang="ko-KR" sz="3200" b="0" dirty="0" smtClean="0">
                <a:solidFill>
                  <a:srgbClr val="000818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b="0" dirty="0" smtClean="0">
              <a:solidFill>
                <a:srgbClr val="000818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1563" y="188640"/>
            <a:ext cx="6884813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</a:t>
            </a:r>
            <a:r>
              <a:rPr lang="ko-KR" altLang="en-US" sz="4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들에게 던지는 </a:t>
            </a:r>
            <a:r>
              <a:rPr lang="ko-KR" altLang="en-US" sz="4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질문</a:t>
            </a:r>
            <a:endParaRPr lang="en-US" altLang="ko-KR" sz="4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195262" y="1314438"/>
            <a:ext cx="8753475" cy="5257834"/>
            <a:chOff x="0" y="275164"/>
            <a:chExt cx="8505826" cy="4747102"/>
          </a:xfrm>
        </p:grpSpPr>
        <p:graphicFrame>
          <p:nvGraphicFramePr>
            <p:cNvPr id="12" name="차트 11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1"/>
            <p:cNvSpPr txBox="1"/>
            <p:nvPr/>
          </p:nvSpPr>
          <p:spPr bwMode="auto">
            <a:xfrm>
              <a:off x="9256" y="275164"/>
              <a:ext cx="2073237" cy="36119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A.</a:t>
              </a: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부르심</a:t>
              </a: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(Calling)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3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2" name="그룹 11"/>
          <p:cNvGrpSpPr>
            <a:grpSpLocks/>
          </p:cNvGrpSpPr>
          <p:nvPr/>
        </p:nvGrpSpPr>
        <p:grpSpPr bwMode="auto">
          <a:xfrm>
            <a:off x="195262" y="1251472"/>
            <a:ext cx="8753475" cy="5320800"/>
            <a:chOff x="0" y="361951"/>
            <a:chExt cx="8505826" cy="4660315"/>
          </a:xfrm>
        </p:grpSpPr>
        <p:graphicFrame>
          <p:nvGraphicFramePr>
            <p:cNvPr id="13" name="차트 12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7"/>
            <p:cNvSpPr txBox="1"/>
            <p:nvPr/>
          </p:nvSpPr>
          <p:spPr bwMode="auto">
            <a:xfrm>
              <a:off x="9256" y="408758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B.</a:t>
              </a: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성품</a:t>
              </a: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(Character)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7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195262" y="1251472"/>
            <a:ext cx="8753475" cy="5320800"/>
            <a:chOff x="0" y="361951"/>
            <a:chExt cx="8505826" cy="4660315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20"/>
            <p:cNvSpPr txBox="1"/>
            <p:nvPr/>
          </p:nvSpPr>
          <p:spPr bwMode="auto">
            <a:xfrm>
              <a:off x="9256" y="471328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C.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공동체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(Community)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0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2" name="그룹 11"/>
          <p:cNvGrpSpPr>
            <a:grpSpLocks/>
          </p:cNvGrpSpPr>
          <p:nvPr/>
        </p:nvGrpSpPr>
        <p:grpSpPr bwMode="auto">
          <a:xfrm>
            <a:off x="195262" y="1322910"/>
            <a:ext cx="8753475" cy="5320800"/>
            <a:chOff x="0" y="361951"/>
            <a:chExt cx="8505826" cy="4660315"/>
          </a:xfrm>
        </p:grpSpPr>
        <p:graphicFrame>
          <p:nvGraphicFramePr>
            <p:cNvPr id="13" name="차트 12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23"/>
            <p:cNvSpPr txBox="1"/>
            <p:nvPr/>
          </p:nvSpPr>
          <p:spPr bwMode="auto">
            <a:xfrm>
              <a:off x="9256" y="471328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D.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능력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(competency 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- 1.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비전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76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2.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핵심가치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28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3.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전략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11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4.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주민이해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76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5.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77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6.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인간관계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58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4708" y="1396132"/>
            <a:ext cx="7704137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ko-KR" sz="3000" b="1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5900" b="1">
              <a:solidFill>
                <a:srgbClr val="00CC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196752"/>
            <a:ext cx="8352928" cy="5403304"/>
          </a:xfrm>
          <a:solidFill>
            <a:srgbClr val="FF6699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600"/>
              <a:t>  </a:t>
            </a:r>
            <a:endParaRPr lang="en-US" altLang="ko-KR" sz="26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533400" y="2286000"/>
            <a:ext cx="76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66246" name="Picture 6" descr="H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39" y="1698104"/>
            <a:ext cx="6834337" cy="453920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7704" y="188640"/>
            <a:ext cx="568863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목회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받기 전의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build="p" autoUpdateAnimBg="0" advAuto="0"/>
      <p:bldP spid="266243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7.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영성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44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8.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인격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45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9.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예배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3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10.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핵심역량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83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11.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지도력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199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56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- 12.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사역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77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Chart 1"/>
          <p:cNvGraphicFramePr>
            <a:graphicFrameLocks/>
          </p:cNvGraphicFramePr>
          <p:nvPr/>
        </p:nvGraphicFramePr>
        <p:xfrm>
          <a:off x="214282" y="1214422"/>
          <a:ext cx="8772525" cy="522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" name="TextBox 89"/>
          <p:cNvSpPr txBox="1"/>
          <p:nvPr/>
        </p:nvSpPr>
        <p:spPr bwMode="auto">
          <a:xfrm>
            <a:off x="5072066" y="1714488"/>
            <a:ext cx="3495675" cy="967157"/>
          </a:xfrm>
          <a:prstGeom prst="rect">
            <a:avLst/>
          </a:prstGeom>
          <a:solidFill>
            <a:srgbClr val="FFFFEB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     1)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비전                      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5)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전도                      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9)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예배</a:t>
            </a:r>
          </a:p>
          <a:p>
            <a:pPr marL="0" marR="0" lvl="0" indent="0" algn="l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2)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핵심가치                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6)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인간관계               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10)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핵심역량</a:t>
            </a:r>
          </a:p>
          <a:p>
            <a:pPr marL="0" marR="0" lvl="0" indent="0" algn="l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3)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전략                      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7)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영성                     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11)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리더십</a:t>
            </a:r>
          </a:p>
          <a:p>
            <a:pPr marL="0" marR="0" lvl="0" indent="0" algn="l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     4)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주민이해                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8)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인격                          </a:t>
            </a: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12)</a:t>
            </a:r>
            <a:r>
              <a: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HY각헤드라인M" pitchFamily="18" charset="-127"/>
                <a:ea typeface="HY각헤드라인M" pitchFamily="18" charset="-127"/>
                <a:cs typeface="조선일보명조" pitchFamily="18" charset="-127"/>
              </a:rPr>
              <a:t>사역</a:t>
            </a:r>
          </a:p>
        </p:txBody>
      </p:sp>
      <p:sp>
        <p:nvSpPr>
          <p:cNvPr id="74" name="직사각형 73"/>
          <p:cNvSpPr/>
          <p:nvPr/>
        </p:nvSpPr>
        <p:spPr bwMode="auto">
          <a:xfrm>
            <a:off x="5148267" y="1802411"/>
            <a:ext cx="161925" cy="13677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75" name="직사각형 74"/>
          <p:cNvSpPr/>
          <p:nvPr/>
        </p:nvSpPr>
        <p:spPr bwMode="auto">
          <a:xfrm>
            <a:off x="5148267" y="2017334"/>
            <a:ext cx="161925" cy="13677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76" name="직사각형 75"/>
          <p:cNvSpPr/>
          <p:nvPr/>
        </p:nvSpPr>
        <p:spPr bwMode="auto">
          <a:xfrm>
            <a:off x="5148267" y="2250434"/>
            <a:ext cx="161925" cy="136770"/>
          </a:xfrm>
          <a:prstGeom prst="rect">
            <a:avLst/>
          </a:prstGeom>
          <a:solidFill>
            <a:srgbClr val="FF669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77" name="직사각형 76"/>
          <p:cNvSpPr/>
          <p:nvPr/>
        </p:nvSpPr>
        <p:spPr bwMode="auto">
          <a:xfrm>
            <a:off x="5148267" y="2483725"/>
            <a:ext cx="161925" cy="136770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78" name="직사각형 77"/>
          <p:cNvSpPr/>
          <p:nvPr/>
        </p:nvSpPr>
        <p:spPr bwMode="auto">
          <a:xfrm>
            <a:off x="6357941" y="1802411"/>
            <a:ext cx="171450" cy="13677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79" name="직사각형 78"/>
          <p:cNvSpPr/>
          <p:nvPr/>
        </p:nvSpPr>
        <p:spPr bwMode="auto">
          <a:xfrm>
            <a:off x="6357941" y="2027104"/>
            <a:ext cx="171450" cy="13677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80" name="직사각형 79"/>
          <p:cNvSpPr/>
          <p:nvPr/>
        </p:nvSpPr>
        <p:spPr bwMode="auto">
          <a:xfrm>
            <a:off x="6357941" y="2251797"/>
            <a:ext cx="171450" cy="13677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 bwMode="auto">
          <a:xfrm>
            <a:off x="6357941" y="2479617"/>
            <a:ext cx="171450" cy="13677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82" name="직사각형 81"/>
          <p:cNvSpPr/>
          <p:nvPr/>
        </p:nvSpPr>
        <p:spPr bwMode="auto">
          <a:xfrm>
            <a:off x="7510467" y="1812180"/>
            <a:ext cx="161925" cy="13677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83" name="직사각형 82"/>
          <p:cNvSpPr/>
          <p:nvPr/>
        </p:nvSpPr>
        <p:spPr bwMode="auto">
          <a:xfrm>
            <a:off x="7510467" y="2027104"/>
            <a:ext cx="161925" cy="136770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84" name="직사각형 83"/>
          <p:cNvSpPr/>
          <p:nvPr/>
        </p:nvSpPr>
        <p:spPr bwMode="auto">
          <a:xfrm>
            <a:off x="7510467" y="2240856"/>
            <a:ext cx="161925" cy="13677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85" name="직사각형 84"/>
          <p:cNvSpPr/>
          <p:nvPr/>
        </p:nvSpPr>
        <p:spPr bwMode="auto">
          <a:xfrm>
            <a:off x="7510466" y="2469848"/>
            <a:ext cx="161925" cy="13677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직사각형 45"/>
          <p:cNvSpPr/>
          <p:nvPr/>
        </p:nvSpPr>
        <p:spPr bwMode="auto">
          <a:xfrm>
            <a:off x="214282" y="6357958"/>
            <a:ext cx="8786874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그룹 66"/>
          <p:cNvGrpSpPr>
            <a:grpSpLocks/>
          </p:cNvGrpSpPr>
          <p:nvPr/>
        </p:nvGrpSpPr>
        <p:grpSpPr bwMode="auto">
          <a:xfrm>
            <a:off x="285750" y="1357298"/>
            <a:ext cx="8572500" cy="5591174"/>
            <a:chOff x="0" y="0"/>
            <a:chExt cx="8467725" cy="5628086"/>
          </a:xfrm>
        </p:grpSpPr>
        <p:grpSp>
          <p:nvGrpSpPr>
            <p:cNvPr id="68" name="그룹 67"/>
            <p:cNvGrpSpPr>
              <a:grpSpLocks/>
            </p:cNvGrpSpPr>
            <p:nvPr/>
          </p:nvGrpSpPr>
          <p:grpSpPr bwMode="auto">
            <a:xfrm>
              <a:off x="0" y="0"/>
              <a:ext cx="8467725" cy="2732485"/>
              <a:chOff x="0" y="0"/>
              <a:chExt cx="8467725" cy="2732485"/>
            </a:xfrm>
          </p:grpSpPr>
          <p:grpSp>
            <p:nvGrpSpPr>
              <p:cNvPr id="78" name="그룹 77"/>
              <p:cNvGrpSpPr>
                <a:grpSpLocks/>
              </p:cNvGrpSpPr>
              <p:nvPr/>
            </p:nvGrpSpPr>
            <p:grpSpPr bwMode="auto">
              <a:xfrm>
                <a:off x="0" y="1"/>
                <a:ext cx="2733675" cy="2732484"/>
                <a:chOff x="0" y="1"/>
                <a:chExt cx="2771775" cy="3157958"/>
              </a:xfrm>
            </p:grpSpPr>
            <p:graphicFrame>
              <p:nvGraphicFramePr>
                <p:cNvPr id="85" name="차트 84"/>
                <p:cNvGraphicFramePr>
                  <a:graphicFrameLocks/>
                </p:cNvGraphicFramePr>
                <p:nvPr/>
              </p:nvGraphicFramePr>
              <p:xfrm>
                <a:off x="0" y="233784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86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0" y="1"/>
                  <a:ext cx="553303" cy="221616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1</a:t>
                  </a:r>
                </a:p>
              </p:txBody>
            </p:sp>
          </p:grpSp>
          <p:grpSp>
            <p:nvGrpSpPr>
              <p:cNvPr id="79" name="그룹 78"/>
              <p:cNvGrpSpPr>
                <a:grpSpLocks/>
              </p:cNvGrpSpPr>
              <p:nvPr/>
            </p:nvGrpSpPr>
            <p:grpSpPr bwMode="auto">
              <a:xfrm>
                <a:off x="2867025" y="0"/>
                <a:ext cx="2733675" cy="2713437"/>
                <a:chOff x="2867025" y="0"/>
                <a:chExt cx="2771775" cy="3135944"/>
              </a:xfrm>
            </p:grpSpPr>
            <p:graphicFrame>
              <p:nvGraphicFramePr>
                <p:cNvPr id="83" name="차트 82"/>
                <p:cNvGraphicFramePr>
                  <a:graphicFrameLocks/>
                </p:cNvGraphicFramePr>
                <p:nvPr/>
              </p:nvGraphicFramePr>
              <p:xfrm>
                <a:off x="2867025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84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2869654" y="0"/>
                  <a:ext cx="553303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2</a:t>
                  </a:r>
                </a:p>
              </p:txBody>
            </p:sp>
          </p:grpSp>
          <p:grpSp>
            <p:nvGrpSpPr>
              <p:cNvPr id="80" name="그룹 79"/>
              <p:cNvGrpSpPr>
                <a:grpSpLocks/>
              </p:cNvGrpSpPr>
              <p:nvPr/>
            </p:nvGrpSpPr>
            <p:grpSpPr bwMode="auto">
              <a:xfrm>
                <a:off x="5729827" y="0"/>
                <a:ext cx="2737898" cy="2713437"/>
                <a:chOff x="5729827" y="0"/>
                <a:chExt cx="2776057" cy="3135944"/>
              </a:xfrm>
            </p:grpSpPr>
            <p:graphicFrame>
              <p:nvGraphicFramePr>
                <p:cNvPr id="81" name="차트 80"/>
                <p:cNvGraphicFramePr>
                  <a:graphicFrameLocks/>
                </p:cNvGraphicFramePr>
                <p:nvPr/>
              </p:nvGraphicFramePr>
              <p:xfrm>
                <a:off x="5734109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82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5729827" y="0"/>
                  <a:ext cx="553303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3</a:t>
                  </a:r>
                </a:p>
              </p:txBody>
            </p:sp>
          </p:grpSp>
        </p:grpSp>
        <p:grpSp>
          <p:nvGrpSpPr>
            <p:cNvPr id="69" name="그룹 68"/>
            <p:cNvGrpSpPr>
              <a:grpSpLocks/>
            </p:cNvGrpSpPr>
            <p:nvPr/>
          </p:nvGrpSpPr>
          <p:grpSpPr bwMode="auto">
            <a:xfrm>
              <a:off x="0" y="2914716"/>
              <a:ext cx="2733675" cy="2713370"/>
              <a:chOff x="0" y="2914716"/>
              <a:chExt cx="2771775" cy="3135867"/>
            </a:xfrm>
          </p:grpSpPr>
          <p:graphicFrame>
            <p:nvGraphicFramePr>
              <p:cNvPr id="76" name="차트 75"/>
              <p:cNvGraphicFramePr>
                <a:graphicFrameLocks/>
              </p:cNvGraphicFramePr>
              <p:nvPr/>
            </p:nvGraphicFramePr>
            <p:xfrm>
              <a:off x="0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7" name="TextBox 13"/>
              <p:cNvSpPr txBox="1">
                <a:spLocks noChangeAspect="1"/>
              </p:cNvSpPr>
              <p:nvPr/>
            </p:nvSpPr>
            <p:spPr bwMode="auto">
              <a:xfrm>
                <a:off x="0" y="2914716"/>
                <a:ext cx="553303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4</a:t>
                </a:r>
              </a:p>
            </p:txBody>
          </p:sp>
        </p:grpSp>
        <p:grpSp>
          <p:nvGrpSpPr>
            <p:cNvPr id="70" name="그룹 69"/>
            <p:cNvGrpSpPr>
              <a:grpSpLocks/>
            </p:cNvGrpSpPr>
            <p:nvPr/>
          </p:nvGrpSpPr>
          <p:grpSpPr bwMode="auto">
            <a:xfrm>
              <a:off x="2867025" y="2914716"/>
              <a:ext cx="2733675" cy="2713370"/>
              <a:chOff x="2867025" y="2914716"/>
              <a:chExt cx="2771775" cy="3135867"/>
            </a:xfrm>
          </p:grpSpPr>
          <p:graphicFrame>
            <p:nvGraphicFramePr>
              <p:cNvPr id="74" name="차트 73"/>
              <p:cNvGraphicFramePr>
                <a:graphicFrameLocks/>
              </p:cNvGraphicFramePr>
              <p:nvPr/>
            </p:nvGraphicFramePr>
            <p:xfrm>
              <a:off x="2867025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5" name="TextBox 13"/>
              <p:cNvSpPr txBox="1">
                <a:spLocks noChangeAspect="1"/>
              </p:cNvSpPr>
              <p:nvPr/>
            </p:nvSpPr>
            <p:spPr bwMode="auto">
              <a:xfrm>
                <a:off x="2869654" y="2914716"/>
                <a:ext cx="553303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5</a:t>
                </a:r>
              </a:p>
            </p:txBody>
          </p:sp>
        </p:grpSp>
        <p:grpSp>
          <p:nvGrpSpPr>
            <p:cNvPr id="71" name="그룹 70"/>
            <p:cNvGrpSpPr>
              <a:grpSpLocks/>
            </p:cNvGrpSpPr>
            <p:nvPr/>
          </p:nvGrpSpPr>
          <p:grpSpPr bwMode="auto">
            <a:xfrm>
              <a:off x="5729827" y="2914716"/>
              <a:ext cx="2737898" cy="2713370"/>
              <a:chOff x="5729827" y="2914716"/>
              <a:chExt cx="2776057" cy="3135867"/>
            </a:xfrm>
          </p:grpSpPr>
          <p:graphicFrame>
            <p:nvGraphicFramePr>
              <p:cNvPr id="72" name="차트 71"/>
              <p:cNvGraphicFramePr>
                <a:graphicFrameLocks/>
              </p:cNvGraphicFramePr>
              <p:nvPr/>
            </p:nvGraphicFramePr>
            <p:xfrm>
              <a:off x="5734109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73" name="TextBox 13"/>
              <p:cNvSpPr txBox="1">
                <a:spLocks noChangeAspect="1"/>
              </p:cNvSpPr>
              <p:nvPr/>
            </p:nvSpPr>
            <p:spPr bwMode="auto">
              <a:xfrm>
                <a:off x="5729827" y="2914716"/>
                <a:ext cx="553303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53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직사각형 45"/>
          <p:cNvSpPr/>
          <p:nvPr/>
        </p:nvSpPr>
        <p:spPr bwMode="auto">
          <a:xfrm>
            <a:off x="214282" y="6357958"/>
            <a:ext cx="8786874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4" name="그룹 43"/>
          <p:cNvGrpSpPr>
            <a:grpSpLocks/>
          </p:cNvGrpSpPr>
          <p:nvPr/>
        </p:nvGrpSpPr>
        <p:grpSpPr bwMode="auto">
          <a:xfrm>
            <a:off x="285750" y="1371625"/>
            <a:ext cx="8572500" cy="5629275"/>
            <a:chOff x="0" y="0"/>
            <a:chExt cx="8467725" cy="5629275"/>
          </a:xfrm>
        </p:grpSpPr>
        <p:grpSp>
          <p:nvGrpSpPr>
            <p:cNvPr id="45" name="그룹 44"/>
            <p:cNvGrpSpPr>
              <a:grpSpLocks/>
            </p:cNvGrpSpPr>
            <p:nvPr/>
          </p:nvGrpSpPr>
          <p:grpSpPr bwMode="auto">
            <a:xfrm>
              <a:off x="0" y="0"/>
              <a:ext cx="2733675" cy="2714625"/>
              <a:chOff x="0" y="0"/>
              <a:chExt cx="2771775" cy="3137317"/>
            </a:xfrm>
          </p:grpSpPr>
          <p:graphicFrame>
            <p:nvGraphicFramePr>
              <p:cNvPr id="62" name="차트 61"/>
              <p:cNvGraphicFramePr>
                <a:graphicFrameLocks/>
              </p:cNvGraphicFramePr>
              <p:nvPr/>
            </p:nvGraphicFramePr>
            <p:xfrm>
              <a:off x="0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3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7</a:t>
                </a:r>
              </a:p>
            </p:txBody>
          </p:sp>
        </p:grpSp>
        <p:grpSp>
          <p:nvGrpSpPr>
            <p:cNvPr id="47" name="그룹 46"/>
            <p:cNvGrpSpPr>
              <a:grpSpLocks/>
            </p:cNvGrpSpPr>
            <p:nvPr/>
          </p:nvGrpSpPr>
          <p:grpSpPr bwMode="auto">
            <a:xfrm>
              <a:off x="2867025" y="0"/>
              <a:ext cx="2733675" cy="2714625"/>
              <a:chOff x="2867025" y="0"/>
              <a:chExt cx="2771775" cy="3137317"/>
            </a:xfrm>
          </p:grpSpPr>
          <p:graphicFrame>
            <p:nvGraphicFramePr>
              <p:cNvPr id="60" name="차트 59"/>
              <p:cNvGraphicFramePr>
                <a:graphicFrameLocks/>
              </p:cNvGraphicFramePr>
              <p:nvPr/>
            </p:nvGraphicFramePr>
            <p:xfrm>
              <a:off x="2867025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1" name="TextBox 13"/>
              <p:cNvSpPr txBox="1">
                <a:spLocks noChangeAspect="1"/>
              </p:cNvSpPr>
              <p:nvPr/>
            </p:nvSpPr>
            <p:spPr bwMode="auto">
              <a:xfrm>
                <a:off x="2869654" y="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8</a:t>
                </a:r>
              </a:p>
            </p:txBody>
          </p:sp>
        </p:grpSp>
        <p:grpSp>
          <p:nvGrpSpPr>
            <p:cNvPr id="48" name="그룹 47"/>
            <p:cNvGrpSpPr>
              <a:grpSpLocks/>
            </p:cNvGrpSpPr>
            <p:nvPr/>
          </p:nvGrpSpPr>
          <p:grpSpPr bwMode="auto">
            <a:xfrm>
              <a:off x="5729827" y="0"/>
              <a:ext cx="2737898" cy="2714626"/>
              <a:chOff x="5729827" y="0"/>
              <a:chExt cx="2776057" cy="3137318"/>
            </a:xfrm>
          </p:grpSpPr>
          <p:graphicFrame>
            <p:nvGraphicFramePr>
              <p:cNvPr id="58" name="차트 57"/>
              <p:cNvGraphicFramePr>
                <a:graphicFrameLocks/>
              </p:cNvGraphicFramePr>
              <p:nvPr/>
            </p:nvGraphicFramePr>
            <p:xfrm>
              <a:off x="5734109" y="213143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9" name="TextBox 13"/>
              <p:cNvSpPr txBox="1">
                <a:spLocks noChangeAspect="1"/>
              </p:cNvSpPr>
              <p:nvPr/>
            </p:nvSpPr>
            <p:spPr bwMode="auto">
              <a:xfrm>
                <a:off x="5729827" y="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9</a:t>
                </a:r>
              </a:p>
            </p:txBody>
          </p:sp>
        </p:grpSp>
        <p:grpSp>
          <p:nvGrpSpPr>
            <p:cNvPr id="49" name="그룹 48"/>
            <p:cNvGrpSpPr>
              <a:grpSpLocks/>
            </p:cNvGrpSpPr>
            <p:nvPr/>
          </p:nvGrpSpPr>
          <p:grpSpPr bwMode="auto">
            <a:xfrm>
              <a:off x="0" y="2914650"/>
              <a:ext cx="2733675" cy="2714625"/>
              <a:chOff x="0" y="2914650"/>
              <a:chExt cx="2771775" cy="3137317"/>
            </a:xfrm>
          </p:grpSpPr>
          <p:graphicFrame>
            <p:nvGraphicFramePr>
              <p:cNvPr id="56" name="차트 55"/>
              <p:cNvGraphicFramePr>
                <a:graphicFrameLocks/>
              </p:cNvGraphicFramePr>
              <p:nvPr/>
            </p:nvGraphicFramePr>
            <p:xfrm>
              <a:off x="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7" name="TextBox 13"/>
              <p:cNvSpPr txBox="1">
                <a:spLocks noChangeAspect="1"/>
              </p:cNvSpPr>
              <p:nvPr/>
            </p:nvSpPr>
            <p:spPr bwMode="auto">
              <a:xfrm>
                <a:off x="0" y="291465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No.10</a:t>
                </a:r>
              </a:p>
            </p:txBody>
          </p:sp>
        </p:grpSp>
        <p:grpSp>
          <p:nvGrpSpPr>
            <p:cNvPr id="50" name="그룹 49"/>
            <p:cNvGrpSpPr>
              <a:grpSpLocks/>
            </p:cNvGrpSpPr>
            <p:nvPr/>
          </p:nvGrpSpPr>
          <p:grpSpPr bwMode="auto">
            <a:xfrm>
              <a:off x="2867025" y="2914650"/>
              <a:ext cx="2733675" cy="2714625"/>
              <a:chOff x="2867025" y="2914650"/>
              <a:chExt cx="2771775" cy="3137318"/>
            </a:xfrm>
          </p:grpSpPr>
          <p:graphicFrame>
            <p:nvGraphicFramePr>
              <p:cNvPr id="54" name="차트 53"/>
              <p:cNvGraphicFramePr>
                <a:graphicFrameLocks/>
              </p:cNvGraphicFramePr>
              <p:nvPr/>
            </p:nvGraphicFramePr>
            <p:xfrm>
              <a:off x="2867025" y="3127792"/>
              <a:ext cx="2771775" cy="29241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55" name="TextBox 13"/>
              <p:cNvSpPr txBox="1">
                <a:spLocks noChangeAspect="1"/>
              </p:cNvSpPr>
              <p:nvPr/>
            </p:nvSpPr>
            <p:spPr bwMode="auto">
              <a:xfrm>
                <a:off x="2869654" y="2914650"/>
                <a:ext cx="553303" cy="209155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No.11</a:t>
                </a:r>
              </a:p>
            </p:txBody>
          </p:sp>
        </p:grpSp>
        <p:grpSp>
          <p:nvGrpSpPr>
            <p:cNvPr id="51" name="그룹 50"/>
            <p:cNvGrpSpPr>
              <a:grpSpLocks/>
            </p:cNvGrpSpPr>
            <p:nvPr/>
          </p:nvGrpSpPr>
          <p:grpSpPr bwMode="auto">
            <a:xfrm>
              <a:off x="5729827" y="2914650"/>
              <a:ext cx="2737898" cy="2714625"/>
              <a:chOff x="5729827" y="2914650"/>
              <a:chExt cx="2776057" cy="3137317"/>
            </a:xfrm>
          </p:grpSpPr>
          <p:graphicFrame>
            <p:nvGraphicFramePr>
              <p:cNvPr id="52" name="차트 51"/>
              <p:cNvGraphicFramePr>
                <a:graphicFrameLocks/>
              </p:cNvGraphicFramePr>
              <p:nvPr/>
            </p:nvGraphicFramePr>
            <p:xfrm>
              <a:off x="5734109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53" name="TextBox 13"/>
              <p:cNvSpPr txBox="1">
                <a:spLocks noChangeAspect="1"/>
              </p:cNvSpPr>
              <p:nvPr/>
            </p:nvSpPr>
            <p:spPr bwMode="auto">
              <a:xfrm>
                <a:off x="5729827" y="2914650"/>
                <a:ext cx="553303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49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Chart 1"/>
          <p:cNvGraphicFramePr>
            <a:graphicFrameLocks/>
          </p:cNvGraphicFramePr>
          <p:nvPr/>
        </p:nvGraphicFramePr>
        <p:xfrm>
          <a:off x="285720" y="1071546"/>
          <a:ext cx="8667751" cy="527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0" name="그룹 69"/>
          <p:cNvGrpSpPr/>
          <p:nvPr/>
        </p:nvGrpSpPr>
        <p:grpSpPr>
          <a:xfrm>
            <a:off x="5000628" y="3429000"/>
            <a:ext cx="3495675" cy="967157"/>
            <a:chOff x="4786314" y="3214686"/>
            <a:chExt cx="3495675" cy="967157"/>
          </a:xfrm>
        </p:grpSpPr>
        <p:sp>
          <p:nvSpPr>
            <p:cNvPr id="43" name="TextBox 89"/>
            <p:cNvSpPr txBox="1"/>
            <p:nvPr/>
          </p:nvSpPr>
          <p:spPr bwMode="auto">
            <a:xfrm>
              <a:off x="4786314" y="3214686"/>
              <a:ext cx="3495675" cy="967157"/>
            </a:xfrm>
            <a:prstGeom prst="rect">
              <a:avLst/>
            </a:prstGeom>
            <a:solidFill>
              <a:srgbClr val="FFFFEB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비전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5)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9)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예배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핵심가치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6)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인간관계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10)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핵심역량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3)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전략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7)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영성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리더십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4)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주민이해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8)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인격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사역</a:t>
              </a: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4862515" y="3302609"/>
              <a:ext cx="161925" cy="13677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4862515" y="3517532"/>
              <a:ext cx="161925" cy="13677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4862515" y="3750632"/>
              <a:ext cx="161925" cy="136770"/>
            </a:xfrm>
            <a:prstGeom prst="rect">
              <a:avLst/>
            </a:prstGeom>
            <a:solidFill>
              <a:srgbClr val="FF66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4862515" y="3983923"/>
              <a:ext cx="161925" cy="13677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6072189" y="3302609"/>
              <a:ext cx="171450" cy="136770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6072189" y="3527302"/>
              <a:ext cx="171450" cy="13677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6072189" y="3751995"/>
              <a:ext cx="171450" cy="13677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6072189" y="3979815"/>
              <a:ext cx="171450" cy="13677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7224715" y="3312378"/>
              <a:ext cx="161925" cy="13677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7224715" y="3527302"/>
              <a:ext cx="161925" cy="13677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7224715" y="3741054"/>
              <a:ext cx="161925" cy="13677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5" name="직사각형 54"/>
            <p:cNvSpPr/>
            <p:nvPr/>
          </p:nvSpPr>
          <p:spPr bwMode="auto">
            <a:xfrm>
              <a:off x="7224714" y="3970046"/>
              <a:ext cx="161925" cy="13677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6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4708" y="1396132"/>
            <a:ext cx="7704137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ko-KR" sz="3000" b="1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5900" b="1">
              <a:solidFill>
                <a:srgbClr val="00CC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196752"/>
            <a:ext cx="8352928" cy="5403304"/>
          </a:xfrm>
          <a:solidFill>
            <a:srgbClr val="00B050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600"/>
              <a:t>  </a:t>
            </a:r>
            <a:endParaRPr lang="en-US" altLang="ko-KR" sz="26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533400" y="2286000"/>
            <a:ext cx="76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7704" y="188640"/>
            <a:ext cx="568863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목회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받은 </a:t>
            </a:r>
            <a:r>
              <a:rPr lang="ko-KR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후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7" name="Picture 7" descr="L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6984776" cy="4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build="p" autoUpdateAnimBg="0" advAuto="0"/>
      <p:bldP spid="266243" grpId="0" build="p" autoUpdateAnimBg="0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auto">
          <a:xfrm>
            <a:off x="285720" y="6357958"/>
            <a:ext cx="857256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7" name="그룹 46"/>
          <p:cNvGrpSpPr>
            <a:grpSpLocks/>
          </p:cNvGrpSpPr>
          <p:nvPr/>
        </p:nvGrpSpPr>
        <p:grpSpPr bwMode="auto">
          <a:xfrm>
            <a:off x="338137" y="1285860"/>
            <a:ext cx="8467725" cy="5591174"/>
            <a:chOff x="0" y="0"/>
            <a:chExt cx="8467725" cy="5628086"/>
          </a:xfrm>
        </p:grpSpPr>
        <p:grpSp>
          <p:nvGrpSpPr>
            <p:cNvPr id="48" name="그룹 47"/>
            <p:cNvGrpSpPr>
              <a:grpSpLocks/>
            </p:cNvGrpSpPr>
            <p:nvPr/>
          </p:nvGrpSpPr>
          <p:grpSpPr bwMode="auto">
            <a:xfrm>
              <a:off x="0" y="0"/>
              <a:ext cx="8467725" cy="2732485"/>
              <a:chOff x="0" y="0"/>
              <a:chExt cx="8467725" cy="2732485"/>
            </a:xfrm>
          </p:grpSpPr>
          <p:grpSp>
            <p:nvGrpSpPr>
              <p:cNvPr id="58" name="그룹 57"/>
              <p:cNvGrpSpPr>
                <a:grpSpLocks/>
              </p:cNvGrpSpPr>
              <p:nvPr/>
            </p:nvGrpSpPr>
            <p:grpSpPr bwMode="auto">
              <a:xfrm>
                <a:off x="0" y="1"/>
                <a:ext cx="2733675" cy="2732484"/>
                <a:chOff x="0" y="1"/>
                <a:chExt cx="2771775" cy="3157958"/>
              </a:xfrm>
            </p:grpSpPr>
            <p:graphicFrame>
              <p:nvGraphicFramePr>
                <p:cNvPr id="65" name="차트 64"/>
                <p:cNvGraphicFramePr>
                  <a:graphicFrameLocks/>
                </p:cNvGraphicFramePr>
                <p:nvPr/>
              </p:nvGraphicFramePr>
              <p:xfrm>
                <a:off x="0" y="233784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66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0" y="1"/>
                  <a:ext cx="550492" cy="221616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1</a:t>
                  </a:r>
                </a:p>
              </p:txBody>
            </p:sp>
          </p:grpSp>
          <p:grpSp>
            <p:nvGrpSpPr>
              <p:cNvPr id="59" name="그룹 58"/>
              <p:cNvGrpSpPr>
                <a:grpSpLocks/>
              </p:cNvGrpSpPr>
              <p:nvPr/>
            </p:nvGrpSpPr>
            <p:grpSpPr bwMode="auto">
              <a:xfrm>
                <a:off x="2867025" y="0"/>
                <a:ext cx="2733675" cy="2713437"/>
                <a:chOff x="2867025" y="0"/>
                <a:chExt cx="2771775" cy="3135944"/>
              </a:xfrm>
            </p:grpSpPr>
            <p:graphicFrame>
              <p:nvGraphicFramePr>
                <p:cNvPr id="63" name="차트 62"/>
                <p:cNvGraphicFramePr>
                  <a:graphicFrameLocks/>
                </p:cNvGraphicFramePr>
                <p:nvPr/>
              </p:nvGraphicFramePr>
              <p:xfrm>
                <a:off x="2867025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64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2867025" y="0"/>
                  <a:ext cx="550492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2</a:t>
                  </a:r>
                </a:p>
              </p:txBody>
            </p:sp>
          </p:grpSp>
          <p:grpSp>
            <p:nvGrpSpPr>
              <p:cNvPr id="60" name="그룹 59"/>
              <p:cNvGrpSpPr>
                <a:grpSpLocks/>
              </p:cNvGrpSpPr>
              <p:nvPr/>
            </p:nvGrpSpPr>
            <p:grpSpPr bwMode="auto">
              <a:xfrm>
                <a:off x="5734050" y="0"/>
                <a:ext cx="2733675" cy="2713437"/>
                <a:chOff x="5734050" y="0"/>
                <a:chExt cx="2771775" cy="3135944"/>
              </a:xfrm>
            </p:grpSpPr>
            <p:graphicFrame>
              <p:nvGraphicFramePr>
                <p:cNvPr id="61" name="차트 60"/>
                <p:cNvGraphicFramePr>
                  <a:graphicFrameLocks/>
                </p:cNvGraphicFramePr>
                <p:nvPr/>
              </p:nvGraphicFramePr>
              <p:xfrm>
                <a:off x="5734050" y="211769"/>
                <a:ext cx="2771775" cy="2924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62" name="TextBox 13"/>
                <p:cNvSpPr txBox="1">
                  <a:spLocks noChangeAspect="1"/>
                </p:cNvSpPr>
                <p:nvPr/>
              </p:nvSpPr>
              <p:spPr bwMode="auto">
                <a:xfrm>
                  <a:off x="5734050" y="0"/>
                  <a:ext cx="550492" cy="199454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 anchor="ctr" anchorCtr="0">
                  <a:no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No. 3</a:t>
                  </a:r>
                </a:p>
              </p:txBody>
            </p:sp>
          </p:grpSp>
        </p:grpSp>
        <p:grpSp>
          <p:nvGrpSpPr>
            <p:cNvPr id="49" name="그룹 48"/>
            <p:cNvGrpSpPr>
              <a:grpSpLocks/>
            </p:cNvGrpSpPr>
            <p:nvPr/>
          </p:nvGrpSpPr>
          <p:grpSpPr bwMode="auto">
            <a:xfrm>
              <a:off x="0" y="2914716"/>
              <a:ext cx="2733675" cy="2713370"/>
              <a:chOff x="0" y="2914716"/>
              <a:chExt cx="2771775" cy="3135867"/>
            </a:xfrm>
          </p:grpSpPr>
          <p:graphicFrame>
            <p:nvGraphicFramePr>
              <p:cNvPr id="56" name="차트 55"/>
              <p:cNvGraphicFramePr>
                <a:graphicFrameLocks/>
              </p:cNvGraphicFramePr>
              <p:nvPr/>
            </p:nvGraphicFramePr>
            <p:xfrm>
              <a:off x="0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7" name="TextBox 13"/>
              <p:cNvSpPr txBox="1">
                <a:spLocks noChangeAspect="1"/>
              </p:cNvSpPr>
              <p:nvPr/>
            </p:nvSpPr>
            <p:spPr bwMode="auto">
              <a:xfrm>
                <a:off x="0" y="2914716"/>
                <a:ext cx="550492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4</a:t>
                </a:r>
              </a:p>
            </p:txBody>
          </p:sp>
        </p:grpSp>
        <p:grpSp>
          <p:nvGrpSpPr>
            <p:cNvPr id="50" name="그룹 49"/>
            <p:cNvGrpSpPr>
              <a:grpSpLocks/>
            </p:cNvGrpSpPr>
            <p:nvPr/>
          </p:nvGrpSpPr>
          <p:grpSpPr bwMode="auto">
            <a:xfrm>
              <a:off x="2867025" y="2914716"/>
              <a:ext cx="2733675" cy="2713370"/>
              <a:chOff x="2867025" y="2914716"/>
              <a:chExt cx="2771775" cy="3135867"/>
            </a:xfrm>
          </p:grpSpPr>
          <p:graphicFrame>
            <p:nvGraphicFramePr>
              <p:cNvPr id="54" name="차트 53"/>
              <p:cNvGraphicFramePr>
                <a:graphicFrameLocks/>
              </p:cNvGraphicFramePr>
              <p:nvPr/>
            </p:nvGraphicFramePr>
            <p:xfrm>
              <a:off x="2867025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55" name="TextBox 13"/>
              <p:cNvSpPr txBox="1">
                <a:spLocks noChangeAspect="1"/>
              </p:cNvSpPr>
              <p:nvPr/>
            </p:nvSpPr>
            <p:spPr bwMode="auto">
              <a:xfrm>
                <a:off x="2867025" y="2914716"/>
                <a:ext cx="550492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5</a:t>
                </a:r>
              </a:p>
            </p:txBody>
          </p:sp>
        </p:grpSp>
        <p:grpSp>
          <p:nvGrpSpPr>
            <p:cNvPr id="51" name="그룹 50"/>
            <p:cNvGrpSpPr>
              <a:grpSpLocks/>
            </p:cNvGrpSpPr>
            <p:nvPr/>
          </p:nvGrpSpPr>
          <p:grpSpPr bwMode="auto">
            <a:xfrm>
              <a:off x="5734050" y="2914716"/>
              <a:ext cx="2733675" cy="2713370"/>
              <a:chOff x="5734050" y="2914716"/>
              <a:chExt cx="2771775" cy="3135867"/>
            </a:xfrm>
          </p:grpSpPr>
          <p:graphicFrame>
            <p:nvGraphicFramePr>
              <p:cNvPr id="52" name="차트 51"/>
              <p:cNvGraphicFramePr>
                <a:graphicFrameLocks/>
              </p:cNvGraphicFramePr>
              <p:nvPr/>
            </p:nvGraphicFramePr>
            <p:xfrm>
              <a:off x="5734050" y="3126408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53" name="TextBox 13"/>
              <p:cNvSpPr txBox="1">
                <a:spLocks noChangeAspect="1"/>
              </p:cNvSpPr>
              <p:nvPr/>
            </p:nvSpPr>
            <p:spPr bwMode="auto">
              <a:xfrm>
                <a:off x="5734050" y="2914716"/>
                <a:ext cx="550492" cy="1994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08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auto">
          <a:xfrm>
            <a:off x="285720" y="6357958"/>
            <a:ext cx="857256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4" name="그룹 63"/>
          <p:cNvGrpSpPr>
            <a:grpSpLocks/>
          </p:cNvGrpSpPr>
          <p:nvPr/>
        </p:nvGrpSpPr>
        <p:grpSpPr bwMode="auto">
          <a:xfrm>
            <a:off x="338137" y="1371625"/>
            <a:ext cx="8467725" cy="5629275"/>
            <a:chOff x="0" y="0"/>
            <a:chExt cx="8467725" cy="5629275"/>
          </a:xfrm>
        </p:grpSpPr>
        <p:grpSp>
          <p:nvGrpSpPr>
            <p:cNvPr id="65" name="그룹 64"/>
            <p:cNvGrpSpPr>
              <a:grpSpLocks/>
            </p:cNvGrpSpPr>
            <p:nvPr/>
          </p:nvGrpSpPr>
          <p:grpSpPr bwMode="auto">
            <a:xfrm>
              <a:off x="0" y="0"/>
              <a:ext cx="2733675" cy="2714625"/>
              <a:chOff x="0" y="0"/>
              <a:chExt cx="2771775" cy="3137317"/>
            </a:xfrm>
          </p:grpSpPr>
          <p:graphicFrame>
            <p:nvGraphicFramePr>
              <p:cNvPr id="81" name="차트 80"/>
              <p:cNvGraphicFramePr>
                <a:graphicFrameLocks/>
              </p:cNvGraphicFramePr>
              <p:nvPr/>
            </p:nvGraphicFramePr>
            <p:xfrm>
              <a:off x="0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2" name="TextBox 13"/>
              <p:cNvSpPr txBox="1">
                <a:spLocks noChangeAspect="1"/>
              </p:cNvSpPr>
              <p:nvPr/>
            </p:nvSpPr>
            <p:spPr bwMode="auto">
              <a:xfrm>
                <a:off x="0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7</a:t>
                </a:r>
              </a:p>
            </p:txBody>
          </p:sp>
        </p:grpSp>
        <p:grpSp>
          <p:nvGrpSpPr>
            <p:cNvPr id="66" name="그룹 65"/>
            <p:cNvGrpSpPr>
              <a:grpSpLocks/>
            </p:cNvGrpSpPr>
            <p:nvPr/>
          </p:nvGrpSpPr>
          <p:grpSpPr bwMode="auto">
            <a:xfrm>
              <a:off x="2867025" y="0"/>
              <a:ext cx="2733675" cy="2714625"/>
              <a:chOff x="2867025" y="0"/>
              <a:chExt cx="2771775" cy="3137317"/>
            </a:xfrm>
          </p:grpSpPr>
          <p:graphicFrame>
            <p:nvGraphicFramePr>
              <p:cNvPr id="79" name="차트 78"/>
              <p:cNvGraphicFramePr>
                <a:graphicFrameLocks/>
              </p:cNvGraphicFramePr>
              <p:nvPr/>
            </p:nvGraphicFramePr>
            <p:xfrm>
              <a:off x="2867025" y="21314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0" name="TextBox 13"/>
              <p:cNvSpPr txBox="1">
                <a:spLocks noChangeAspect="1"/>
              </p:cNvSpPr>
              <p:nvPr/>
            </p:nvSpPr>
            <p:spPr bwMode="auto">
              <a:xfrm>
                <a:off x="2867025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8</a:t>
                </a:r>
              </a:p>
            </p:txBody>
          </p:sp>
        </p:grpSp>
        <p:grpSp>
          <p:nvGrpSpPr>
            <p:cNvPr id="67" name="그룹 66"/>
            <p:cNvGrpSpPr>
              <a:grpSpLocks/>
            </p:cNvGrpSpPr>
            <p:nvPr/>
          </p:nvGrpSpPr>
          <p:grpSpPr bwMode="auto">
            <a:xfrm>
              <a:off x="5734050" y="0"/>
              <a:ext cx="2733675" cy="2714626"/>
              <a:chOff x="5734050" y="0"/>
              <a:chExt cx="2771775" cy="3137318"/>
            </a:xfrm>
          </p:grpSpPr>
          <p:graphicFrame>
            <p:nvGraphicFramePr>
              <p:cNvPr id="77" name="차트 76"/>
              <p:cNvGraphicFramePr>
                <a:graphicFrameLocks/>
              </p:cNvGraphicFramePr>
              <p:nvPr/>
            </p:nvGraphicFramePr>
            <p:xfrm>
              <a:off x="5734050" y="213143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8" name="TextBox 13"/>
              <p:cNvSpPr txBox="1">
                <a:spLocks noChangeAspect="1"/>
              </p:cNvSpPr>
              <p:nvPr/>
            </p:nvSpPr>
            <p:spPr bwMode="auto">
              <a:xfrm>
                <a:off x="5734050" y="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9</a:t>
                </a:r>
              </a:p>
            </p:txBody>
          </p:sp>
        </p:grpSp>
        <p:grpSp>
          <p:nvGrpSpPr>
            <p:cNvPr id="68" name="그룹 67"/>
            <p:cNvGrpSpPr>
              <a:grpSpLocks/>
            </p:cNvGrpSpPr>
            <p:nvPr/>
          </p:nvGrpSpPr>
          <p:grpSpPr bwMode="auto">
            <a:xfrm>
              <a:off x="0" y="2914650"/>
              <a:ext cx="2733675" cy="2714625"/>
              <a:chOff x="0" y="2914650"/>
              <a:chExt cx="2771775" cy="3137317"/>
            </a:xfrm>
          </p:grpSpPr>
          <p:graphicFrame>
            <p:nvGraphicFramePr>
              <p:cNvPr id="75" name="차트 74"/>
              <p:cNvGraphicFramePr>
                <a:graphicFrameLocks/>
              </p:cNvGraphicFramePr>
              <p:nvPr/>
            </p:nvGraphicFramePr>
            <p:xfrm>
              <a:off x="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6" name="TextBox 13"/>
              <p:cNvSpPr txBox="1">
                <a:spLocks noChangeAspect="1"/>
              </p:cNvSpPr>
              <p:nvPr/>
            </p:nvSpPr>
            <p:spPr bwMode="auto">
              <a:xfrm>
                <a:off x="0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No.10</a:t>
                </a:r>
              </a:p>
            </p:txBody>
          </p:sp>
        </p:grpSp>
        <p:grpSp>
          <p:nvGrpSpPr>
            <p:cNvPr id="69" name="그룹 68"/>
            <p:cNvGrpSpPr>
              <a:grpSpLocks/>
            </p:cNvGrpSpPr>
            <p:nvPr/>
          </p:nvGrpSpPr>
          <p:grpSpPr bwMode="auto">
            <a:xfrm>
              <a:off x="2867025" y="2914650"/>
              <a:ext cx="2733675" cy="2714625"/>
              <a:chOff x="2867025" y="2914650"/>
              <a:chExt cx="2771775" cy="3137317"/>
            </a:xfrm>
          </p:grpSpPr>
          <p:graphicFrame>
            <p:nvGraphicFramePr>
              <p:cNvPr id="73" name="차트 72"/>
              <p:cNvGraphicFramePr>
                <a:graphicFrameLocks/>
              </p:cNvGraphicFramePr>
              <p:nvPr/>
            </p:nvGraphicFramePr>
            <p:xfrm>
              <a:off x="2867025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4" name="TextBox 13"/>
              <p:cNvSpPr txBox="1">
                <a:spLocks noChangeAspect="1"/>
              </p:cNvSpPr>
              <p:nvPr/>
            </p:nvSpPr>
            <p:spPr bwMode="auto">
              <a:xfrm>
                <a:off x="2867025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No.11</a:t>
                </a:r>
              </a:p>
            </p:txBody>
          </p:sp>
        </p:grpSp>
        <p:grpSp>
          <p:nvGrpSpPr>
            <p:cNvPr id="70" name="그룹 69"/>
            <p:cNvGrpSpPr>
              <a:grpSpLocks/>
            </p:cNvGrpSpPr>
            <p:nvPr/>
          </p:nvGrpSpPr>
          <p:grpSpPr bwMode="auto">
            <a:xfrm>
              <a:off x="5734050" y="2914650"/>
              <a:ext cx="2733675" cy="2714625"/>
              <a:chOff x="5734050" y="2914650"/>
              <a:chExt cx="2771775" cy="3137317"/>
            </a:xfrm>
          </p:grpSpPr>
          <p:graphicFrame>
            <p:nvGraphicFramePr>
              <p:cNvPr id="71" name="차트 70"/>
              <p:cNvGraphicFramePr>
                <a:graphicFrameLocks/>
              </p:cNvGraphicFramePr>
              <p:nvPr/>
            </p:nvGraphicFramePr>
            <p:xfrm>
              <a:off x="5734050" y="3127792"/>
              <a:ext cx="2771775" cy="2924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72" name="TextBox 13"/>
              <p:cNvSpPr txBox="1">
                <a:spLocks noChangeAspect="1"/>
              </p:cNvSpPr>
              <p:nvPr/>
            </p:nvSpPr>
            <p:spPr bwMode="auto">
              <a:xfrm>
                <a:off x="5734050" y="2914650"/>
                <a:ext cx="550492" cy="209154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35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교회 리더 건강진단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차트 10"/>
          <p:cNvGraphicFramePr>
            <a:graphicFrameLocks/>
          </p:cNvGraphicFramePr>
          <p:nvPr/>
        </p:nvGraphicFramePr>
        <p:xfrm>
          <a:off x="457202" y="1357298"/>
          <a:ext cx="8686798" cy="517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6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교회 리더 건강진단 강점 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차트 11"/>
          <p:cNvGraphicFramePr>
            <a:graphicFrameLocks/>
          </p:cNvGraphicFramePr>
          <p:nvPr/>
        </p:nvGraphicFramePr>
        <p:xfrm>
          <a:off x="285720" y="1285860"/>
          <a:ext cx="8715377" cy="524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9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WordArt 3"/>
          <p:cNvSpPr>
            <a:spLocks noChangeArrowheads="1" noChangeShapeType="1" noTextEdit="1"/>
          </p:cNvSpPr>
          <p:nvPr/>
        </p:nvSpPr>
        <p:spPr bwMode="gray">
          <a:xfrm>
            <a:off x="2214546" y="3929066"/>
            <a:ext cx="5256000" cy="86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421"/>
              </a:avLst>
            </a:prstTxWarp>
          </a:bodyPr>
          <a:lstStyle/>
          <a:p>
            <a:pPr algn="ctr"/>
            <a:r>
              <a:rPr lang="en-US" altLang="ko-KR" sz="12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12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그림 3" descr="Thriv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7"/>
            <a:ext cx="2857523" cy="500066"/>
          </a:xfrm>
          <a:prstGeom prst="rect">
            <a:avLst/>
          </a:prstGeom>
        </p:spPr>
      </p:pic>
      <p:pic>
        <p:nvPicPr>
          <p:cNvPr id="6" name="그림 5" descr="사본 -교회리더-로고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20" y="172086"/>
            <a:ext cx="3742976" cy="3742976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071934" y="4867474"/>
            <a:ext cx="502140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28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GO Thrive Coaching                                                                      </a:t>
            </a:r>
          </a:p>
          <a:p>
            <a:pPr lvl="0" algn="r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James </a:t>
            </a:r>
            <a:r>
              <a:rPr lang="en-US" altLang="ko-KR" sz="1600" b="1" kern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Sok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International Coordinator</a:t>
            </a:r>
          </a:p>
          <a:p>
            <a:pPr lvl="0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미국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- 11417 S Belmont Dr., Plainfield, IL 60585 (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- 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대전 광역시 동구 </a:t>
            </a:r>
            <a:r>
              <a:rPr lang="ko-KR" altLang="en-US" sz="1600" b="1" kern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우암로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45 </a:t>
            </a:r>
            <a:r>
              <a:rPr lang="ko-KR" altLang="en-US" sz="1600" b="1" kern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성천빌딩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층</a:t>
            </a:r>
          </a:p>
          <a:p>
            <a:pPr lvl="0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ko-KR" altLang="en-US" sz="16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연락처  </a:t>
            </a: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630-452-5100(</a:t>
            </a:r>
            <a:r>
              <a:rPr lang="ko-KR" altLang="en-US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미국</a:t>
            </a: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/ 010-4825-8622(</a:t>
            </a:r>
            <a:r>
              <a:rPr lang="ko-KR" altLang="en-US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b="1" kern="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lvl="0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     070-7626-5591(</a:t>
            </a:r>
            <a:r>
              <a:rPr lang="ko-KR" altLang="en-US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인터넷전화</a:t>
            </a: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      </a:t>
            </a:r>
          </a:p>
          <a:p>
            <a:pPr lvl="0" eaLnBrk="1" latinLnBrk="1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1400" b="1" kern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URL  www.igomt.com  E-mail  jamessok_4@hotmail.com</a:t>
            </a:r>
          </a:p>
        </p:txBody>
      </p:sp>
    </p:spTree>
    <p:extLst>
      <p:ext uri="{BB962C8B-B14F-4D97-AF65-F5344CB8AC3E}">
        <p14:creationId xmlns:p14="http://schemas.microsoft.com/office/powerpoint/2010/main" val="31529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  <a:solidFill>
            <a:srgbClr val="7030A0"/>
          </a:solidFill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: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세미</a:t>
            </a:r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나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8065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347864" y="1844824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429000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79912" y="1052736"/>
            <a:ext cx="1944216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목회자</a:t>
            </a:r>
            <a:endParaRPr lang="ko-KR" altLang="en-US" sz="3200" dirty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635896" y="5652537"/>
            <a:ext cx="2232248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전문</a:t>
            </a:r>
            <a:r>
              <a:rPr lang="en-US" altLang="ko-KR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</a:t>
            </a:r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치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39752" y="2247255"/>
            <a:ext cx="4536504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신뢰 관계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(Trust 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948264" y="4725144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목적지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(Goal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71800" y="3284984"/>
            <a:ext cx="324036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로드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75656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이론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79712" y="4293096"/>
            <a:ext cx="540060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(operation/accomplishment)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536" y="5559623"/>
            <a:ext cx="194421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(1)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건강 진단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7944" y="1815207"/>
            <a:ext cx="424847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(2)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세미나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박 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차례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14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524250" y="1052736"/>
            <a:ext cx="219075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3616325" y="1098774"/>
            <a:ext cx="2006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r>
              <a:rPr lang="ko-KR" altLang="en-US" sz="2400" dirty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설명회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등록 준비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886450" y="2424336"/>
            <a:ext cx="2171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5978525" y="2470374"/>
            <a:ext cx="19875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건강 진단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시작 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60-30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일 전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657850" y="4386486"/>
            <a:ext cx="238125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940424" y="4432524"/>
            <a:ext cx="20986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훈련</a:t>
            </a:r>
            <a:r>
              <a:rPr lang="en-US" altLang="ko-KR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A</a:t>
            </a:r>
            <a:r>
              <a:rPr lang="en-US" altLang="ko-KR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B)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(2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박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3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일씩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/2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차례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486150" y="5681886"/>
            <a:ext cx="2171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3578225" y="5727924"/>
            <a:ext cx="19875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실행전략</a:t>
            </a:r>
            <a:endParaRPr lang="ko-KR" altLang="en-US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실행 </a:t>
            </a:r>
            <a:r>
              <a:rPr lang="ko-KR" altLang="en-US" sz="1600" dirty="0" err="1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전략팀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 운</a:t>
            </a:r>
            <a:r>
              <a:rPr lang="ko-KR" altLang="en-US" sz="1600" dirty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영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085850" y="4386486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1177925" y="4432524"/>
            <a:ext cx="202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재 건강진단</a:t>
            </a:r>
            <a:endParaRPr lang="en-US" altLang="ko-KR" sz="2400" dirty="0">
              <a:solidFill>
                <a:srgbClr val="6600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0" hangingPunct="0"/>
            <a:r>
              <a:rPr lang="en-US" altLang="ko-KR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끝나가 </a:t>
            </a:r>
            <a:r>
              <a:rPr lang="en-US" altLang="ko-KR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ko-KR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0</a:t>
            </a:r>
            <a:r>
              <a:rPr lang="ko-KR" altLang="en-US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일 전</a:t>
            </a:r>
            <a:r>
              <a:rPr lang="en-US" altLang="ko-KR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400" dirty="0">
              <a:solidFill>
                <a:srgbClr val="66003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1143000" y="2405286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1235075" y="2451324"/>
            <a:ext cx="202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축제 </a:t>
            </a:r>
            <a:r>
              <a:rPr lang="ko-KR" altLang="en-US" sz="2400" dirty="0" err="1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컨퍼런스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20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목표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/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성과 감사 모임  </a:t>
            </a:r>
            <a:r>
              <a:rPr lang="en-US" altLang="ko-KR" sz="20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3327" name="Freeform 19"/>
          <p:cNvSpPr>
            <a:spLocks/>
          </p:cNvSpPr>
          <p:nvPr/>
        </p:nvSpPr>
        <p:spPr bwMode="auto">
          <a:xfrm>
            <a:off x="6762750" y="1814513"/>
            <a:ext cx="12700" cy="17462"/>
          </a:xfrm>
          <a:custGeom>
            <a:avLst/>
            <a:gdLst>
              <a:gd name="T0" fmla="*/ 2147483647 w 8"/>
              <a:gd name="T1" fmla="*/ 2147483647 h 11"/>
              <a:gd name="T2" fmla="*/ 0 w 8"/>
              <a:gd name="T3" fmla="*/ 0 h 11"/>
              <a:gd name="T4" fmla="*/ 2147483647 w 8"/>
              <a:gd name="T5" fmla="*/ 2147483647 h 11"/>
              <a:gd name="T6" fmla="*/ 2147483647 w 8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1"/>
              <a:gd name="T14" fmla="*/ 8 w 8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1">
                <a:moveTo>
                  <a:pt x="7" y="10"/>
                </a:move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5969000" y="1500411"/>
            <a:ext cx="846138" cy="788988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120" y="8"/>
              </a:cxn>
              <a:cxn ang="0">
                <a:pos x="143" y="17"/>
              </a:cxn>
              <a:cxn ang="0">
                <a:pos x="167" y="29"/>
              </a:cxn>
              <a:cxn ang="0">
                <a:pos x="192" y="42"/>
              </a:cxn>
              <a:cxn ang="0">
                <a:pos x="217" y="57"/>
              </a:cxn>
              <a:cxn ang="0">
                <a:pos x="242" y="72"/>
              </a:cxn>
              <a:cxn ang="0">
                <a:pos x="268" y="90"/>
              </a:cxn>
              <a:cxn ang="0">
                <a:pos x="293" y="108"/>
              </a:cxn>
              <a:cxn ang="0">
                <a:pos x="319" y="128"/>
              </a:cxn>
              <a:cxn ang="0">
                <a:pos x="343" y="148"/>
              </a:cxn>
              <a:cxn ang="0">
                <a:pos x="367" y="170"/>
              </a:cxn>
              <a:cxn ang="0">
                <a:pos x="389" y="191"/>
              </a:cxn>
              <a:cxn ang="0">
                <a:pos x="411" y="213"/>
              </a:cxn>
              <a:cxn ang="0">
                <a:pos x="430" y="235"/>
              </a:cxn>
              <a:cxn ang="0">
                <a:pos x="439" y="247"/>
              </a:cxn>
              <a:cxn ang="0">
                <a:pos x="448" y="258"/>
              </a:cxn>
              <a:cxn ang="0">
                <a:pos x="457" y="270"/>
              </a:cxn>
              <a:cxn ang="0">
                <a:pos x="464" y="281"/>
              </a:cxn>
              <a:cxn ang="0">
                <a:pos x="532" y="222"/>
              </a:cxn>
              <a:cxn ang="0">
                <a:pos x="480" y="496"/>
              </a:cxn>
              <a:cxn ang="0">
                <a:pos x="222" y="414"/>
              </a:cxn>
              <a:cxn ang="0">
                <a:pos x="303" y="375"/>
              </a:cxn>
              <a:cxn ang="0">
                <a:pos x="286" y="354"/>
              </a:cxn>
              <a:cxn ang="0">
                <a:pos x="268" y="334"/>
              </a:cxn>
              <a:cxn ang="0">
                <a:pos x="249" y="315"/>
              </a:cxn>
              <a:cxn ang="0">
                <a:pos x="230" y="296"/>
              </a:cxn>
              <a:cxn ang="0">
                <a:pos x="211" y="278"/>
              </a:cxn>
              <a:cxn ang="0">
                <a:pos x="191" y="261"/>
              </a:cxn>
              <a:cxn ang="0">
                <a:pos x="170" y="244"/>
              </a:cxn>
              <a:cxn ang="0">
                <a:pos x="150" y="229"/>
              </a:cxn>
              <a:cxn ang="0">
                <a:pos x="130" y="215"/>
              </a:cxn>
              <a:cxn ang="0">
                <a:pos x="110" y="201"/>
              </a:cxn>
              <a:cxn ang="0">
                <a:pos x="90" y="189"/>
              </a:cxn>
              <a:cxn ang="0">
                <a:pos x="71" y="178"/>
              </a:cxn>
              <a:cxn ang="0">
                <a:pos x="52" y="168"/>
              </a:cxn>
              <a:cxn ang="0">
                <a:pos x="34" y="161"/>
              </a:cxn>
              <a:cxn ang="0">
                <a:pos x="16" y="153"/>
              </a:cxn>
              <a:cxn ang="0">
                <a:pos x="0" y="148"/>
              </a:cxn>
              <a:cxn ang="0">
                <a:pos x="100" y="0"/>
              </a:cxn>
            </a:cxnLst>
            <a:rect l="0" t="0" r="r" b="b"/>
            <a:pathLst>
              <a:path w="533" h="497">
                <a:moveTo>
                  <a:pt x="100" y="0"/>
                </a:moveTo>
                <a:lnTo>
                  <a:pt x="120" y="8"/>
                </a:lnTo>
                <a:lnTo>
                  <a:pt x="143" y="17"/>
                </a:lnTo>
                <a:lnTo>
                  <a:pt x="167" y="29"/>
                </a:lnTo>
                <a:lnTo>
                  <a:pt x="192" y="42"/>
                </a:lnTo>
                <a:lnTo>
                  <a:pt x="217" y="57"/>
                </a:lnTo>
                <a:lnTo>
                  <a:pt x="242" y="72"/>
                </a:lnTo>
                <a:lnTo>
                  <a:pt x="268" y="90"/>
                </a:lnTo>
                <a:lnTo>
                  <a:pt x="293" y="108"/>
                </a:lnTo>
                <a:lnTo>
                  <a:pt x="319" y="128"/>
                </a:lnTo>
                <a:lnTo>
                  <a:pt x="343" y="148"/>
                </a:lnTo>
                <a:lnTo>
                  <a:pt x="367" y="170"/>
                </a:lnTo>
                <a:lnTo>
                  <a:pt x="389" y="191"/>
                </a:lnTo>
                <a:lnTo>
                  <a:pt x="411" y="213"/>
                </a:lnTo>
                <a:lnTo>
                  <a:pt x="430" y="235"/>
                </a:lnTo>
                <a:lnTo>
                  <a:pt x="439" y="247"/>
                </a:lnTo>
                <a:lnTo>
                  <a:pt x="448" y="258"/>
                </a:lnTo>
                <a:lnTo>
                  <a:pt x="457" y="270"/>
                </a:lnTo>
                <a:lnTo>
                  <a:pt x="464" y="281"/>
                </a:lnTo>
                <a:lnTo>
                  <a:pt x="532" y="222"/>
                </a:lnTo>
                <a:lnTo>
                  <a:pt x="480" y="496"/>
                </a:lnTo>
                <a:lnTo>
                  <a:pt x="222" y="414"/>
                </a:lnTo>
                <a:lnTo>
                  <a:pt x="303" y="375"/>
                </a:lnTo>
                <a:lnTo>
                  <a:pt x="286" y="354"/>
                </a:lnTo>
                <a:lnTo>
                  <a:pt x="268" y="334"/>
                </a:lnTo>
                <a:lnTo>
                  <a:pt x="249" y="315"/>
                </a:lnTo>
                <a:lnTo>
                  <a:pt x="230" y="296"/>
                </a:lnTo>
                <a:lnTo>
                  <a:pt x="211" y="278"/>
                </a:lnTo>
                <a:lnTo>
                  <a:pt x="191" y="261"/>
                </a:lnTo>
                <a:lnTo>
                  <a:pt x="170" y="244"/>
                </a:lnTo>
                <a:lnTo>
                  <a:pt x="150" y="229"/>
                </a:lnTo>
                <a:lnTo>
                  <a:pt x="130" y="215"/>
                </a:lnTo>
                <a:lnTo>
                  <a:pt x="110" y="201"/>
                </a:lnTo>
                <a:lnTo>
                  <a:pt x="90" y="189"/>
                </a:lnTo>
                <a:lnTo>
                  <a:pt x="71" y="178"/>
                </a:lnTo>
                <a:lnTo>
                  <a:pt x="52" y="168"/>
                </a:lnTo>
                <a:lnTo>
                  <a:pt x="34" y="161"/>
                </a:lnTo>
                <a:lnTo>
                  <a:pt x="16" y="153"/>
                </a:lnTo>
                <a:lnTo>
                  <a:pt x="0" y="148"/>
                </a:lnTo>
                <a:lnTo>
                  <a:pt x="100" y="0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6888163" y="3284984"/>
            <a:ext cx="546100" cy="963612"/>
          </a:xfrm>
          <a:custGeom>
            <a:avLst/>
            <a:gdLst/>
            <a:ahLst/>
            <a:cxnLst>
              <a:cxn ang="0">
                <a:pos x="249" y="0"/>
              </a:cxn>
              <a:cxn ang="0">
                <a:pos x="256" y="21"/>
              </a:cxn>
              <a:cxn ang="0">
                <a:pos x="263" y="45"/>
              </a:cxn>
              <a:cxn ang="0">
                <a:pos x="268" y="71"/>
              </a:cxn>
              <a:cxn ang="0">
                <a:pos x="274" y="98"/>
              </a:cxn>
              <a:cxn ang="0">
                <a:pos x="278" y="127"/>
              </a:cxn>
              <a:cxn ang="0">
                <a:pos x="281" y="157"/>
              </a:cxn>
              <a:cxn ang="0">
                <a:pos x="283" y="188"/>
              </a:cxn>
              <a:cxn ang="0">
                <a:pos x="285" y="219"/>
              </a:cxn>
              <a:cxn ang="0">
                <a:pos x="285" y="251"/>
              </a:cxn>
              <a:cxn ang="0">
                <a:pos x="284" y="283"/>
              </a:cxn>
              <a:cxn ang="0">
                <a:pos x="282" y="315"/>
              </a:cxn>
              <a:cxn ang="0">
                <a:pos x="279" y="346"/>
              </a:cxn>
              <a:cxn ang="0">
                <a:pos x="275" y="376"/>
              </a:cxn>
              <a:cxn ang="0">
                <a:pos x="270" y="406"/>
              </a:cxn>
              <a:cxn ang="0">
                <a:pos x="266" y="420"/>
              </a:cxn>
              <a:cxn ang="0">
                <a:pos x="263" y="433"/>
              </a:cxn>
              <a:cxn ang="0">
                <a:pos x="259" y="447"/>
              </a:cxn>
              <a:cxn ang="0">
                <a:pos x="255" y="460"/>
              </a:cxn>
              <a:cxn ang="0">
                <a:pos x="343" y="477"/>
              </a:cxn>
              <a:cxn ang="0">
                <a:pos x="97" y="606"/>
              </a:cxn>
              <a:cxn ang="0">
                <a:pos x="0" y="353"/>
              </a:cxn>
              <a:cxn ang="0">
                <a:pos x="82" y="392"/>
              </a:cxn>
              <a:cxn ang="0">
                <a:pos x="87" y="366"/>
              </a:cxn>
              <a:cxn ang="0">
                <a:pos x="92" y="339"/>
              </a:cxn>
              <a:cxn ang="0">
                <a:pos x="95" y="313"/>
              </a:cxn>
              <a:cxn ang="0">
                <a:pos x="99" y="286"/>
              </a:cxn>
              <a:cxn ang="0">
                <a:pos x="100" y="259"/>
              </a:cxn>
              <a:cxn ang="0">
                <a:pos x="102" y="233"/>
              </a:cxn>
              <a:cxn ang="0">
                <a:pos x="102" y="207"/>
              </a:cxn>
              <a:cxn ang="0">
                <a:pos x="101" y="181"/>
              </a:cxn>
              <a:cxn ang="0">
                <a:pos x="100" y="157"/>
              </a:cxn>
              <a:cxn ang="0">
                <a:pos x="98" y="133"/>
              </a:cxn>
              <a:cxn ang="0">
                <a:pos x="95" y="110"/>
              </a:cxn>
              <a:cxn ang="0">
                <a:pos x="92" y="88"/>
              </a:cxn>
              <a:cxn ang="0">
                <a:pos x="88" y="67"/>
              </a:cxn>
              <a:cxn ang="0">
                <a:pos x="83" y="48"/>
              </a:cxn>
              <a:cxn ang="0">
                <a:pos x="77" y="30"/>
              </a:cxn>
              <a:cxn ang="0">
                <a:pos x="72" y="14"/>
              </a:cxn>
              <a:cxn ang="0">
                <a:pos x="249" y="0"/>
              </a:cxn>
            </a:cxnLst>
            <a:rect l="0" t="0" r="r" b="b"/>
            <a:pathLst>
              <a:path w="344" h="607">
                <a:moveTo>
                  <a:pt x="249" y="0"/>
                </a:moveTo>
                <a:lnTo>
                  <a:pt x="256" y="21"/>
                </a:lnTo>
                <a:lnTo>
                  <a:pt x="263" y="45"/>
                </a:lnTo>
                <a:lnTo>
                  <a:pt x="268" y="71"/>
                </a:lnTo>
                <a:lnTo>
                  <a:pt x="274" y="98"/>
                </a:lnTo>
                <a:lnTo>
                  <a:pt x="278" y="127"/>
                </a:lnTo>
                <a:lnTo>
                  <a:pt x="281" y="157"/>
                </a:lnTo>
                <a:lnTo>
                  <a:pt x="283" y="188"/>
                </a:lnTo>
                <a:lnTo>
                  <a:pt x="285" y="219"/>
                </a:lnTo>
                <a:lnTo>
                  <a:pt x="285" y="251"/>
                </a:lnTo>
                <a:lnTo>
                  <a:pt x="284" y="283"/>
                </a:lnTo>
                <a:lnTo>
                  <a:pt x="282" y="315"/>
                </a:lnTo>
                <a:lnTo>
                  <a:pt x="279" y="346"/>
                </a:lnTo>
                <a:lnTo>
                  <a:pt x="275" y="376"/>
                </a:lnTo>
                <a:lnTo>
                  <a:pt x="270" y="406"/>
                </a:lnTo>
                <a:lnTo>
                  <a:pt x="266" y="420"/>
                </a:lnTo>
                <a:lnTo>
                  <a:pt x="263" y="433"/>
                </a:lnTo>
                <a:lnTo>
                  <a:pt x="259" y="447"/>
                </a:lnTo>
                <a:lnTo>
                  <a:pt x="255" y="460"/>
                </a:lnTo>
                <a:lnTo>
                  <a:pt x="343" y="477"/>
                </a:lnTo>
                <a:lnTo>
                  <a:pt x="97" y="606"/>
                </a:lnTo>
                <a:lnTo>
                  <a:pt x="0" y="353"/>
                </a:lnTo>
                <a:lnTo>
                  <a:pt x="82" y="392"/>
                </a:lnTo>
                <a:lnTo>
                  <a:pt x="87" y="366"/>
                </a:lnTo>
                <a:lnTo>
                  <a:pt x="92" y="339"/>
                </a:lnTo>
                <a:lnTo>
                  <a:pt x="95" y="313"/>
                </a:lnTo>
                <a:lnTo>
                  <a:pt x="99" y="286"/>
                </a:lnTo>
                <a:lnTo>
                  <a:pt x="100" y="259"/>
                </a:lnTo>
                <a:lnTo>
                  <a:pt x="102" y="233"/>
                </a:lnTo>
                <a:lnTo>
                  <a:pt x="102" y="207"/>
                </a:lnTo>
                <a:lnTo>
                  <a:pt x="101" y="181"/>
                </a:lnTo>
                <a:lnTo>
                  <a:pt x="100" y="157"/>
                </a:lnTo>
                <a:lnTo>
                  <a:pt x="98" y="133"/>
                </a:lnTo>
                <a:lnTo>
                  <a:pt x="95" y="110"/>
                </a:lnTo>
                <a:lnTo>
                  <a:pt x="92" y="88"/>
                </a:lnTo>
                <a:lnTo>
                  <a:pt x="88" y="67"/>
                </a:lnTo>
                <a:lnTo>
                  <a:pt x="83" y="48"/>
                </a:lnTo>
                <a:lnTo>
                  <a:pt x="77" y="30"/>
                </a:lnTo>
                <a:lnTo>
                  <a:pt x="72" y="14"/>
                </a:lnTo>
                <a:lnTo>
                  <a:pt x="249" y="0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38" name="Freeform 22"/>
          <p:cNvSpPr>
            <a:spLocks/>
          </p:cNvSpPr>
          <p:nvPr/>
        </p:nvSpPr>
        <p:spPr bwMode="auto">
          <a:xfrm>
            <a:off x="5865813" y="5289774"/>
            <a:ext cx="873125" cy="815975"/>
          </a:xfrm>
          <a:custGeom>
            <a:avLst/>
            <a:gdLst/>
            <a:ahLst/>
            <a:cxnLst>
              <a:cxn ang="0">
                <a:pos x="549" y="121"/>
              </a:cxn>
              <a:cxn ang="0">
                <a:pos x="539" y="140"/>
              </a:cxn>
              <a:cxn ang="0">
                <a:pos x="526" y="161"/>
              </a:cxn>
              <a:cxn ang="0">
                <a:pos x="511" y="183"/>
              </a:cxn>
              <a:cxn ang="0">
                <a:pos x="494" y="206"/>
              </a:cxn>
              <a:cxn ang="0">
                <a:pos x="475" y="228"/>
              </a:cxn>
              <a:cxn ang="0">
                <a:pos x="456" y="251"/>
              </a:cxn>
              <a:cxn ang="0">
                <a:pos x="435" y="273"/>
              </a:cxn>
              <a:cxn ang="0">
                <a:pos x="412" y="296"/>
              </a:cxn>
              <a:cxn ang="0">
                <a:pos x="389" y="317"/>
              </a:cxn>
              <a:cxn ang="0">
                <a:pos x="365" y="338"/>
              </a:cxn>
              <a:cxn ang="0">
                <a:pos x="340" y="358"/>
              </a:cxn>
              <a:cxn ang="0">
                <a:pos x="315" y="377"/>
              </a:cxn>
              <a:cxn ang="0">
                <a:pos x="290" y="395"/>
              </a:cxn>
              <a:cxn ang="0">
                <a:pos x="265" y="411"/>
              </a:cxn>
              <a:cxn ang="0">
                <a:pos x="252" y="418"/>
              </a:cxn>
              <a:cxn ang="0">
                <a:pos x="240" y="424"/>
              </a:cxn>
              <a:cxn ang="0">
                <a:pos x="227" y="431"/>
              </a:cxn>
              <a:cxn ang="0">
                <a:pos x="215" y="436"/>
              </a:cxn>
              <a:cxn ang="0">
                <a:pos x="262" y="513"/>
              </a:cxn>
              <a:cxn ang="0">
                <a:pos x="0" y="419"/>
              </a:cxn>
              <a:cxn ang="0">
                <a:pos x="121" y="177"/>
              </a:cxn>
              <a:cxn ang="0">
                <a:pos x="147" y="263"/>
              </a:cxn>
              <a:cxn ang="0">
                <a:pos x="170" y="249"/>
              </a:cxn>
              <a:cxn ang="0">
                <a:pos x="194" y="235"/>
              </a:cxn>
              <a:cxn ang="0">
                <a:pos x="215" y="219"/>
              </a:cxn>
              <a:cxn ang="0">
                <a:pos x="237" y="204"/>
              </a:cxn>
              <a:cxn ang="0">
                <a:pos x="258" y="187"/>
              </a:cxn>
              <a:cxn ang="0">
                <a:pos x="278" y="170"/>
              </a:cxn>
              <a:cxn ang="0">
                <a:pos x="298" y="153"/>
              </a:cxn>
              <a:cxn ang="0">
                <a:pos x="316" y="135"/>
              </a:cxn>
              <a:cxn ang="0">
                <a:pos x="333" y="117"/>
              </a:cxn>
              <a:cxn ang="0">
                <a:pos x="349" y="99"/>
              </a:cxn>
              <a:cxn ang="0">
                <a:pos x="364" y="82"/>
              </a:cxn>
              <a:cxn ang="0">
                <a:pos x="378" y="65"/>
              </a:cxn>
              <a:cxn ang="0">
                <a:pos x="391" y="47"/>
              </a:cxn>
              <a:cxn ang="0">
                <a:pos x="401" y="31"/>
              </a:cxn>
              <a:cxn ang="0">
                <a:pos x="411" y="15"/>
              </a:cxn>
              <a:cxn ang="0">
                <a:pos x="419" y="0"/>
              </a:cxn>
              <a:cxn ang="0">
                <a:pos x="549" y="121"/>
              </a:cxn>
            </a:cxnLst>
            <a:rect l="0" t="0" r="r" b="b"/>
            <a:pathLst>
              <a:path w="550" h="514">
                <a:moveTo>
                  <a:pt x="549" y="121"/>
                </a:moveTo>
                <a:lnTo>
                  <a:pt x="539" y="140"/>
                </a:lnTo>
                <a:lnTo>
                  <a:pt x="526" y="161"/>
                </a:lnTo>
                <a:lnTo>
                  <a:pt x="511" y="183"/>
                </a:lnTo>
                <a:lnTo>
                  <a:pt x="494" y="206"/>
                </a:lnTo>
                <a:lnTo>
                  <a:pt x="475" y="228"/>
                </a:lnTo>
                <a:lnTo>
                  <a:pt x="456" y="251"/>
                </a:lnTo>
                <a:lnTo>
                  <a:pt x="435" y="273"/>
                </a:lnTo>
                <a:lnTo>
                  <a:pt x="412" y="296"/>
                </a:lnTo>
                <a:lnTo>
                  <a:pt x="389" y="317"/>
                </a:lnTo>
                <a:lnTo>
                  <a:pt x="365" y="338"/>
                </a:lnTo>
                <a:lnTo>
                  <a:pt x="340" y="358"/>
                </a:lnTo>
                <a:lnTo>
                  <a:pt x="315" y="377"/>
                </a:lnTo>
                <a:lnTo>
                  <a:pt x="290" y="395"/>
                </a:lnTo>
                <a:lnTo>
                  <a:pt x="265" y="411"/>
                </a:lnTo>
                <a:lnTo>
                  <a:pt x="252" y="418"/>
                </a:lnTo>
                <a:lnTo>
                  <a:pt x="240" y="424"/>
                </a:lnTo>
                <a:lnTo>
                  <a:pt x="227" y="431"/>
                </a:lnTo>
                <a:lnTo>
                  <a:pt x="215" y="436"/>
                </a:lnTo>
                <a:lnTo>
                  <a:pt x="262" y="513"/>
                </a:lnTo>
                <a:lnTo>
                  <a:pt x="0" y="419"/>
                </a:lnTo>
                <a:lnTo>
                  <a:pt x="121" y="177"/>
                </a:lnTo>
                <a:lnTo>
                  <a:pt x="147" y="263"/>
                </a:lnTo>
                <a:lnTo>
                  <a:pt x="170" y="249"/>
                </a:lnTo>
                <a:lnTo>
                  <a:pt x="194" y="235"/>
                </a:lnTo>
                <a:lnTo>
                  <a:pt x="215" y="219"/>
                </a:lnTo>
                <a:lnTo>
                  <a:pt x="237" y="204"/>
                </a:lnTo>
                <a:lnTo>
                  <a:pt x="258" y="187"/>
                </a:lnTo>
                <a:lnTo>
                  <a:pt x="278" y="170"/>
                </a:lnTo>
                <a:lnTo>
                  <a:pt x="298" y="153"/>
                </a:lnTo>
                <a:lnTo>
                  <a:pt x="316" y="135"/>
                </a:lnTo>
                <a:lnTo>
                  <a:pt x="333" y="117"/>
                </a:lnTo>
                <a:lnTo>
                  <a:pt x="349" y="99"/>
                </a:lnTo>
                <a:lnTo>
                  <a:pt x="364" y="82"/>
                </a:lnTo>
                <a:lnTo>
                  <a:pt x="378" y="65"/>
                </a:lnTo>
                <a:lnTo>
                  <a:pt x="391" y="47"/>
                </a:lnTo>
                <a:lnTo>
                  <a:pt x="401" y="31"/>
                </a:lnTo>
                <a:lnTo>
                  <a:pt x="411" y="15"/>
                </a:lnTo>
                <a:lnTo>
                  <a:pt x="419" y="0"/>
                </a:lnTo>
                <a:lnTo>
                  <a:pt x="549" y="121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39" name="Freeform 23"/>
          <p:cNvSpPr>
            <a:spLocks/>
          </p:cNvSpPr>
          <p:nvPr/>
        </p:nvSpPr>
        <p:spPr bwMode="auto">
          <a:xfrm>
            <a:off x="2478088" y="5294536"/>
            <a:ext cx="850900" cy="749300"/>
          </a:xfrm>
          <a:custGeom>
            <a:avLst/>
            <a:gdLst/>
            <a:ahLst/>
            <a:cxnLst>
              <a:cxn ang="0">
                <a:pos x="444" y="471"/>
              </a:cxn>
              <a:cxn ang="0">
                <a:pos x="424" y="465"/>
              </a:cxn>
              <a:cxn ang="0">
                <a:pos x="400" y="457"/>
              </a:cxn>
              <a:cxn ang="0">
                <a:pos x="376" y="447"/>
              </a:cxn>
              <a:cxn ang="0">
                <a:pos x="350" y="435"/>
              </a:cxn>
              <a:cxn ang="0">
                <a:pos x="324" y="422"/>
              </a:cxn>
              <a:cxn ang="0">
                <a:pos x="298" y="408"/>
              </a:cxn>
              <a:cxn ang="0">
                <a:pos x="271" y="392"/>
              </a:cxn>
              <a:cxn ang="0">
                <a:pos x="245" y="375"/>
              </a:cxn>
              <a:cxn ang="0">
                <a:pos x="218" y="357"/>
              </a:cxn>
              <a:cxn ang="0">
                <a:pos x="193" y="338"/>
              </a:cxn>
              <a:cxn ang="0">
                <a:pos x="168" y="318"/>
              </a:cxn>
              <a:cxn ang="0">
                <a:pos x="144" y="298"/>
              </a:cxn>
              <a:cxn ang="0">
                <a:pos x="121" y="278"/>
              </a:cxn>
              <a:cxn ang="0">
                <a:pos x="100" y="256"/>
              </a:cxn>
              <a:cxn ang="0">
                <a:pos x="91" y="245"/>
              </a:cxn>
              <a:cxn ang="0">
                <a:pos x="82" y="235"/>
              </a:cxn>
              <a:cxn ang="0">
                <a:pos x="72" y="224"/>
              </a:cxn>
              <a:cxn ang="0">
                <a:pos x="64" y="213"/>
              </a:cxn>
              <a:cxn ang="0">
                <a:pos x="0" y="276"/>
              </a:cxn>
              <a:cxn ang="0">
                <a:pos x="35" y="0"/>
              </a:cxn>
              <a:cxn ang="0">
                <a:pos x="297" y="65"/>
              </a:cxn>
              <a:cxn ang="0">
                <a:pos x="219" y="109"/>
              </a:cxn>
              <a:cxn ang="0">
                <a:pos x="237" y="129"/>
              </a:cxn>
              <a:cxn ang="0">
                <a:pos x="256" y="149"/>
              </a:cxn>
              <a:cxn ang="0">
                <a:pos x="276" y="167"/>
              </a:cxn>
              <a:cxn ang="0">
                <a:pos x="296" y="184"/>
              </a:cxn>
              <a:cxn ang="0">
                <a:pos x="317" y="201"/>
              </a:cxn>
              <a:cxn ang="0">
                <a:pos x="338" y="217"/>
              </a:cxn>
              <a:cxn ang="0">
                <a:pos x="359" y="232"/>
              </a:cxn>
              <a:cxn ang="0">
                <a:pos x="381" y="246"/>
              </a:cxn>
              <a:cxn ang="0">
                <a:pos x="401" y="259"/>
              </a:cxn>
              <a:cxn ang="0">
                <a:pos x="423" y="271"/>
              </a:cxn>
              <a:cxn ang="0">
                <a:pos x="443" y="282"/>
              </a:cxn>
              <a:cxn ang="0">
                <a:pos x="462" y="292"/>
              </a:cxn>
              <a:cxn ang="0">
                <a:pos x="482" y="301"/>
              </a:cxn>
              <a:cxn ang="0">
                <a:pos x="500" y="307"/>
              </a:cxn>
              <a:cxn ang="0">
                <a:pos x="519" y="313"/>
              </a:cxn>
              <a:cxn ang="0">
                <a:pos x="535" y="317"/>
              </a:cxn>
              <a:cxn ang="0">
                <a:pos x="444" y="471"/>
              </a:cxn>
            </a:cxnLst>
            <a:rect l="0" t="0" r="r" b="b"/>
            <a:pathLst>
              <a:path w="536" h="472">
                <a:moveTo>
                  <a:pt x="444" y="471"/>
                </a:moveTo>
                <a:lnTo>
                  <a:pt x="424" y="465"/>
                </a:lnTo>
                <a:lnTo>
                  <a:pt x="400" y="457"/>
                </a:lnTo>
                <a:lnTo>
                  <a:pt x="376" y="447"/>
                </a:lnTo>
                <a:lnTo>
                  <a:pt x="350" y="435"/>
                </a:lnTo>
                <a:lnTo>
                  <a:pt x="324" y="422"/>
                </a:lnTo>
                <a:lnTo>
                  <a:pt x="298" y="408"/>
                </a:lnTo>
                <a:lnTo>
                  <a:pt x="271" y="392"/>
                </a:lnTo>
                <a:lnTo>
                  <a:pt x="245" y="375"/>
                </a:lnTo>
                <a:lnTo>
                  <a:pt x="218" y="357"/>
                </a:lnTo>
                <a:lnTo>
                  <a:pt x="193" y="338"/>
                </a:lnTo>
                <a:lnTo>
                  <a:pt x="168" y="318"/>
                </a:lnTo>
                <a:lnTo>
                  <a:pt x="144" y="298"/>
                </a:lnTo>
                <a:lnTo>
                  <a:pt x="121" y="278"/>
                </a:lnTo>
                <a:lnTo>
                  <a:pt x="100" y="256"/>
                </a:lnTo>
                <a:lnTo>
                  <a:pt x="91" y="245"/>
                </a:lnTo>
                <a:lnTo>
                  <a:pt x="82" y="235"/>
                </a:lnTo>
                <a:lnTo>
                  <a:pt x="72" y="224"/>
                </a:lnTo>
                <a:lnTo>
                  <a:pt x="64" y="213"/>
                </a:lnTo>
                <a:lnTo>
                  <a:pt x="0" y="276"/>
                </a:lnTo>
                <a:lnTo>
                  <a:pt x="35" y="0"/>
                </a:lnTo>
                <a:lnTo>
                  <a:pt x="297" y="65"/>
                </a:lnTo>
                <a:lnTo>
                  <a:pt x="219" y="109"/>
                </a:lnTo>
                <a:lnTo>
                  <a:pt x="237" y="129"/>
                </a:lnTo>
                <a:lnTo>
                  <a:pt x="256" y="149"/>
                </a:lnTo>
                <a:lnTo>
                  <a:pt x="276" y="167"/>
                </a:lnTo>
                <a:lnTo>
                  <a:pt x="296" y="184"/>
                </a:lnTo>
                <a:lnTo>
                  <a:pt x="317" y="201"/>
                </a:lnTo>
                <a:lnTo>
                  <a:pt x="338" y="217"/>
                </a:lnTo>
                <a:lnTo>
                  <a:pt x="359" y="232"/>
                </a:lnTo>
                <a:lnTo>
                  <a:pt x="381" y="246"/>
                </a:lnTo>
                <a:lnTo>
                  <a:pt x="401" y="259"/>
                </a:lnTo>
                <a:lnTo>
                  <a:pt x="423" y="271"/>
                </a:lnTo>
                <a:lnTo>
                  <a:pt x="443" y="282"/>
                </a:lnTo>
                <a:lnTo>
                  <a:pt x="462" y="292"/>
                </a:lnTo>
                <a:lnTo>
                  <a:pt x="482" y="301"/>
                </a:lnTo>
                <a:lnTo>
                  <a:pt x="500" y="307"/>
                </a:lnTo>
                <a:lnTo>
                  <a:pt x="519" y="313"/>
                </a:lnTo>
                <a:lnTo>
                  <a:pt x="535" y="317"/>
                </a:lnTo>
                <a:lnTo>
                  <a:pt x="444" y="471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40" name="Freeform 24"/>
          <p:cNvSpPr>
            <a:spLocks/>
          </p:cNvSpPr>
          <p:nvPr/>
        </p:nvSpPr>
        <p:spPr bwMode="auto">
          <a:xfrm>
            <a:off x="1809750" y="3300636"/>
            <a:ext cx="546100" cy="963613"/>
          </a:xfrm>
          <a:custGeom>
            <a:avLst/>
            <a:gdLst/>
            <a:ahLst/>
            <a:cxnLst>
              <a:cxn ang="0">
                <a:pos x="94" y="606"/>
              </a:cxn>
              <a:cxn ang="0">
                <a:pos x="87" y="585"/>
              </a:cxn>
              <a:cxn ang="0">
                <a:pos x="80" y="561"/>
              </a:cxn>
              <a:cxn ang="0">
                <a:pos x="75" y="536"/>
              </a:cxn>
              <a:cxn ang="0">
                <a:pos x="69" y="508"/>
              </a:cxn>
              <a:cxn ang="0">
                <a:pos x="65" y="479"/>
              </a:cxn>
              <a:cxn ang="0">
                <a:pos x="62" y="449"/>
              </a:cxn>
              <a:cxn ang="0">
                <a:pos x="60" y="418"/>
              </a:cxn>
              <a:cxn ang="0">
                <a:pos x="58" y="387"/>
              </a:cxn>
              <a:cxn ang="0">
                <a:pos x="58" y="355"/>
              </a:cxn>
              <a:cxn ang="0">
                <a:pos x="59" y="323"/>
              </a:cxn>
              <a:cxn ang="0">
                <a:pos x="61" y="291"/>
              </a:cxn>
              <a:cxn ang="0">
                <a:pos x="64" y="260"/>
              </a:cxn>
              <a:cxn ang="0">
                <a:pos x="68" y="230"/>
              </a:cxn>
              <a:cxn ang="0">
                <a:pos x="73" y="200"/>
              </a:cxn>
              <a:cxn ang="0">
                <a:pos x="77" y="186"/>
              </a:cxn>
              <a:cxn ang="0">
                <a:pos x="80" y="173"/>
              </a:cxn>
              <a:cxn ang="0">
                <a:pos x="84" y="159"/>
              </a:cxn>
              <a:cxn ang="0">
                <a:pos x="88" y="146"/>
              </a:cxn>
              <a:cxn ang="0">
                <a:pos x="0" y="129"/>
              </a:cxn>
              <a:cxn ang="0">
                <a:pos x="246" y="0"/>
              </a:cxn>
              <a:cxn ang="0">
                <a:pos x="343" y="253"/>
              </a:cxn>
              <a:cxn ang="0">
                <a:pos x="261" y="213"/>
              </a:cxn>
              <a:cxn ang="0">
                <a:pos x="256" y="240"/>
              </a:cxn>
              <a:cxn ang="0">
                <a:pos x="251" y="267"/>
              </a:cxn>
              <a:cxn ang="0">
                <a:pos x="248" y="293"/>
              </a:cxn>
              <a:cxn ang="0">
                <a:pos x="245" y="320"/>
              </a:cxn>
              <a:cxn ang="0">
                <a:pos x="243" y="347"/>
              </a:cxn>
              <a:cxn ang="0">
                <a:pos x="242" y="373"/>
              </a:cxn>
              <a:cxn ang="0">
                <a:pos x="241" y="399"/>
              </a:cxn>
              <a:cxn ang="0">
                <a:pos x="242" y="425"/>
              </a:cxn>
              <a:cxn ang="0">
                <a:pos x="243" y="449"/>
              </a:cxn>
              <a:cxn ang="0">
                <a:pos x="245" y="473"/>
              </a:cxn>
              <a:cxn ang="0">
                <a:pos x="248" y="496"/>
              </a:cxn>
              <a:cxn ang="0">
                <a:pos x="251" y="518"/>
              </a:cxn>
              <a:cxn ang="0">
                <a:pos x="256" y="539"/>
              </a:cxn>
              <a:cxn ang="0">
                <a:pos x="261" y="558"/>
              </a:cxn>
              <a:cxn ang="0">
                <a:pos x="266" y="576"/>
              </a:cxn>
              <a:cxn ang="0">
                <a:pos x="272" y="592"/>
              </a:cxn>
              <a:cxn ang="0">
                <a:pos x="94" y="606"/>
              </a:cxn>
            </a:cxnLst>
            <a:rect l="0" t="0" r="r" b="b"/>
            <a:pathLst>
              <a:path w="344" h="607">
                <a:moveTo>
                  <a:pt x="94" y="606"/>
                </a:moveTo>
                <a:lnTo>
                  <a:pt x="87" y="585"/>
                </a:lnTo>
                <a:lnTo>
                  <a:pt x="80" y="561"/>
                </a:lnTo>
                <a:lnTo>
                  <a:pt x="75" y="536"/>
                </a:lnTo>
                <a:lnTo>
                  <a:pt x="69" y="508"/>
                </a:lnTo>
                <a:lnTo>
                  <a:pt x="65" y="479"/>
                </a:lnTo>
                <a:lnTo>
                  <a:pt x="62" y="449"/>
                </a:lnTo>
                <a:lnTo>
                  <a:pt x="60" y="418"/>
                </a:lnTo>
                <a:lnTo>
                  <a:pt x="58" y="387"/>
                </a:lnTo>
                <a:lnTo>
                  <a:pt x="58" y="355"/>
                </a:lnTo>
                <a:lnTo>
                  <a:pt x="59" y="323"/>
                </a:lnTo>
                <a:lnTo>
                  <a:pt x="61" y="291"/>
                </a:lnTo>
                <a:lnTo>
                  <a:pt x="64" y="260"/>
                </a:lnTo>
                <a:lnTo>
                  <a:pt x="68" y="230"/>
                </a:lnTo>
                <a:lnTo>
                  <a:pt x="73" y="200"/>
                </a:lnTo>
                <a:lnTo>
                  <a:pt x="77" y="186"/>
                </a:lnTo>
                <a:lnTo>
                  <a:pt x="80" y="173"/>
                </a:lnTo>
                <a:lnTo>
                  <a:pt x="84" y="159"/>
                </a:lnTo>
                <a:lnTo>
                  <a:pt x="88" y="146"/>
                </a:lnTo>
                <a:lnTo>
                  <a:pt x="0" y="129"/>
                </a:lnTo>
                <a:lnTo>
                  <a:pt x="246" y="0"/>
                </a:lnTo>
                <a:lnTo>
                  <a:pt x="343" y="253"/>
                </a:lnTo>
                <a:lnTo>
                  <a:pt x="261" y="213"/>
                </a:lnTo>
                <a:lnTo>
                  <a:pt x="256" y="240"/>
                </a:lnTo>
                <a:lnTo>
                  <a:pt x="251" y="267"/>
                </a:lnTo>
                <a:lnTo>
                  <a:pt x="248" y="293"/>
                </a:lnTo>
                <a:lnTo>
                  <a:pt x="245" y="320"/>
                </a:lnTo>
                <a:lnTo>
                  <a:pt x="243" y="347"/>
                </a:lnTo>
                <a:lnTo>
                  <a:pt x="242" y="373"/>
                </a:lnTo>
                <a:lnTo>
                  <a:pt x="241" y="399"/>
                </a:lnTo>
                <a:lnTo>
                  <a:pt x="242" y="425"/>
                </a:lnTo>
                <a:lnTo>
                  <a:pt x="243" y="449"/>
                </a:lnTo>
                <a:lnTo>
                  <a:pt x="245" y="473"/>
                </a:lnTo>
                <a:lnTo>
                  <a:pt x="248" y="496"/>
                </a:lnTo>
                <a:lnTo>
                  <a:pt x="251" y="518"/>
                </a:lnTo>
                <a:lnTo>
                  <a:pt x="256" y="539"/>
                </a:lnTo>
                <a:lnTo>
                  <a:pt x="261" y="558"/>
                </a:lnTo>
                <a:lnTo>
                  <a:pt x="266" y="576"/>
                </a:lnTo>
                <a:lnTo>
                  <a:pt x="272" y="592"/>
                </a:lnTo>
                <a:lnTo>
                  <a:pt x="94" y="606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2500313" y="1424211"/>
            <a:ext cx="819150" cy="838200"/>
          </a:xfrm>
          <a:custGeom>
            <a:avLst/>
            <a:gdLst/>
            <a:ahLst/>
            <a:cxnLst>
              <a:cxn ang="0">
                <a:pos x="0" y="420"/>
              </a:cxn>
              <a:cxn ang="0">
                <a:pos x="9" y="400"/>
              </a:cxn>
              <a:cxn ang="0">
                <a:pos x="19" y="378"/>
              </a:cxn>
              <a:cxn ang="0">
                <a:pos x="32" y="355"/>
              </a:cxn>
              <a:cxn ang="0">
                <a:pos x="46" y="331"/>
              </a:cxn>
              <a:cxn ang="0">
                <a:pos x="62" y="306"/>
              </a:cxn>
              <a:cxn ang="0">
                <a:pos x="79" y="282"/>
              </a:cxn>
              <a:cxn ang="0">
                <a:pos x="98" y="257"/>
              </a:cxn>
              <a:cxn ang="0">
                <a:pos x="118" y="233"/>
              </a:cxn>
              <a:cxn ang="0">
                <a:pos x="139" y="208"/>
              </a:cxn>
              <a:cxn ang="0">
                <a:pos x="160" y="185"/>
              </a:cxn>
              <a:cxn ang="0">
                <a:pos x="183" y="163"/>
              </a:cxn>
              <a:cxn ang="0">
                <a:pos x="206" y="141"/>
              </a:cxn>
              <a:cxn ang="0">
                <a:pos x="229" y="121"/>
              </a:cxn>
              <a:cxn ang="0">
                <a:pos x="252" y="103"/>
              </a:cxn>
              <a:cxn ang="0">
                <a:pos x="264" y="94"/>
              </a:cxn>
              <a:cxn ang="0">
                <a:pos x="276" y="86"/>
              </a:cxn>
              <a:cxn ang="0">
                <a:pos x="288" y="78"/>
              </a:cxn>
              <a:cxn ang="0">
                <a:pos x="299" y="72"/>
              </a:cxn>
              <a:cxn ang="0">
                <a:pos x="244" y="0"/>
              </a:cxn>
              <a:cxn ang="0">
                <a:pos x="515" y="66"/>
              </a:cxn>
              <a:cxn ang="0">
                <a:pos x="420" y="320"/>
              </a:cxn>
              <a:cxn ang="0">
                <a:pos x="385" y="237"/>
              </a:cxn>
              <a:cxn ang="0">
                <a:pos x="364" y="253"/>
              </a:cxn>
              <a:cxn ang="0">
                <a:pos x="342" y="270"/>
              </a:cxn>
              <a:cxn ang="0">
                <a:pos x="322" y="288"/>
              </a:cxn>
              <a:cxn ang="0">
                <a:pos x="302" y="305"/>
              </a:cxn>
              <a:cxn ang="0">
                <a:pos x="283" y="324"/>
              </a:cxn>
              <a:cxn ang="0">
                <a:pos x="265" y="343"/>
              </a:cxn>
              <a:cxn ang="0">
                <a:pos x="247" y="363"/>
              </a:cxn>
              <a:cxn ang="0">
                <a:pos x="231" y="382"/>
              </a:cxn>
              <a:cxn ang="0">
                <a:pos x="216" y="401"/>
              </a:cxn>
              <a:cxn ang="0">
                <a:pos x="201" y="421"/>
              </a:cxn>
              <a:cxn ang="0">
                <a:pos x="188" y="440"/>
              </a:cxn>
              <a:cxn ang="0">
                <a:pos x="176" y="458"/>
              </a:cxn>
              <a:cxn ang="0">
                <a:pos x="165" y="477"/>
              </a:cxn>
              <a:cxn ang="0">
                <a:pos x="157" y="494"/>
              </a:cxn>
              <a:cxn ang="0">
                <a:pos x="149" y="512"/>
              </a:cxn>
              <a:cxn ang="0">
                <a:pos x="143" y="527"/>
              </a:cxn>
              <a:cxn ang="0">
                <a:pos x="0" y="420"/>
              </a:cxn>
            </a:cxnLst>
            <a:rect l="0" t="0" r="r" b="b"/>
            <a:pathLst>
              <a:path w="516" h="528">
                <a:moveTo>
                  <a:pt x="0" y="420"/>
                </a:moveTo>
                <a:lnTo>
                  <a:pt x="9" y="400"/>
                </a:lnTo>
                <a:lnTo>
                  <a:pt x="19" y="378"/>
                </a:lnTo>
                <a:lnTo>
                  <a:pt x="32" y="355"/>
                </a:lnTo>
                <a:lnTo>
                  <a:pt x="46" y="331"/>
                </a:lnTo>
                <a:lnTo>
                  <a:pt x="62" y="306"/>
                </a:lnTo>
                <a:lnTo>
                  <a:pt x="79" y="282"/>
                </a:lnTo>
                <a:lnTo>
                  <a:pt x="98" y="257"/>
                </a:lnTo>
                <a:lnTo>
                  <a:pt x="118" y="233"/>
                </a:lnTo>
                <a:lnTo>
                  <a:pt x="139" y="208"/>
                </a:lnTo>
                <a:lnTo>
                  <a:pt x="160" y="185"/>
                </a:lnTo>
                <a:lnTo>
                  <a:pt x="183" y="163"/>
                </a:lnTo>
                <a:lnTo>
                  <a:pt x="206" y="141"/>
                </a:lnTo>
                <a:lnTo>
                  <a:pt x="229" y="121"/>
                </a:lnTo>
                <a:lnTo>
                  <a:pt x="252" y="103"/>
                </a:lnTo>
                <a:lnTo>
                  <a:pt x="264" y="94"/>
                </a:lnTo>
                <a:lnTo>
                  <a:pt x="276" y="86"/>
                </a:lnTo>
                <a:lnTo>
                  <a:pt x="288" y="78"/>
                </a:lnTo>
                <a:lnTo>
                  <a:pt x="299" y="72"/>
                </a:lnTo>
                <a:lnTo>
                  <a:pt x="244" y="0"/>
                </a:lnTo>
                <a:lnTo>
                  <a:pt x="515" y="66"/>
                </a:lnTo>
                <a:lnTo>
                  <a:pt x="420" y="320"/>
                </a:lnTo>
                <a:lnTo>
                  <a:pt x="385" y="237"/>
                </a:lnTo>
                <a:lnTo>
                  <a:pt x="364" y="253"/>
                </a:lnTo>
                <a:lnTo>
                  <a:pt x="342" y="270"/>
                </a:lnTo>
                <a:lnTo>
                  <a:pt x="322" y="288"/>
                </a:lnTo>
                <a:lnTo>
                  <a:pt x="302" y="305"/>
                </a:lnTo>
                <a:lnTo>
                  <a:pt x="283" y="324"/>
                </a:lnTo>
                <a:lnTo>
                  <a:pt x="265" y="343"/>
                </a:lnTo>
                <a:lnTo>
                  <a:pt x="247" y="363"/>
                </a:lnTo>
                <a:lnTo>
                  <a:pt x="231" y="382"/>
                </a:lnTo>
                <a:lnTo>
                  <a:pt x="216" y="401"/>
                </a:lnTo>
                <a:lnTo>
                  <a:pt x="201" y="421"/>
                </a:lnTo>
                <a:lnTo>
                  <a:pt x="188" y="440"/>
                </a:lnTo>
                <a:lnTo>
                  <a:pt x="176" y="458"/>
                </a:lnTo>
                <a:lnTo>
                  <a:pt x="165" y="477"/>
                </a:lnTo>
                <a:lnTo>
                  <a:pt x="157" y="494"/>
                </a:lnTo>
                <a:lnTo>
                  <a:pt x="149" y="512"/>
                </a:lnTo>
                <a:lnTo>
                  <a:pt x="143" y="527"/>
                </a:lnTo>
                <a:lnTo>
                  <a:pt x="0" y="420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3960738" y="1894905"/>
            <a:ext cx="1466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 의 동기</a:t>
            </a: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3940996" y="5316985"/>
            <a:ext cx="1466748" cy="2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과</a:t>
            </a: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정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239764" y="3227984"/>
            <a:ext cx="1466748" cy="2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결산</a:t>
            </a:r>
            <a:endParaRPr lang="ko-KR" altLang="en-US" i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927100" y="5264820"/>
            <a:ext cx="13922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평가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7160470" y="2151299"/>
            <a:ext cx="1466748" cy="2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문</a:t>
            </a: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제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6953250" y="4105945"/>
            <a:ext cx="237127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환경</a:t>
            </a:r>
            <a:endParaRPr lang="ko-KR" altLang="en-US" i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3392488" y="90872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>
                <a:solidFill>
                  <a:srgbClr val="33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64213" y="228032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392488" y="553787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5652120" y="4299818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>
                <a:solidFill>
                  <a:srgbClr val="333399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973138" y="424247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927100" y="2253332"/>
            <a:ext cx="669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6 </a:t>
            </a: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35" name="그림 34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36" name="그림 35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0" y="387248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/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623218" y="188640"/>
            <a:ext cx="6270626" cy="692696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훈련 과정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66910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3320" grpId="0"/>
      <p:bldP spid="13322" grpId="0"/>
      <p:bldP spid="13324" grpId="0"/>
      <p:bldP spid="13326" grpId="0"/>
      <p:bldP spid="34842" grpId="0"/>
      <p:bldP spid="34843" grpId="0"/>
      <p:bldP spid="34844" grpId="0"/>
      <p:bldP spid="34845" grpId="0"/>
      <p:bldP spid="34846" grpId="0"/>
      <p:bldP spid="3484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3563888" y="1573039"/>
            <a:ext cx="32067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  </a:t>
            </a:r>
            <a:r>
              <a:rPr lang="en-US" altLang="ko-KR" sz="24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en-US" altLang="ko-KR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GO </a:t>
            </a:r>
            <a:r>
              <a:rPr lang="ko-KR" altLang="en-US" sz="2800" dirty="0" err="1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뜨라이브</a:t>
            </a:r>
            <a:r>
              <a:rPr lang="ko-KR" altLang="en-US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err="1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en-US" altLang="ko-KR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endParaRPr lang="en-US" altLang="ko-KR" sz="2800" dirty="0">
              <a:solidFill>
                <a:srgbClr val="660033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0" hangingPunct="0"/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374477" y="2996952"/>
            <a:ext cx="2281295" cy="6518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5436096" y="2980705"/>
            <a:ext cx="2160240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평신도 </a:t>
            </a:r>
            <a:r>
              <a:rPr lang="ko-KR" altLang="en-US" sz="2400" dirty="0" err="1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endParaRPr lang="en-US" altLang="ko-KR" sz="2400" dirty="0" smtClean="0">
              <a:solidFill>
                <a:srgbClr val="FF3300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(3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4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일 혹은 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13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주 코스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en-US" altLang="ko-KR" sz="1600" dirty="0">
              <a:solidFill>
                <a:srgbClr val="0033CC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565128" y="4361284"/>
            <a:ext cx="2224682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941392" y="4361284"/>
            <a:ext cx="2171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3589332" y="4453359"/>
            <a:ext cx="2200478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실제</a:t>
            </a:r>
            <a:endParaRPr lang="en-US" altLang="ko-KR" sz="2400" dirty="0" smtClean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260872" y="4365104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1403648" y="4453359"/>
            <a:ext cx="2025650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이론</a:t>
            </a:r>
            <a:endParaRPr lang="en-US" altLang="ko-KR" sz="2400" dirty="0">
              <a:solidFill>
                <a:srgbClr val="6600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206125" y="2996952"/>
            <a:ext cx="2209800" cy="5642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2339752" y="2941191"/>
            <a:ext cx="202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ko-KR" sz="2400" dirty="0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A.</a:t>
            </a:r>
            <a:r>
              <a:rPr lang="ko-KR" altLang="en-US" sz="2400" dirty="0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목회자 </a:t>
            </a:r>
            <a:r>
              <a:rPr lang="ko-KR" altLang="en-US" sz="2400" dirty="0" err="1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endParaRPr lang="en-US" altLang="ko-KR" sz="2400" dirty="0" smtClean="0">
              <a:solidFill>
                <a:srgbClr val="FF3300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2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/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600" dirty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4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차례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endParaRPr lang="en-US" altLang="ko-KR" sz="1600" dirty="0">
              <a:solidFill>
                <a:srgbClr val="0033CC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3327" name="Freeform 19"/>
          <p:cNvSpPr>
            <a:spLocks/>
          </p:cNvSpPr>
          <p:nvPr/>
        </p:nvSpPr>
        <p:spPr bwMode="auto">
          <a:xfrm>
            <a:off x="6762750" y="1814513"/>
            <a:ext cx="12700" cy="17462"/>
          </a:xfrm>
          <a:custGeom>
            <a:avLst/>
            <a:gdLst>
              <a:gd name="T0" fmla="*/ 2147483647 w 8"/>
              <a:gd name="T1" fmla="*/ 2147483647 h 11"/>
              <a:gd name="T2" fmla="*/ 0 w 8"/>
              <a:gd name="T3" fmla="*/ 0 h 11"/>
              <a:gd name="T4" fmla="*/ 2147483647 w 8"/>
              <a:gd name="T5" fmla="*/ 2147483647 h 11"/>
              <a:gd name="T6" fmla="*/ 2147483647 w 8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1"/>
              <a:gd name="T14" fmla="*/ 8 w 8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1">
                <a:moveTo>
                  <a:pt x="7" y="10"/>
                </a:move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1186113" y="5374315"/>
            <a:ext cx="2261838" cy="64697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2000" i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목회학</a:t>
            </a:r>
            <a:r>
              <a:rPr lang="ko-KR" altLang="en-US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박사</a:t>
            </a:r>
            <a:r>
              <a:rPr lang="en-US" altLang="ko-KR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(</a:t>
            </a:r>
            <a:r>
              <a:rPr lang="ko-KR" altLang="en-US" sz="2000" i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코칭</a:t>
            </a:r>
            <a:r>
              <a:rPr lang="en-US" altLang="ko-KR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)</a:t>
            </a:r>
            <a:r>
              <a:rPr lang="ko-KR" altLang="en-US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endParaRPr lang="en-US" altLang="ko-KR" sz="2000" i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1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단계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 4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박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5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일</a:t>
            </a:r>
            <a:endParaRPr lang="ko-KR" altLang="en-US" sz="1600" i="1" dirty="0">
              <a:solidFill>
                <a:srgbClr val="86041A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5912293" y="5374315"/>
            <a:ext cx="2261838" cy="64697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2000" i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목회학</a:t>
            </a:r>
            <a:r>
              <a:rPr lang="ko-KR" altLang="en-US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박사</a:t>
            </a:r>
            <a:r>
              <a:rPr lang="en-US" altLang="ko-KR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(</a:t>
            </a:r>
            <a:r>
              <a:rPr lang="ko-KR" altLang="en-US" sz="2000" i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코칭</a:t>
            </a:r>
            <a:r>
              <a:rPr lang="en-US" altLang="ko-KR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)</a:t>
            </a:r>
            <a:r>
              <a:rPr lang="ko-KR" altLang="en-US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endParaRPr lang="en-US" altLang="ko-KR" sz="2000" i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ko-KR" sz="1600" i="1" dirty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3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단계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4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박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5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일 </a:t>
            </a:r>
            <a:endParaRPr lang="ko-KR" altLang="en-US" sz="1600" i="1" dirty="0">
              <a:solidFill>
                <a:srgbClr val="86041A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3565128" y="5357827"/>
            <a:ext cx="2224682" cy="64697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2000" i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목회학</a:t>
            </a:r>
            <a:r>
              <a:rPr lang="ko-KR" altLang="en-US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박사</a:t>
            </a:r>
            <a:r>
              <a:rPr lang="en-US" altLang="ko-KR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(</a:t>
            </a:r>
            <a:r>
              <a:rPr lang="ko-KR" altLang="en-US" sz="2000" i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코칭</a:t>
            </a:r>
            <a:r>
              <a:rPr lang="en-US" altLang="ko-KR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)</a:t>
            </a:r>
            <a:r>
              <a:rPr lang="ko-KR" altLang="en-US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 </a:t>
            </a:r>
            <a:endParaRPr lang="en-US" altLang="ko-KR" sz="2000" i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ko-KR" sz="1600" i="1" dirty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2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단계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4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박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5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일 </a:t>
            </a:r>
            <a:endParaRPr lang="ko-KR" altLang="en-US" sz="1600" i="1" dirty="0">
              <a:solidFill>
                <a:srgbClr val="86041A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2301517" y="1481972"/>
            <a:ext cx="468078" cy="6469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 smtClean="0">
                <a:solidFill>
                  <a:srgbClr val="333399"/>
                </a:solidFill>
                <a:latin typeface="Comic Sans MS" pitchFamily="66" charset="0"/>
              </a:rPr>
              <a:t>1</a:t>
            </a:r>
            <a:endParaRPr lang="en-US" altLang="ko-KR" sz="36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35" name="그림 34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36" name="그림 35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1890685" y="172393"/>
            <a:ext cx="5921676" cy="692696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훈련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종류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013400" y="4428901"/>
            <a:ext cx="2077776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전략</a:t>
            </a:r>
            <a:endParaRPr lang="en-US" altLang="ko-KR" sz="2400" dirty="0" smtClean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아래쪽 화살표 41"/>
          <p:cNvSpPr/>
          <p:nvPr/>
        </p:nvSpPr>
        <p:spPr bwMode="auto">
          <a:xfrm>
            <a:off x="6164627" y="2289634"/>
            <a:ext cx="655638" cy="63531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1233991" y="2854035"/>
            <a:ext cx="468078" cy="6469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>
                <a:solidFill>
                  <a:srgbClr val="33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5" name="아래쪽 화살표 44"/>
          <p:cNvSpPr/>
          <p:nvPr/>
        </p:nvSpPr>
        <p:spPr bwMode="auto">
          <a:xfrm>
            <a:off x="3923928" y="3729794"/>
            <a:ext cx="655638" cy="63531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35"/>
          <p:cNvSpPr>
            <a:spLocks noChangeArrowheads="1"/>
          </p:cNvSpPr>
          <p:nvPr/>
        </p:nvSpPr>
        <p:spPr bwMode="auto">
          <a:xfrm>
            <a:off x="585919" y="4365104"/>
            <a:ext cx="468078" cy="6469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 smtClean="0">
                <a:solidFill>
                  <a:srgbClr val="333399"/>
                </a:solidFill>
                <a:latin typeface="Comic Sans MS" pitchFamily="66" charset="0"/>
              </a:rPr>
              <a:t>3</a:t>
            </a:r>
            <a:endParaRPr lang="en-US" altLang="ko-KR" sz="36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28" name="아래쪽 화살표 27"/>
          <p:cNvSpPr/>
          <p:nvPr/>
        </p:nvSpPr>
        <p:spPr bwMode="auto">
          <a:xfrm>
            <a:off x="2267744" y="3729794"/>
            <a:ext cx="655638" cy="63531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590803" y="1468536"/>
            <a:ext cx="3568506" cy="6683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626381" y="1573039"/>
            <a:ext cx="32067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  </a:t>
            </a:r>
            <a:r>
              <a:rPr lang="en-US" altLang="ko-KR" sz="24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en-US" altLang="ko-KR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GO </a:t>
            </a:r>
            <a:r>
              <a:rPr lang="ko-KR" altLang="en-US" sz="2800" dirty="0" err="1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뜨라이브</a:t>
            </a:r>
            <a:r>
              <a:rPr lang="ko-KR" altLang="en-US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err="1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en-US" altLang="ko-KR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endParaRPr lang="en-US" altLang="ko-KR" sz="2800" dirty="0">
              <a:solidFill>
                <a:srgbClr val="660033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0" hangingPunct="0"/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436970" y="2996952"/>
            <a:ext cx="2281295" cy="6518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5498589" y="2980705"/>
            <a:ext cx="2160240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ko-KR" sz="2400" dirty="0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B.</a:t>
            </a:r>
            <a:r>
              <a:rPr lang="ko-KR" altLang="en-US" sz="2400" dirty="0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평신도 </a:t>
            </a:r>
            <a:r>
              <a:rPr lang="ko-KR" altLang="en-US" sz="2400" dirty="0" err="1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endParaRPr lang="en-US" altLang="ko-KR" sz="2400" dirty="0" smtClean="0">
              <a:solidFill>
                <a:srgbClr val="FF3300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(3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4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일 혹은 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13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주 코스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en-US" altLang="ko-KR" sz="1600" dirty="0">
              <a:solidFill>
                <a:srgbClr val="0033CC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627621" y="4361284"/>
            <a:ext cx="2224682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6003885" y="4361284"/>
            <a:ext cx="2171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3651825" y="4453359"/>
            <a:ext cx="2200478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ko-KR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2.</a:t>
            </a:r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_____</a:t>
            </a: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323365" y="4365104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1466141" y="4453359"/>
            <a:ext cx="2025650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ko-KR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lang="ko-KR" altLang="en-US" sz="2400" dirty="0" err="1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이론</a:t>
            </a:r>
            <a:endParaRPr lang="en-US" altLang="ko-KR" sz="2400" dirty="0">
              <a:solidFill>
                <a:srgbClr val="6600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953178" y="172393"/>
            <a:ext cx="5921676" cy="692696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훈련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종류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075893" y="4428901"/>
            <a:ext cx="2077776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ko-KR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3.</a:t>
            </a:r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전략</a:t>
            </a:r>
            <a:endParaRPr lang="en-US" altLang="ko-KR" sz="2400" dirty="0" smtClean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2" name="아래쪽 화살표 51"/>
          <p:cNvSpPr/>
          <p:nvPr/>
        </p:nvSpPr>
        <p:spPr bwMode="auto">
          <a:xfrm>
            <a:off x="3840467" y="2289634"/>
            <a:ext cx="655638" cy="63531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23"/>
          <p:cNvSpPr txBox="1">
            <a:spLocks noChangeArrowheads="1"/>
          </p:cNvSpPr>
          <p:nvPr/>
        </p:nvSpPr>
        <p:spPr bwMode="auto">
          <a:xfrm>
            <a:off x="4932040" y="4397042"/>
            <a:ext cx="864096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실</a:t>
            </a:r>
            <a:r>
              <a:rPr lang="ko-KR" altLang="en-US" sz="2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습</a:t>
            </a:r>
            <a:endParaRPr lang="en-US" altLang="ko-KR" sz="24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00419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34845" grpId="0" animBg="1"/>
      <p:bldP spid="34846" grpId="0" animBg="1"/>
      <p:bldP spid="34847" grpId="0" animBg="1"/>
      <p:bldP spid="30" grpId="0"/>
      <p:bldP spid="32" grpId="0" animBg="1"/>
      <p:bldP spid="38" grpId="0" animBg="1"/>
      <p:bldP spid="43" grpId="0" animBg="1"/>
      <p:bldP spid="51" grpId="0" animBg="1"/>
      <p:bldP spid="4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763688" y="313492"/>
            <a:ext cx="5256584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ko-KR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이</a:t>
            </a:r>
            <a:r>
              <a:rPr kumimoji="1" lang="ko-K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론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(1A)</a:t>
            </a:r>
            <a:endParaRPr kumimoji="1"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47430"/>
              </p:ext>
            </p:extLst>
          </p:nvPr>
        </p:nvGraphicFramePr>
        <p:xfrm>
          <a:off x="467544" y="1305732"/>
          <a:ext cx="8136904" cy="4427524"/>
        </p:xfrm>
        <a:graphic>
          <a:graphicData uri="http://schemas.openxmlformats.org/drawingml/2006/table">
            <a:tbl>
              <a:tblPr/>
              <a:tblGrid>
                <a:gridCol w="1512168"/>
                <a:gridCol w="2160240"/>
                <a:gridCol w="2232248"/>
                <a:gridCol w="2232248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유래와 정의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 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실행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 진단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성서관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신학관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 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 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실행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기획안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작성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서론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Introduction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동기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기술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경청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“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코칭의이론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은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코칭시대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그린오션교회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의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교재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권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를 사용합니다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다윗의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4C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모델의 중요성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시편 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78:70-72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 기술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질문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피드백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7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347864" y="1844824"/>
            <a:ext cx="1728192" cy="3672408"/>
          </a:xfrm>
          <a:prstGeom prst="mo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429000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79912" y="1124744"/>
            <a:ext cx="1152128" cy="5847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손</a:t>
            </a:r>
            <a:r>
              <a:rPr lang="ko-KR" altLang="en-US" sz="320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님</a:t>
            </a:r>
            <a:endParaRPr lang="ko-KR" altLang="en-US" sz="3200" dirty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95936" y="5652537"/>
            <a:ext cx="1296144" cy="5847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마</a:t>
            </a:r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부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39752" y="2204864"/>
            <a:ext cx="4536504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신뢰 관계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(Trust 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948264" y="4725144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3._____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(Goal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71800" y="3284984"/>
            <a:ext cx="324036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로드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195736" y="188640"/>
            <a:ext cx="451940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이론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79712" y="4293096"/>
            <a:ext cx="540060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(Operation/accomplishment)</a:t>
            </a:r>
          </a:p>
        </p:txBody>
      </p:sp>
    </p:spTree>
    <p:extLst>
      <p:ext uri="{BB962C8B-B14F-4D97-AF65-F5344CB8AC3E}">
        <p14:creationId xmlns:p14="http://schemas.microsoft.com/office/powerpoint/2010/main" val="27854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3" grpId="0" animBg="1"/>
      <p:bldP spid="30" grpId="0" animBg="1"/>
      <p:bldP spid="36" grpId="0" animBg="1"/>
      <p:bldP spid="31" grpId="0" animBg="1"/>
      <p:bldP spid="23" grpId="0" animBg="1"/>
      <p:bldP spid="34" grpId="0" animBg="1"/>
      <p:bldP spid="35" grpId="0" animBg="1"/>
      <p:bldP spid="2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72728"/>
              </p:ext>
            </p:extLst>
          </p:nvPr>
        </p:nvGraphicFramePr>
        <p:xfrm>
          <a:off x="323527" y="1305732"/>
          <a:ext cx="8496945" cy="4427524"/>
        </p:xfrm>
        <a:graphic>
          <a:graphicData uri="http://schemas.openxmlformats.org/drawingml/2006/table">
            <a:tbl>
              <a:tblPr/>
              <a:tblGrid>
                <a:gridCol w="1625503"/>
                <a:gridCol w="2334938"/>
                <a:gridCol w="2292263"/>
                <a:gridCol w="2244241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성과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질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평가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성과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종합 평가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실행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 진단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성과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질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“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코칭의이론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은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코칭시대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그린오션교회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의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교재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권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를 사용합니다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실행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기획안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작성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성과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양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763688" y="457508"/>
            <a:ext cx="5256584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ko-KR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이</a:t>
            </a:r>
            <a:r>
              <a:rPr kumimoji="1" lang="ko-K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론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(1B)</a:t>
            </a:r>
            <a:endParaRPr kumimoji="1"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6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&lt;GO 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뜨라이브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이론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&gt;(=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시대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일간 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기원과 정의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(Origin and definition), (2)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성경관 및 신학관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(Biblical and theological perspectives), (3)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기술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(skills)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가지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(4)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실행과정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(Operation), (5)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성과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(Production)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과 그리고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(6)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평가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(Evaluation)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 취급합니다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D. Min. 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학점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ko-KR" altLang="en-US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buFont typeface="Arial" charset="0"/>
              <a:buChar char="•"/>
            </a:pP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교재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필수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): total 1600-1800 pp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 latinLnBrk="0">
              <a:buNone/>
            </a:pP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 “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시대”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 저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2015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total 350.pp,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현재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바인드로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되어 있음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주교재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 “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바이블”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게리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콜린즈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IVP, 2011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total 470.pp)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리더십 혁신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코칭하라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김창범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선종욱 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태동출판사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2010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total 300.pp, </a:t>
            </a: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가을 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라이프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전도근 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포스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2010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total 271.pp)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5) “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리더십으로 교회 살리기”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김학중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NCD, 2007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toal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,235.pp) 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* 위의 책 중에서 이미 읽은 것이 있으면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주변에는 어떤 사람이 있는가”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문학스케치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저메인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포르세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제드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니더러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공저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370.pp) 7)“Coaching 101”(Robert E. Logan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외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2003, 121.pp)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대체 할 수 있습니다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8) “Leadership coaching”(TLC, Tony </a:t>
            </a:r>
            <a:r>
              <a:rPr lang="en-US" altLang="ko-KR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Stolztfus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312.pp)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읽기 바랍니다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가을 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87683"/>
              </p:ext>
            </p:extLst>
          </p:nvPr>
        </p:nvGraphicFramePr>
        <p:xfrm>
          <a:off x="467544" y="1305732"/>
          <a:ext cx="8136904" cy="4518964"/>
        </p:xfrm>
        <a:graphic>
          <a:graphicData uri="http://schemas.openxmlformats.org/drawingml/2006/table">
            <a:tbl>
              <a:tblPr/>
              <a:tblGrid>
                <a:gridCol w="1673050"/>
                <a:gridCol w="2143374"/>
                <a:gridCol w="2171334"/>
                <a:gridCol w="2149146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자산평가와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자기발견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자산평가와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자기발견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서론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다윗의 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모델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통합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비전과 핵심가치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실제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(A)(B)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(1)“GO Thrive coaching Leader’s Book”, (2)“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그린오션교회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교재를 사용합니다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A6E02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건강진단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비전과 핵심가치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907704" y="332656"/>
            <a:ext cx="4896544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ko-KR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실제</a:t>
            </a:r>
            <a:r>
              <a:rPr kumimoji="1"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(2A)</a:t>
            </a:r>
            <a:endParaRPr kumimoji="1"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1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68594"/>
              </p:ext>
            </p:extLst>
          </p:nvPr>
        </p:nvGraphicFramePr>
        <p:xfrm>
          <a:off x="467544" y="1305732"/>
          <a:ext cx="8136904" cy="4488484"/>
        </p:xfrm>
        <a:graphic>
          <a:graphicData uri="http://schemas.openxmlformats.org/drawingml/2006/table">
            <a:tbl>
              <a:tblPr/>
              <a:tblGrid>
                <a:gridCol w="1673050"/>
                <a:gridCol w="2143374"/>
                <a:gridCol w="2171334"/>
                <a:gridCol w="2149146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인격과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영성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지역사회이해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역량과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지도력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종합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평가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목표와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실행전략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6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역량과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실제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(A)(B)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(1)“GO Thrive coaching Leader’s Book”, (2)“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그린오션교회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주교재를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사용합니다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6E02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A6E02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인격과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지역사회이해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907704" y="332656"/>
            <a:ext cx="4896544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ko-KR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실제</a:t>
            </a:r>
            <a:r>
              <a:rPr kumimoji="1"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(2B)</a:t>
            </a:r>
            <a:endParaRPr kumimoji="1"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98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&lt;GO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뜨라이브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실제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(=GO Thrive coaching Practice)&gt;: 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일간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2400" u="sng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“다윗의 </a:t>
            </a:r>
            <a:r>
              <a:rPr lang="en-US" altLang="ko-KR" sz="2400" u="sng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4C</a:t>
            </a:r>
            <a:r>
              <a:rPr lang="ko-KR" altLang="en-US" sz="2400" u="sng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모델”</a:t>
            </a:r>
            <a:r>
              <a:rPr lang="en-US" altLang="ko-KR" sz="2400" u="sng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(David’s 4 C model),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건강진단과 처방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(Healthy Diagnosis and treatment), (3)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하나님의 부르심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(Calling from God), (4)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지역사회이해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(Understanding Community), (5)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성품의 개발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(Character development)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과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능력의 개발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(Competency development)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코칭해서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건강한 리더로서 역사의 주인공으로 살도록 돕는 과정입니다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.( D. Min. 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학점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ko-KR" altLang="en-US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* 교재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필수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): total 1600-1800.pp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 “GO Thrive coaching Leader’s Bok””(</a:t>
            </a:r>
            <a:r>
              <a:rPr lang="en-US" altLang="ko-KR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2013, 190.pp,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부교재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 “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2013, 406.pp,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주교재</a:t>
            </a: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가을 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영적 훈련과 성장”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생명의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말씀사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리챠드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포스트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309.pp)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실행이 답이다”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더난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출판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이민규지음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304.pp, 2011)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5) “Leadership Gold”(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다산북스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John Maxwell, 422.pp)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buFont typeface="Arial" charset="0"/>
              <a:buChar char="•"/>
            </a:pP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위의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책 중에서 이미 읽은 것이 있으면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끌리는 사람의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백만불짜리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매력”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브라이언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트레이시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2008, 266.pp)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어떻게 인생 목표를 이룰 것인가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?”(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물푸레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캐롤라인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애덤스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밀러외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2012. 412.pp),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교회 마케팅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101”(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올리스북스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리차드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라이징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지음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2007, 304.pp)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으로 대체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할 수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있습니다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가을 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763688" y="385500"/>
            <a:ext cx="5184576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ko-KR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dirty="0" err="1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전략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(3A)</a:t>
            </a:r>
            <a:endParaRPr kumimoji="1" lang="en-US" altLang="ko-KR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31621"/>
              </p:ext>
            </p:extLst>
          </p:nvPr>
        </p:nvGraphicFramePr>
        <p:xfrm>
          <a:off x="467544" y="1305732"/>
          <a:ext cx="8136904" cy="4458004"/>
        </p:xfrm>
        <a:graphic>
          <a:graphicData uri="http://schemas.openxmlformats.org/drawingml/2006/table">
            <a:tbl>
              <a:tblPr/>
              <a:tblGrid>
                <a:gridCol w="1673050"/>
                <a:gridCol w="2143374"/>
                <a:gridCol w="2171334"/>
                <a:gridCol w="2149146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목표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목회자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종합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발표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목회자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ko-KR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종합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발표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진단요인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설명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목회자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워크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숍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전략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(A)(B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당신의 교회를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그린오션으로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가게 하라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”, (2)“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당신의 목회를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그린오션으로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가게하라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주교재로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사용합니다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endParaRPr kumimoji="0" lang="en-US" altLang="ko-K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처방전략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6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워크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숍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4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2267744" y="332656"/>
            <a:ext cx="4968552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ko-KR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dirty="0" err="1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전략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(3B)</a:t>
            </a:r>
            <a:endParaRPr kumimoji="1" lang="en-US" altLang="ko-KR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74258"/>
              </p:ext>
            </p:extLst>
          </p:nvPr>
        </p:nvGraphicFramePr>
        <p:xfrm>
          <a:off x="467544" y="1305732"/>
          <a:ext cx="8136904" cy="4458004"/>
        </p:xfrm>
        <a:graphic>
          <a:graphicData uri="http://schemas.openxmlformats.org/drawingml/2006/table">
            <a:tbl>
              <a:tblPr/>
              <a:tblGrid>
                <a:gridCol w="1673050"/>
                <a:gridCol w="2143374"/>
                <a:gridCol w="2171334"/>
                <a:gridCol w="2149146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목표개발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평신도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종합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발표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평신도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종합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발표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진단요인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설명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평신도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워크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숍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(A)(B)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당신의 교회를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그린오션으로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가게 하라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”, (2)“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당신의 목회를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그린오션으로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가게하라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주교재를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사용합니다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처방전략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6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워크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숍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1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3. &lt;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교회 목표와 실행전략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(=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실제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&gt;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일간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(3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개월의 실습도 포함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목회자와 교회의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건강진단 요인과 설명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(2)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건강진단 처방전략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(3)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목표와 실행전략 작성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(4) 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성과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질적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측정 및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(5)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평가 등을 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컨설팅하는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훈련입니다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.(D. Min. 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학점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</a:p>
          <a:p>
            <a:pPr marL="0" indent="0" latinLnBrk="0">
              <a:buNone/>
            </a:pP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* 교재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필수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): total 1600-2000 pp. 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당신의 교회를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그린오션으로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가게 하라”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 저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NCD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출판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2006,272.pp) 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당신의 목회를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그린오션으로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가게 하라”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 저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요단출판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2008, 258.pp)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부흥한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324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교회 성장 리포트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(Comeback Church)” 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요단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스태저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2010, 274.pp</a:t>
            </a: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가을 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2448513" y="1844824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lang="ko-KR" altLang="en-US" sz="1800" b="1" dirty="0">
              <a:solidFill>
                <a:srgbClr val="2B166E"/>
              </a:solidFill>
              <a:ea typeface="굴림" pitchFamily="50" charset="-127"/>
            </a:endParaRPr>
          </a:p>
        </p:txBody>
      </p:sp>
      <p:sp>
        <p:nvSpPr>
          <p:cNvPr id="1532931" name="Text Box 3"/>
          <p:cNvSpPr txBox="1">
            <a:spLocks noChangeArrowheads="1"/>
          </p:cNvSpPr>
          <p:nvPr/>
        </p:nvSpPr>
        <p:spPr bwMode="auto">
          <a:xfrm>
            <a:off x="3059832" y="1124744"/>
            <a:ext cx="3421129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개념</a:t>
            </a:r>
            <a:r>
              <a:rPr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(What?)</a:t>
            </a:r>
            <a:endParaRPr lang="en-US" altLang="ko-KR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84817" y="1610797"/>
            <a:ext cx="2438488" cy="523220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1. </a:t>
            </a:r>
            <a:r>
              <a:rPr lang="ko-KR" altLang="en-US" sz="28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기원</a:t>
            </a:r>
            <a:r>
              <a:rPr lang="en-US" altLang="ko-KR" sz="28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(origin)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 latinLnBrk="1"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서론 </a:t>
            </a:r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508104" y="2132856"/>
            <a:ext cx="2117887" cy="461665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15</a:t>
            </a:r>
            <a:r>
              <a:rPr lang="ko-KR" altLang="en-US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세기 헝가리</a:t>
            </a:r>
            <a:endParaRPr lang="en-US" altLang="ko-KR" b="1" dirty="0" smtClean="0">
              <a:solidFill>
                <a:srgbClr val="2B16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23057" y="2564904"/>
            <a:ext cx="3697415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귀금속</a:t>
            </a:r>
            <a:r>
              <a:rPr lang="en-US" altLang="ko-KR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._______  </a:t>
            </a:r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과</a:t>
            </a:r>
            <a:r>
              <a:rPr lang="en-US" altLang="ko-KR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마부 </a:t>
            </a:r>
            <a:endParaRPr lang="en-US" altLang="ko-KR" sz="20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96136" y="2996952"/>
            <a:ext cx="2592288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스포츠 선수</a:t>
            </a:r>
            <a:r>
              <a:rPr lang="en-US" altLang="ko-KR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코치 </a:t>
            </a:r>
            <a:endParaRPr lang="en-US" altLang="ko-KR" sz="20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28184" y="3429000"/>
            <a:ext cx="2376264" cy="46166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가정</a:t>
            </a:r>
            <a:r>
              <a:rPr lang="en-US" altLang="ko-KR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재정 코치 </a:t>
            </a:r>
            <a:endParaRPr lang="en-US" altLang="ko-KR" sz="20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88224" y="3861048"/>
            <a:ext cx="2267744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임원</a:t>
            </a:r>
            <a:r>
              <a:rPr lang="en-US" altLang="ko-KR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회사 </a:t>
            </a:r>
            <a:r>
              <a:rPr lang="en-US" altLang="ko-KR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CEO</a:t>
            </a:r>
            <a:endParaRPr lang="en-US" altLang="ko-KR" sz="20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56176" y="4293096"/>
            <a:ext cx="2448272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______/</a:t>
            </a:r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전문코치 </a:t>
            </a:r>
            <a:endParaRPr lang="en-US" altLang="ko-KR" sz="20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16216" y="4725144"/>
            <a:ext cx="201622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성도</a:t>
            </a:r>
            <a:r>
              <a:rPr lang="en-US" altLang="ko-KR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목회자 </a:t>
            </a:r>
            <a:endParaRPr lang="en-US" altLang="ko-KR" sz="20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3456625" y="2780928"/>
            <a:ext cx="1944216" cy="1800200"/>
          </a:xfrm>
          <a:prstGeom prst="ellipse">
            <a:avLst/>
          </a:prstGeom>
          <a:solidFill>
            <a:srgbClr val="CCFF66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/>
            <a:endParaRPr lang="en-US" altLang="ko-KR" sz="1800" b="1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 latinLnBrk="1"/>
            <a:endParaRPr lang="en-US" altLang="ko-KR" sz="1800" b="1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 latinLnBrk="1"/>
            <a:r>
              <a:rPr lang="ko-KR" altLang="en-US" sz="18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목회자가</a:t>
            </a:r>
            <a:endParaRPr lang="en-US" altLang="ko-KR" sz="1800" b="1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 latinLnBrk="1"/>
            <a:r>
              <a:rPr lang="ko-KR" altLang="en-US" sz="18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endParaRPr lang="en-US" altLang="ko-KR" sz="1800" b="1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 latinLnBrk="1"/>
            <a:r>
              <a:rPr lang="ko-KR" altLang="en-US" sz="18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성도들을 살리고</a:t>
            </a:r>
            <a:r>
              <a:rPr lang="en-US" altLang="ko-KR" sz="18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,</a:t>
            </a:r>
          </a:p>
          <a:p>
            <a:pPr algn="ctr" latinLnBrk="1"/>
            <a:r>
              <a:rPr lang="ko-KR" altLang="en-US" sz="18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건강한 교회를</a:t>
            </a:r>
            <a:endParaRPr lang="en-US" altLang="ko-KR" sz="1800" b="1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 latinLnBrk="1"/>
            <a:r>
              <a:rPr lang="ko-KR" altLang="en-US" sz="18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sz="1800" b="1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 latinLnBrk="1"/>
            <a:r>
              <a:rPr lang="ko-KR" altLang="en-US" sz="18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sz="18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 latinLnBrk="1"/>
            <a:endParaRPr lang="en-US" altLang="ko-KR" sz="18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 latinLnBrk="1"/>
            <a:endParaRPr lang="ko-KR" altLang="en-US" sz="1800" b="1" dirty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40152" y="2535287"/>
            <a:ext cx="122413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귀부인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68144" y="4263479"/>
            <a:ext cx="9361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목회</a:t>
            </a:r>
            <a:r>
              <a:rPr lang="ko-KR" altLang="en-US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자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6140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2" grpId="0" animBg="1"/>
      <p:bldP spid="17" grpId="0" animBg="1"/>
      <p:bldP spid="1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사람을 이끄는 힘”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교보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로버트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캐플런지음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2012, 269.pp) 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전략가입니까”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리더스북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신시아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고메리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2013, 304.pp) 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성과를 원하는가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제대로 시켜라”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류도량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2011, 332.pp)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buFont typeface="Arial" charset="0"/>
              <a:buChar char="•"/>
            </a:pP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위의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책 중에서 이미 읽은 것이 있으면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단순한 교회”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생명의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말씀사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탐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레이너와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에릭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게이거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2009, 331.pp) </a:t>
            </a: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적응 리더십”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더난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출판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2012, 390.pp), </a:t>
            </a: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한 가지에 집중하라”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비즈니스북스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게리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켈러외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2013, 279.pp)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대체 할 수 있습니다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가을 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캐나다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기타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&lt;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세미나 일정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A. 2014</a:t>
            </a:r>
            <a:r>
              <a:rPr lang="ko-KR" altLang="en-US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strike="sngStrike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en-US" altLang="ko-KR" sz="2200" strike="sngStrike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strike="sngStrike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목</a:t>
            </a:r>
            <a:r>
              <a:rPr lang="en-US" altLang="ko-KR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strike="sngStrike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토</a:t>
            </a:r>
            <a:r>
              <a:rPr lang="en-US" altLang="ko-KR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토론토</a:t>
            </a:r>
            <a:r>
              <a:rPr lang="en-US" altLang="ko-KR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안석환</a:t>
            </a:r>
            <a:r>
              <a:rPr lang="en-US" altLang="ko-KR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200" strike="sngStrike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김용섭</a:t>
            </a:r>
            <a:r>
              <a:rPr lang="ko-KR" altLang="en-US" sz="2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목사</a:t>
            </a:r>
            <a:r>
              <a:rPr lang="en-US" altLang="ko-KR" sz="2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>
              <a:buNone/>
            </a:pP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B. 2014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22-24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):  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양산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성공회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부산교구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C. 2014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 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6- 8(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동래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안용운 목사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D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13-15(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논산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침례진흥원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강신정목사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)(*) </a:t>
            </a:r>
          </a:p>
          <a:p>
            <a:pPr marL="0" lvl="0" indent="0">
              <a:buClr>
                <a:srgbClr val="458F8F"/>
              </a:buClr>
              <a:buNone/>
            </a:pP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E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20-22(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춘천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성공회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경기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충청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22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이수상신부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lvl="0" indent="0">
              <a:buClr>
                <a:srgbClr val="458F8F"/>
              </a:buClr>
              <a:buNone/>
            </a:pP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F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2014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28-30(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화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서울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노향모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목사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)(*) </a:t>
            </a:r>
          </a:p>
          <a:p>
            <a:pPr marL="0" indent="0">
              <a:buNone/>
            </a:pP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G. 2014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3- 5(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경기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조준호목사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)(*)</a:t>
            </a:r>
          </a:p>
          <a:p>
            <a:pPr marL="0" indent="0">
              <a:buNone/>
            </a:pP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H. 2014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17-21(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필리핀 마닐라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이정주 선교사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)(*)</a:t>
            </a:r>
            <a:endParaRPr lang="ko-KR" altLang="en-US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I.  2015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2- 6(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 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캘리포니아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LA (</a:t>
            </a:r>
            <a:r>
              <a:rPr lang="ko-KR" altLang="en-US" sz="22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김송식목사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J.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2015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20- 25(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대전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류규석 목사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)(*)</a:t>
            </a:r>
            <a:endParaRPr lang="en-US" altLang="ko-KR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K.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2815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-12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W.DC(</a:t>
            </a:r>
            <a:r>
              <a:rPr lang="ko-KR" altLang="en-US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신상윤목사</a:t>
            </a: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)(*)</a:t>
            </a:r>
          </a:p>
          <a:p>
            <a:pPr marL="0" indent="0">
              <a:buNone/>
            </a:pPr>
            <a:endParaRPr lang="ko-KR" altLang="en-US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ko-KR" altLang="en-US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lvl="0" indent="0">
              <a:buClr>
                <a:srgbClr val="458F8F"/>
              </a:buClr>
              <a:buNone/>
            </a:pPr>
            <a:endParaRPr lang="en-US" altLang="ko-KR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ko-KR" altLang="en-US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가을 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캐나다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기타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&lt;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세미나 일정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2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	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 마감은 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개월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전이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며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6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 이상이 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등록하면 세미나는 시작됩니다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  세미나 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시작 전 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3"/>
              </a:rPr>
              <a:t>WWW.igomt.com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목회자 건강진단 설문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크릭하고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작성하여야 참석할 수 있습니다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 세미나는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교회 건강진단 설문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작성해야 참석 할 수 있습니다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진단을 하지 않는 분들은 사전에 허락을 받아야 세미나에 참석할 수 있습니다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건강진단 평가 처방 보고서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1-2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주 안으로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개개인에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게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메일로 전달 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(*)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미드웨스턴침례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신학대학원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목회학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박사 코스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학교에서 요구하는 첫 과목인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콜로키움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목회학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박상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과정 설명코스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를 마쳐야 이 코스에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등록할수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있습니다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목회학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박사 코스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은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 이상이 등록하면 어떤 장소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나라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지역 초월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가능합니다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5.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 세미나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참석 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비용은 일인당 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$200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비용에는 목회자 건강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진단비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($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50,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 세미나 때 교회 건강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진단비는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불포함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는 포함되지만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(</a:t>
            </a: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교재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($40) (2)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숙식비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($150-200)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ko-KR" altLang="en-US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포함되지 않습니다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숙박비는  세미나 팀장이 참여하는 분들과 의논해서 정합니다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en-US" altLang="ko-KR" sz="2000" dirty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ko-KR" altLang="en-US" sz="22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2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가을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157163" y="2214554"/>
            <a:ext cx="8986837" cy="846137"/>
          </a:xfrm>
        </p:spPr>
        <p:txBody>
          <a:bodyPr/>
          <a:lstStyle/>
          <a:p>
            <a:pPr lvl="0">
              <a:defRPr/>
            </a:pPr>
            <a:r>
              <a:rPr lang="ko-KR" altLang="en-US" sz="2400" kern="1200" dirty="0" err="1" smtClean="0">
                <a:latin typeface="HY견고딕" pitchFamily="18" charset="-127"/>
                <a:ea typeface="HY견고딕" pitchFamily="18" charset="-127"/>
                <a:cs typeface="Arial" charset="0"/>
              </a:rPr>
              <a:t>코칭에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대해 더 자세한 것을 알기 원하면 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/>
            </a:r>
            <a:b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</a:b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www.igomt.com 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에서 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&lt;</a:t>
            </a:r>
            <a:r>
              <a:rPr lang="ko-KR" altLang="en-US" sz="2400" kern="1200" dirty="0" err="1" smtClean="0">
                <a:latin typeface="HY견고딕" pitchFamily="18" charset="-127"/>
                <a:ea typeface="HY견고딕" pitchFamily="18" charset="-127"/>
                <a:cs typeface="Arial" charset="0"/>
              </a:rPr>
              <a:t>코칭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안내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&gt;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를 보면 됩니다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1472" y="3429000"/>
            <a:ext cx="8143875" cy="31085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36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그린오션전략 연구팀 제공</a:t>
            </a:r>
            <a:r>
              <a:rPr lang="ko-KR" altLang="en-US" sz="44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James Sok, 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GO Thrive coaching Coordinator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11417 S. Belmont Dr. Plainfield, IL 60585 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U.S.A</a:t>
            </a:r>
          </a:p>
          <a:p>
            <a:pPr algn="ctr">
              <a:defRPr/>
            </a:pP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그린오션팀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사역자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: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정재홍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박상준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천성호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정재욱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(815) 254-7720 (Office),  (630) 452-5100(Cell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)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ea typeface="굴림" charset="-127"/>
              </a:rPr>
              <a:t>www.igomt.com / www.gotracking.org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ea typeface="굴림" charset="-127"/>
              </a:rPr>
              <a:t>Jamessok_4@hotmail.com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627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256584"/>
          </a:xfrm>
          <a:solidFill>
            <a:srgbClr val="FFFF00"/>
          </a:solidFill>
        </p:spPr>
        <p:txBody>
          <a:bodyPr/>
          <a:lstStyle/>
          <a:p>
            <a:pPr marL="514350" indent="-514350">
              <a:buNone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신약개념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바나바와 바울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행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11:23-26)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바나바는 누구인가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?(23-24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바나바의 특징은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?(25-26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바나바가 사울을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다소에 가서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____,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안디 </a:t>
            </a:r>
            <a:endParaRPr lang="en-US" altLang="ko-KR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옥에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_____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와서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둘이 교회에 일년간 모여 있어   </a:t>
            </a:r>
            <a:endParaRPr lang="en-US" altLang="ko-KR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큰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무리를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_________,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제자들이 안디옥에서 비로   </a:t>
            </a:r>
            <a:endParaRPr lang="en-US" altLang="ko-KR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서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      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이라 일컬음을 받게 되었더라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.”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920" y="3789040"/>
            <a:ext cx="864096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찾아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05450" y="3786190"/>
            <a:ext cx="1224136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만나매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57356" y="4293096"/>
            <a:ext cx="1346492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데리고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71800" y="4797152"/>
            <a:ext cx="1512168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가르쳤고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664" y="5301208"/>
            <a:ext cx="1872208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그리스도인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67744" y="5733256"/>
            <a:ext cx="3672408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u="sng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대단한 영적인 성과이다</a:t>
            </a:r>
            <a:r>
              <a:rPr lang="en-US" altLang="ko-KR" sz="2400" u="sng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서 </a:t>
            </a:r>
            <a:r>
              <a:rPr lang="ko-KR" alt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론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42485</TotalTime>
  <Words>5654</Words>
  <Application>Microsoft Office PowerPoint</Application>
  <PresentationFormat>화면 슬라이드 쇼(4:3)</PresentationFormat>
  <Paragraphs>1042</Paragraphs>
  <Slides>83</Slides>
  <Notes>40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83</vt:i4>
      </vt:variant>
    </vt:vector>
  </HeadingPairs>
  <TitlesOfParts>
    <vt:vector size="84" baseType="lpstr">
      <vt:lpstr>017TGp_medical_green</vt:lpstr>
      <vt:lpstr>게리 콜린즈의 세미나(특강)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제1강 : 코칭의 진단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교회 리더 건강진단 평가 및 처방 보고서</vt:lpstr>
      <vt:lpstr>4가지 요인별 비교 그래프</vt:lpstr>
      <vt:lpstr>15가지 주제별 비교 그래프</vt:lpstr>
      <vt:lpstr>교회와 본인의 신앙건강상태 예상치</vt:lpstr>
      <vt:lpstr>개인과 교회의 건강상태 영역별 비교그래프</vt:lpstr>
      <vt:lpstr>신앙년수, 십일조, 불신자 친구 수, 기도시간  비교 그래프</vt:lpstr>
      <vt:lpstr>신앙의 4C별 방사형 그래프 </vt:lpstr>
      <vt:lpstr>신앙 4C 분석 비교표</vt:lpstr>
      <vt:lpstr>그린오션신앙의 12가지 주제별  건강상태를 나타내는 상태그래프</vt:lpstr>
      <vt:lpstr>4가지 주제별 건강상태 비교 그래프-1</vt:lpstr>
      <vt:lpstr>4가지 주제별 건강상태 비교 그래프-2</vt:lpstr>
      <vt:lpstr>4가지 주제별 건강상태 비교 그래프-3</vt:lpstr>
      <vt:lpstr>4가지 주제별 건강상태 비교 그래프-4</vt:lpstr>
      <vt:lpstr>12가지 요인별 비교 그래프 - 1.비전</vt:lpstr>
      <vt:lpstr>12가지 요인별 비교 그래프 – 2.핵심가치</vt:lpstr>
      <vt:lpstr>12가지 요인별 비교 그래프 – 3.전략</vt:lpstr>
      <vt:lpstr>12가지 요인별 비교 그래프 – 4.주민이해</vt:lpstr>
      <vt:lpstr>12가지 요인별 비교 그래프 – 5.전도</vt:lpstr>
      <vt:lpstr>12가지 요인별 비교 그래프 – 6.인간관계</vt:lpstr>
      <vt:lpstr>12가지 요인별 비교 그래프 – 7.영성</vt:lpstr>
      <vt:lpstr>12가지 요인별 비교 그래프 – 8.인격</vt:lpstr>
      <vt:lpstr>12가지 요인별 비교 그래프 – 9.예배</vt:lpstr>
      <vt:lpstr>12가지 요인별 비교 그래프 – 10.핵심역량</vt:lpstr>
      <vt:lpstr>12가지 요인별 비교 그래프 – 11.지도력</vt:lpstr>
      <vt:lpstr>12가지 요인별 비교 그래프 - 12.사역</vt:lpstr>
      <vt:lpstr>개발점(12가지) 그래프</vt:lpstr>
      <vt:lpstr>개발점(12가지)별 비교 그래프-1</vt:lpstr>
      <vt:lpstr>개발점(12가지)별 비교 그래프-2</vt:lpstr>
      <vt:lpstr>강점(12가지) 그래프</vt:lpstr>
      <vt:lpstr>강점(12가지)별 비교 그래프-1</vt:lpstr>
      <vt:lpstr>강점(12가지)별 비교 그래프-2</vt:lpstr>
      <vt:lpstr>교회 리더 건강진단 개발점 </vt:lpstr>
      <vt:lpstr>교회 리더 건강진단 강점 </vt:lpstr>
      <vt:lpstr>PowerPoint 프레젠테이션</vt:lpstr>
      <vt:lpstr>제2강 : 코칭의 세미나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코칭에 대해 더 자세한 것을 알기 원하면  www.igomt.com 에서 &lt;코칭 안내&gt;를 보면 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James</cp:lastModifiedBy>
  <cp:revision>1497</cp:revision>
  <cp:lastPrinted>2013-10-13T14:59:21Z</cp:lastPrinted>
  <dcterms:created xsi:type="dcterms:W3CDTF">2007-08-20T15:12:28Z</dcterms:created>
  <dcterms:modified xsi:type="dcterms:W3CDTF">2014-09-17T01:52:50Z</dcterms:modified>
</cp:coreProperties>
</file>