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2" r:id="rId2"/>
    <p:sldMasterId id="2147483724" r:id="rId3"/>
  </p:sldMasterIdLst>
  <p:notesMasterIdLst>
    <p:notesMasterId r:id="rId71"/>
  </p:notesMasterIdLst>
  <p:handoutMasterIdLst>
    <p:handoutMasterId r:id="rId72"/>
  </p:handoutMasterIdLst>
  <p:sldIdLst>
    <p:sldId id="2099" r:id="rId4"/>
    <p:sldId id="2094" r:id="rId5"/>
    <p:sldId id="2100" r:id="rId6"/>
    <p:sldId id="2101" r:id="rId7"/>
    <p:sldId id="2124" r:id="rId8"/>
    <p:sldId id="2125" r:id="rId9"/>
    <p:sldId id="2102" r:id="rId10"/>
    <p:sldId id="2103" r:id="rId11"/>
    <p:sldId id="2104" r:id="rId12"/>
    <p:sldId id="2105" r:id="rId13"/>
    <p:sldId id="2106" r:id="rId14"/>
    <p:sldId id="2126" r:id="rId15"/>
    <p:sldId id="2127" r:id="rId16"/>
    <p:sldId id="2107" r:id="rId17"/>
    <p:sldId id="2108" r:id="rId18"/>
    <p:sldId id="2109" r:id="rId19"/>
    <p:sldId id="2110" r:id="rId20"/>
    <p:sldId id="2111" r:id="rId21"/>
    <p:sldId id="2112" r:id="rId22"/>
    <p:sldId id="2113" r:id="rId23"/>
    <p:sldId id="2114" r:id="rId24"/>
    <p:sldId id="2115" r:id="rId25"/>
    <p:sldId id="2116" r:id="rId26"/>
    <p:sldId id="2117" r:id="rId27"/>
    <p:sldId id="2118" r:id="rId28"/>
    <p:sldId id="2119" r:id="rId29"/>
    <p:sldId id="2120" r:id="rId30"/>
    <p:sldId id="2121" r:id="rId31"/>
    <p:sldId id="2122" r:id="rId32"/>
    <p:sldId id="2123" r:id="rId33"/>
    <p:sldId id="2026" r:id="rId34"/>
    <p:sldId id="2027" r:id="rId35"/>
    <p:sldId id="2028" r:id="rId36"/>
    <p:sldId id="2048" r:id="rId37"/>
    <p:sldId id="2030" r:id="rId38"/>
    <p:sldId id="2031" r:id="rId39"/>
    <p:sldId id="2032" r:id="rId40"/>
    <p:sldId id="2033" r:id="rId41"/>
    <p:sldId id="2034" r:id="rId42"/>
    <p:sldId id="2035" r:id="rId43"/>
    <p:sldId id="2036" r:id="rId44"/>
    <p:sldId id="2037" r:id="rId45"/>
    <p:sldId id="2038" r:id="rId46"/>
    <p:sldId id="2039" r:id="rId47"/>
    <p:sldId id="2040" r:id="rId48"/>
    <p:sldId id="2041" r:id="rId49"/>
    <p:sldId id="2042" r:id="rId50"/>
    <p:sldId id="2043" r:id="rId51"/>
    <p:sldId id="2044" r:id="rId52"/>
    <p:sldId id="2045" r:id="rId53"/>
    <p:sldId id="2128" r:id="rId54"/>
    <p:sldId id="2129" r:id="rId55"/>
    <p:sldId id="2130" r:id="rId56"/>
    <p:sldId id="2131" r:id="rId57"/>
    <p:sldId id="2132" r:id="rId58"/>
    <p:sldId id="2133" r:id="rId59"/>
    <p:sldId id="2134" r:id="rId60"/>
    <p:sldId id="2135" r:id="rId61"/>
    <p:sldId id="2136" r:id="rId62"/>
    <p:sldId id="2137" r:id="rId63"/>
    <p:sldId id="2138" r:id="rId64"/>
    <p:sldId id="2139" r:id="rId65"/>
    <p:sldId id="2140" r:id="rId66"/>
    <p:sldId id="2141" r:id="rId67"/>
    <p:sldId id="2142" r:id="rId68"/>
    <p:sldId id="2143" r:id="rId69"/>
    <p:sldId id="2144" r:id="rId70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008000"/>
    <a:srgbClr val="FF3300"/>
    <a:srgbClr val="41E5ED"/>
    <a:srgbClr val="CCFF66"/>
    <a:srgbClr val="86041A"/>
    <a:srgbClr val="FFCC66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218" autoAdjust="0"/>
    <p:restoredTop sz="93827" autoAdjust="0"/>
  </p:normalViewPr>
  <p:slideViewPr>
    <p:cSldViewPr>
      <p:cViewPr varScale="1">
        <p:scale>
          <a:sx n="68" d="100"/>
          <a:sy n="6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C5180-38C0-4AEC-9588-6EEB5DEC3334}" type="doc">
      <dgm:prSet loTypeId="urn:microsoft.com/office/officeart/2005/8/layout/list1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pPr latinLnBrk="1"/>
          <a:endParaRPr lang="ko-KR" altLang="en-US"/>
        </a:p>
      </dgm:t>
    </dgm:pt>
    <dgm:pt modelId="{BC356E90-BDD4-4486-B081-61F08FCAEDAB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1. </a:t>
          </a:r>
          <a:r>
            <a:rPr lang="ko-KR" altLang="en-US" sz="2400" b="1" spc="300" dirty="0" smtClean="0"/>
            <a:t>비전의 연혁</a:t>
          </a:r>
          <a:endParaRPr lang="ko-KR" altLang="en-US" sz="2400" b="1" spc="300" dirty="0"/>
        </a:p>
      </dgm:t>
    </dgm:pt>
    <dgm:pt modelId="{167F72CD-C368-4E34-B902-61057986229E}" type="parTrans" cxnId="{0B77EA46-D89A-4CCC-A2EA-EA0DB8050346}">
      <dgm:prSet/>
      <dgm:spPr/>
      <dgm:t>
        <a:bodyPr/>
        <a:lstStyle/>
        <a:p>
          <a:pPr latinLnBrk="1"/>
          <a:endParaRPr lang="ko-KR" altLang="en-US"/>
        </a:p>
      </dgm:t>
    </dgm:pt>
    <dgm:pt modelId="{2022B395-EFF1-4BED-AB07-5B517CBF4E83}" type="sibTrans" cxnId="{0B77EA46-D89A-4CCC-A2EA-EA0DB8050346}">
      <dgm:prSet/>
      <dgm:spPr/>
      <dgm:t>
        <a:bodyPr/>
        <a:lstStyle/>
        <a:p>
          <a:pPr latinLnBrk="1"/>
          <a:endParaRPr lang="ko-KR" altLang="en-US"/>
        </a:p>
      </dgm:t>
    </dgm:pt>
    <dgm:pt modelId="{EB2E3DCD-E590-438D-A726-1FD25E3E5CC7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6. </a:t>
          </a:r>
          <a:r>
            <a:rPr lang="ko-KR" altLang="en-US" sz="2400" b="1" spc="300" dirty="0" smtClean="0"/>
            <a:t>핵심가치를 통한 목표</a:t>
          </a:r>
          <a:endParaRPr lang="ko-KR" altLang="en-US" sz="2400" spc="300" dirty="0"/>
        </a:p>
      </dgm:t>
    </dgm:pt>
    <dgm:pt modelId="{05357BDF-D6FE-4038-BEF7-8230383636F3}" type="parTrans" cxnId="{F6DF7616-047A-4F9F-944F-CD60E2A4ED30}">
      <dgm:prSet/>
      <dgm:spPr/>
      <dgm:t>
        <a:bodyPr/>
        <a:lstStyle/>
        <a:p>
          <a:pPr latinLnBrk="1"/>
          <a:endParaRPr lang="ko-KR" altLang="en-US"/>
        </a:p>
      </dgm:t>
    </dgm:pt>
    <dgm:pt modelId="{1694C093-D28E-4AF2-BDAE-A5F00A89E668}" type="sibTrans" cxnId="{F6DF7616-047A-4F9F-944F-CD60E2A4ED30}">
      <dgm:prSet/>
      <dgm:spPr/>
      <dgm:t>
        <a:bodyPr/>
        <a:lstStyle/>
        <a:p>
          <a:pPr latinLnBrk="1"/>
          <a:endParaRPr lang="ko-KR" altLang="en-US"/>
        </a:p>
      </dgm:t>
    </dgm:pt>
    <dgm:pt modelId="{62026A21-C375-4D9E-AA11-FE5B8DC2155C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7. </a:t>
          </a:r>
          <a:r>
            <a:rPr lang="ko-KR" altLang="en-US" sz="2400" b="1" spc="300" dirty="0" smtClean="0"/>
            <a:t>실행 전략 추진 일정</a:t>
          </a:r>
          <a:endParaRPr lang="ko-KR" altLang="en-US" sz="2400" spc="300" dirty="0"/>
        </a:p>
      </dgm:t>
    </dgm:pt>
    <dgm:pt modelId="{049E610B-8C18-43F1-B49E-77D274FF9CB3}" type="parTrans" cxnId="{A950C710-3813-489B-91C3-8E1F47EFB2A2}">
      <dgm:prSet/>
      <dgm:spPr/>
      <dgm:t>
        <a:bodyPr/>
        <a:lstStyle/>
        <a:p>
          <a:pPr latinLnBrk="1"/>
          <a:endParaRPr lang="ko-KR" altLang="en-US"/>
        </a:p>
      </dgm:t>
    </dgm:pt>
    <dgm:pt modelId="{822546B2-2D3C-4027-BA16-781707543121}" type="sibTrans" cxnId="{A950C710-3813-489B-91C3-8E1F47EFB2A2}">
      <dgm:prSet/>
      <dgm:spPr/>
      <dgm:t>
        <a:bodyPr/>
        <a:lstStyle/>
        <a:p>
          <a:pPr latinLnBrk="1"/>
          <a:endParaRPr lang="ko-KR" altLang="en-US"/>
        </a:p>
      </dgm:t>
    </dgm:pt>
    <dgm:pt modelId="{53236CB1-BB55-43B2-B575-AEE852E5C46E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2. </a:t>
          </a:r>
          <a:r>
            <a:rPr lang="ko-KR" altLang="en-US" sz="2400" b="1" spc="300" dirty="0" smtClean="0"/>
            <a:t>실행 전략 팀의 선정</a:t>
          </a:r>
          <a:endParaRPr lang="ko-KR" altLang="en-US" sz="2400" spc="300" dirty="0"/>
        </a:p>
      </dgm:t>
    </dgm:pt>
    <dgm:pt modelId="{608CCA26-4771-458F-9CE6-97234C2845A7}" type="parTrans" cxnId="{B50D4806-D835-4D4B-ADB5-65110F1E6AE6}">
      <dgm:prSet/>
      <dgm:spPr/>
      <dgm:t>
        <a:bodyPr/>
        <a:lstStyle/>
        <a:p>
          <a:pPr latinLnBrk="1"/>
          <a:endParaRPr lang="ko-KR" altLang="en-US"/>
        </a:p>
      </dgm:t>
    </dgm:pt>
    <dgm:pt modelId="{8D24ADE7-799D-4C8B-AD3C-34F770832DA1}" type="sibTrans" cxnId="{B50D4806-D835-4D4B-ADB5-65110F1E6AE6}">
      <dgm:prSet/>
      <dgm:spPr/>
      <dgm:t>
        <a:bodyPr/>
        <a:lstStyle/>
        <a:p>
          <a:pPr latinLnBrk="1"/>
          <a:endParaRPr lang="ko-KR" altLang="en-US"/>
        </a:p>
      </dgm:t>
    </dgm:pt>
    <dgm:pt modelId="{45E7C44E-0BAF-4CBA-9EFE-FC49119E1E23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3. </a:t>
          </a:r>
          <a:r>
            <a:rPr lang="ko-KR" altLang="en-US" sz="2400" b="1" spc="300" dirty="0" smtClean="0"/>
            <a:t>교회의 목표 설정</a:t>
          </a:r>
          <a:endParaRPr lang="ko-KR" altLang="en-US" sz="2400" spc="300" dirty="0"/>
        </a:p>
      </dgm:t>
    </dgm:pt>
    <dgm:pt modelId="{09D4AE32-1D13-4421-8858-DBE282C180AF}" type="parTrans" cxnId="{678BBAB2-7016-4D1A-89D1-C4A8EF5865A2}">
      <dgm:prSet/>
      <dgm:spPr/>
      <dgm:t>
        <a:bodyPr/>
        <a:lstStyle/>
        <a:p>
          <a:pPr latinLnBrk="1"/>
          <a:endParaRPr lang="ko-KR" altLang="en-US"/>
        </a:p>
      </dgm:t>
    </dgm:pt>
    <dgm:pt modelId="{F4AF438F-96E5-4602-9FB1-573BCA56FE86}" type="sibTrans" cxnId="{678BBAB2-7016-4D1A-89D1-C4A8EF5865A2}">
      <dgm:prSet/>
      <dgm:spPr/>
      <dgm:t>
        <a:bodyPr/>
        <a:lstStyle/>
        <a:p>
          <a:pPr latinLnBrk="1"/>
          <a:endParaRPr lang="ko-KR" altLang="en-US"/>
        </a:p>
      </dgm:t>
    </dgm:pt>
    <dgm:pt modelId="{63A0F259-EAA3-4D74-AEAC-9B84D2109D8E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4. </a:t>
          </a:r>
          <a:r>
            <a:rPr lang="ko-KR" altLang="en-US" sz="2400" b="1" spc="300" dirty="0" smtClean="0"/>
            <a:t>우리교회의 비전</a:t>
          </a:r>
          <a:endParaRPr lang="ko-KR" altLang="en-US" sz="2400" spc="300" dirty="0"/>
        </a:p>
      </dgm:t>
    </dgm:pt>
    <dgm:pt modelId="{ED880100-D65B-44F8-A2AF-E82EE8A6D65C}" type="parTrans" cxnId="{409AD0E3-EAB7-4368-9A68-EC3C5EFA27D1}">
      <dgm:prSet/>
      <dgm:spPr/>
      <dgm:t>
        <a:bodyPr/>
        <a:lstStyle/>
        <a:p>
          <a:pPr latinLnBrk="1"/>
          <a:endParaRPr lang="ko-KR" altLang="en-US"/>
        </a:p>
      </dgm:t>
    </dgm:pt>
    <dgm:pt modelId="{7A66EB08-C825-4C50-AD1B-487B170F6D32}" type="sibTrans" cxnId="{409AD0E3-EAB7-4368-9A68-EC3C5EFA27D1}">
      <dgm:prSet/>
      <dgm:spPr/>
      <dgm:t>
        <a:bodyPr/>
        <a:lstStyle/>
        <a:p>
          <a:pPr latinLnBrk="1"/>
          <a:endParaRPr lang="ko-KR" altLang="en-US"/>
        </a:p>
      </dgm:t>
    </dgm:pt>
    <dgm:pt modelId="{1110F357-88CD-44D7-ADCB-679345B16DC7}">
      <dgm:prSet phldrT="[텍스트]" custT="1"/>
      <dgm:spPr/>
      <dgm:t>
        <a:bodyPr/>
        <a:lstStyle/>
        <a:p>
          <a:pPr latinLnBrk="1"/>
          <a:r>
            <a:rPr lang="en-US" altLang="ko-KR" sz="2400" b="1" spc="300" dirty="0" smtClean="0"/>
            <a:t>5. </a:t>
          </a:r>
          <a:r>
            <a:rPr lang="ko-KR" altLang="en-US" sz="2400" b="1" spc="300" dirty="0" smtClean="0"/>
            <a:t>핵심가치</a:t>
          </a:r>
          <a:endParaRPr lang="ko-KR" altLang="en-US" sz="2400" spc="300" dirty="0"/>
        </a:p>
      </dgm:t>
    </dgm:pt>
    <dgm:pt modelId="{C707E6B8-1EE8-451C-94CB-90004E8B4243}" type="parTrans" cxnId="{270702CA-B1F3-41C6-8548-42D44CAA3118}">
      <dgm:prSet/>
      <dgm:spPr/>
      <dgm:t>
        <a:bodyPr/>
        <a:lstStyle/>
        <a:p>
          <a:pPr latinLnBrk="1"/>
          <a:endParaRPr lang="ko-KR" altLang="en-US"/>
        </a:p>
      </dgm:t>
    </dgm:pt>
    <dgm:pt modelId="{D82CD9F8-9EBE-41E2-9789-42E0E51D20E4}" type="sibTrans" cxnId="{270702CA-B1F3-41C6-8548-42D44CAA3118}">
      <dgm:prSet/>
      <dgm:spPr/>
      <dgm:t>
        <a:bodyPr/>
        <a:lstStyle/>
        <a:p>
          <a:pPr latinLnBrk="1"/>
          <a:endParaRPr lang="ko-KR" altLang="en-US"/>
        </a:p>
      </dgm:t>
    </dgm:pt>
    <dgm:pt modelId="{537A4640-D6E8-4318-959D-7430C6F7FA2E}" type="pres">
      <dgm:prSet presAssocID="{91DC5180-38C0-4AEC-9588-6EEB5DEC33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47AFEC-F9B6-443D-95D8-BF9327ABFA6B}" type="pres">
      <dgm:prSet presAssocID="{BC356E90-BDD4-4486-B081-61F08FCAEDAB}" presName="parentLin" presStyleCnt="0"/>
      <dgm:spPr/>
    </dgm:pt>
    <dgm:pt modelId="{6D993A95-46C0-4CF9-B720-53873580348A}" type="pres">
      <dgm:prSet presAssocID="{BC356E90-BDD4-4486-B081-61F08FCAEDAB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6F4F892-C4B3-44DF-8F83-218E5BC0D82A}" type="pres">
      <dgm:prSet presAssocID="{BC356E90-BDD4-4486-B081-61F08FCAEDAB}" presName="parentText" presStyleLbl="node1" presStyleIdx="0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B3ACB9-91B9-4EC6-A128-BA0AD6534BE2}" type="pres">
      <dgm:prSet presAssocID="{BC356E90-BDD4-4486-B081-61F08FCAEDAB}" presName="negativeSpace" presStyleCnt="0"/>
      <dgm:spPr/>
    </dgm:pt>
    <dgm:pt modelId="{B1D7FDEF-9C10-454A-8800-21C29C94E113}" type="pres">
      <dgm:prSet presAssocID="{BC356E90-BDD4-4486-B081-61F08FCAEDAB}" presName="childText" presStyleLbl="conFgAcc1" presStyleIdx="0" presStyleCnt="7">
        <dgm:presLayoutVars>
          <dgm:bulletEnabled val="1"/>
        </dgm:presLayoutVars>
      </dgm:prSet>
      <dgm:spPr/>
    </dgm:pt>
    <dgm:pt modelId="{F3D883AA-0A41-41E8-843F-6C7932466FF6}" type="pres">
      <dgm:prSet presAssocID="{2022B395-EFF1-4BED-AB07-5B517CBF4E83}" presName="spaceBetweenRectangles" presStyleCnt="0"/>
      <dgm:spPr/>
    </dgm:pt>
    <dgm:pt modelId="{686DA520-D5B7-4E6F-AD6B-274035D5394F}" type="pres">
      <dgm:prSet presAssocID="{53236CB1-BB55-43B2-B575-AEE852E5C46E}" presName="parentLin" presStyleCnt="0"/>
      <dgm:spPr/>
    </dgm:pt>
    <dgm:pt modelId="{E4C86C00-74C4-4CFB-BF64-481D7F682EF8}" type="pres">
      <dgm:prSet presAssocID="{53236CB1-BB55-43B2-B575-AEE852E5C46E}" presName="parentLeftMargin" presStyleLbl="node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ABC42EF3-0ED1-4790-885C-8D23D66F2463}" type="pres">
      <dgm:prSet presAssocID="{53236CB1-BB55-43B2-B575-AEE852E5C46E}" presName="parentText" presStyleLbl="node1" presStyleIdx="1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723AD9-ED6F-4EFD-A3CB-1683EE34F058}" type="pres">
      <dgm:prSet presAssocID="{53236CB1-BB55-43B2-B575-AEE852E5C46E}" presName="negativeSpace" presStyleCnt="0"/>
      <dgm:spPr/>
    </dgm:pt>
    <dgm:pt modelId="{B0E7BB65-9B06-4BAB-A94F-64B5FA0C1B46}" type="pres">
      <dgm:prSet presAssocID="{53236CB1-BB55-43B2-B575-AEE852E5C46E}" presName="childText" presStyleLbl="conFgAcc1" presStyleIdx="1" presStyleCnt="7">
        <dgm:presLayoutVars>
          <dgm:bulletEnabled val="1"/>
        </dgm:presLayoutVars>
      </dgm:prSet>
      <dgm:spPr/>
    </dgm:pt>
    <dgm:pt modelId="{E1398EC4-4F0E-4161-9252-3C62060ABFFB}" type="pres">
      <dgm:prSet presAssocID="{8D24ADE7-799D-4C8B-AD3C-34F770832DA1}" presName="spaceBetweenRectangles" presStyleCnt="0"/>
      <dgm:spPr/>
    </dgm:pt>
    <dgm:pt modelId="{0CBB7F9C-5CE2-439B-B340-2BEC3DB112A4}" type="pres">
      <dgm:prSet presAssocID="{45E7C44E-0BAF-4CBA-9EFE-FC49119E1E23}" presName="parentLin" presStyleCnt="0"/>
      <dgm:spPr/>
    </dgm:pt>
    <dgm:pt modelId="{F09EE2D8-4D6D-470F-B210-DAB5299FB171}" type="pres">
      <dgm:prSet presAssocID="{45E7C44E-0BAF-4CBA-9EFE-FC49119E1E23}" presName="parentLeftMargin" presStyleLbl="node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A6FFE640-5900-4668-BDD4-E17C87576F6A}" type="pres">
      <dgm:prSet presAssocID="{45E7C44E-0BAF-4CBA-9EFE-FC49119E1E23}" presName="parentText" presStyleLbl="node1" presStyleIdx="2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8FA0CB-309F-4F1D-BFAD-013C22C6C4AA}" type="pres">
      <dgm:prSet presAssocID="{45E7C44E-0BAF-4CBA-9EFE-FC49119E1E23}" presName="negativeSpace" presStyleCnt="0"/>
      <dgm:spPr/>
    </dgm:pt>
    <dgm:pt modelId="{D6114566-D2C1-4179-B41B-3EDD7C9A4A34}" type="pres">
      <dgm:prSet presAssocID="{45E7C44E-0BAF-4CBA-9EFE-FC49119E1E23}" presName="childText" presStyleLbl="conFgAcc1" presStyleIdx="2" presStyleCnt="7">
        <dgm:presLayoutVars>
          <dgm:bulletEnabled val="1"/>
        </dgm:presLayoutVars>
      </dgm:prSet>
      <dgm:spPr/>
    </dgm:pt>
    <dgm:pt modelId="{15E178B6-9EBA-4042-A167-BC9BD0BE6B06}" type="pres">
      <dgm:prSet presAssocID="{F4AF438F-96E5-4602-9FB1-573BCA56FE86}" presName="spaceBetweenRectangles" presStyleCnt="0"/>
      <dgm:spPr/>
    </dgm:pt>
    <dgm:pt modelId="{9F44C657-5603-449F-9BB4-833049577791}" type="pres">
      <dgm:prSet presAssocID="{63A0F259-EAA3-4D74-AEAC-9B84D2109D8E}" presName="parentLin" presStyleCnt="0"/>
      <dgm:spPr/>
    </dgm:pt>
    <dgm:pt modelId="{89322785-0AB0-4617-B362-1EF2D212C48E}" type="pres">
      <dgm:prSet presAssocID="{63A0F259-EAA3-4D74-AEAC-9B84D2109D8E}" presName="parentLeftMargin" presStyleLbl="node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B2B7595F-50C4-4453-9E5E-F87540C437FC}" type="pres">
      <dgm:prSet presAssocID="{63A0F259-EAA3-4D74-AEAC-9B84D2109D8E}" presName="parentText" presStyleLbl="node1" presStyleIdx="3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764E50-B9C6-410E-9280-F66EE5BE8FC0}" type="pres">
      <dgm:prSet presAssocID="{63A0F259-EAA3-4D74-AEAC-9B84D2109D8E}" presName="negativeSpace" presStyleCnt="0"/>
      <dgm:spPr/>
    </dgm:pt>
    <dgm:pt modelId="{7AD1EBC2-02C5-4A0A-84E3-180B4F01E2B2}" type="pres">
      <dgm:prSet presAssocID="{63A0F259-EAA3-4D74-AEAC-9B84D2109D8E}" presName="childText" presStyleLbl="conFgAcc1" presStyleIdx="3" presStyleCnt="7">
        <dgm:presLayoutVars>
          <dgm:bulletEnabled val="1"/>
        </dgm:presLayoutVars>
      </dgm:prSet>
      <dgm:spPr/>
    </dgm:pt>
    <dgm:pt modelId="{417BF620-0599-41C5-A763-499749BF42F8}" type="pres">
      <dgm:prSet presAssocID="{7A66EB08-C825-4C50-AD1B-487B170F6D32}" presName="spaceBetweenRectangles" presStyleCnt="0"/>
      <dgm:spPr/>
    </dgm:pt>
    <dgm:pt modelId="{DBAC0FBD-3AC3-476B-B2B5-1599F44221B6}" type="pres">
      <dgm:prSet presAssocID="{1110F357-88CD-44D7-ADCB-679345B16DC7}" presName="parentLin" presStyleCnt="0"/>
      <dgm:spPr/>
    </dgm:pt>
    <dgm:pt modelId="{A3B01738-5829-4519-A219-057AEA0FC382}" type="pres">
      <dgm:prSet presAssocID="{1110F357-88CD-44D7-ADCB-679345B16DC7}" presName="parentLeftMargin" presStyleLbl="node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62552342-D686-4610-A603-C20A9C4EF8F4}" type="pres">
      <dgm:prSet presAssocID="{1110F357-88CD-44D7-ADCB-679345B16DC7}" presName="parentText" presStyleLbl="node1" presStyleIdx="4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B7CEF2-A19C-4B69-BF20-4D974FCCE33E}" type="pres">
      <dgm:prSet presAssocID="{1110F357-88CD-44D7-ADCB-679345B16DC7}" presName="negativeSpace" presStyleCnt="0"/>
      <dgm:spPr/>
    </dgm:pt>
    <dgm:pt modelId="{876F0752-4F00-4449-B3FB-384289BF1A93}" type="pres">
      <dgm:prSet presAssocID="{1110F357-88CD-44D7-ADCB-679345B16DC7}" presName="childText" presStyleLbl="conFgAcc1" presStyleIdx="4" presStyleCnt="7">
        <dgm:presLayoutVars>
          <dgm:bulletEnabled val="1"/>
        </dgm:presLayoutVars>
      </dgm:prSet>
      <dgm:spPr/>
    </dgm:pt>
    <dgm:pt modelId="{EF72C437-9871-4CFA-9846-F7C894D12B45}" type="pres">
      <dgm:prSet presAssocID="{D82CD9F8-9EBE-41E2-9789-42E0E51D20E4}" presName="spaceBetweenRectangles" presStyleCnt="0"/>
      <dgm:spPr/>
    </dgm:pt>
    <dgm:pt modelId="{20944C0D-0AB7-4880-A9B0-5733C7F80482}" type="pres">
      <dgm:prSet presAssocID="{EB2E3DCD-E590-438D-A726-1FD25E3E5CC7}" presName="parentLin" presStyleCnt="0"/>
      <dgm:spPr/>
    </dgm:pt>
    <dgm:pt modelId="{DBD40CC0-57F9-4514-9522-9DAD3095D1DE}" type="pres">
      <dgm:prSet presAssocID="{EB2E3DCD-E590-438D-A726-1FD25E3E5CC7}" presName="parentLeftMargin" presStyleLbl="node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AF26B35E-D194-485C-B99C-21F7CCAC1D12}" type="pres">
      <dgm:prSet presAssocID="{EB2E3DCD-E590-438D-A726-1FD25E3E5CC7}" presName="parentText" presStyleLbl="node1" presStyleIdx="5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FDCA74-9107-4982-838E-4B8C8DF61586}" type="pres">
      <dgm:prSet presAssocID="{EB2E3DCD-E590-438D-A726-1FD25E3E5CC7}" presName="negativeSpace" presStyleCnt="0"/>
      <dgm:spPr/>
    </dgm:pt>
    <dgm:pt modelId="{1B46216B-C37E-40FE-9EB8-07077860C5A3}" type="pres">
      <dgm:prSet presAssocID="{EB2E3DCD-E590-438D-A726-1FD25E3E5CC7}" presName="childText" presStyleLbl="conFgAcc1" presStyleIdx="5" presStyleCnt="7">
        <dgm:presLayoutVars>
          <dgm:bulletEnabled val="1"/>
        </dgm:presLayoutVars>
      </dgm:prSet>
      <dgm:spPr/>
    </dgm:pt>
    <dgm:pt modelId="{CE644A17-ADF1-4CA4-AE55-68052EF1B834}" type="pres">
      <dgm:prSet presAssocID="{1694C093-D28E-4AF2-BDAE-A5F00A89E668}" presName="spaceBetweenRectangles" presStyleCnt="0"/>
      <dgm:spPr/>
    </dgm:pt>
    <dgm:pt modelId="{B15CBFBB-66CF-4EC3-B00F-BB12620D7082}" type="pres">
      <dgm:prSet presAssocID="{62026A21-C375-4D9E-AA11-FE5B8DC2155C}" presName="parentLin" presStyleCnt="0"/>
      <dgm:spPr/>
    </dgm:pt>
    <dgm:pt modelId="{367941DC-D7C8-4EA8-BBD5-F8CF2B0A23B4}" type="pres">
      <dgm:prSet presAssocID="{62026A21-C375-4D9E-AA11-FE5B8DC2155C}" presName="parentLeftMargin" presStyleLbl="node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3A6C0E82-761C-4027-B896-45A992BFB4AA}" type="pres">
      <dgm:prSet presAssocID="{62026A21-C375-4D9E-AA11-FE5B8DC2155C}" presName="parentText" presStyleLbl="node1" presStyleIdx="6" presStyleCnt="7" custScaleX="113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6B811F-2189-406A-8D47-688D02680D59}" type="pres">
      <dgm:prSet presAssocID="{62026A21-C375-4D9E-AA11-FE5B8DC2155C}" presName="negativeSpace" presStyleCnt="0"/>
      <dgm:spPr/>
    </dgm:pt>
    <dgm:pt modelId="{4B55DFA5-3A93-4AA4-A296-C6C896CA0488}" type="pres">
      <dgm:prSet presAssocID="{62026A21-C375-4D9E-AA11-FE5B8DC2155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6E5C27A-C808-4158-8A14-ADC0BDCCFAB3}" type="presOf" srcId="{EB2E3DCD-E590-438D-A726-1FD25E3E5CC7}" destId="{AF26B35E-D194-485C-B99C-21F7CCAC1D12}" srcOrd="1" destOrd="0" presId="urn:microsoft.com/office/officeart/2005/8/layout/list1"/>
    <dgm:cxn modelId="{3EEC0255-1347-47BA-A820-6516D54B6D28}" type="presOf" srcId="{BC356E90-BDD4-4486-B081-61F08FCAEDAB}" destId="{A6F4F892-C4B3-44DF-8F83-218E5BC0D82A}" srcOrd="1" destOrd="0" presId="urn:microsoft.com/office/officeart/2005/8/layout/list1"/>
    <dgm:cxn modelId="{4200514F-4297-4DC3-95CE-921B1CAF3EA1}" type="presOf" srcId="{53236CB1-BB55-43B2-B575-AEE852E5C46E}" destId="{ABC42EF3-0ED1-4790-885C-8D23D66F2463}" srcOrd="1" destOrd="0" presId="urn:microsoft.com/office/officeart/2005/8/layout/list1"/>
    <dgm:cxn modelId="{B50D4806-D835-4D4B-ADB5-65110F1E6AE6}" srcId="{91DC5180-38C0-4AEC-9588-6EEB5DEC3334}" destId="{53236CB1-BB55-43B2-B575-AEE852E5C46E}" srcOrd="1" destOrd="0" parTransId="{608CCA26-4771-458F-9CE6-97234C2845A7}" sibTransId="{8D24ADE7-799D-4C8B-AD3C-34F770832DA1}"/>
    <dgm:cxn modelId="{3FF87CD9-8B2B-4BA9-A5AB-E33773BCC125}" type="presOf" srcId="{1110F357-88CD-44D7-ADCB-679345B16DC7}" destId="{A3B01738-5829-4519-A219-057AEA0FC382}" srcOrd="0" destOrd="0" presId="urn:microsoft.com/office/officeart/2005/8/layout/list1"/>
    <dgm:cxn modelId="{A0E59E4C-0DD4-49DD-A5E0-B19144ABD2EC}" type="presOf" srcId="{BC356E90-BDD4-4486-B081-61F08FCAEDAB}" destId="{6D993A95-46C0-4CF9-B720-53873580348A}" srcOrd="0" destOrd="0" presId="urn:microsoft.com/office/officeart/2005/8/layout/list1"/>
    <dgm:cxn modelId="{F6DF7616-047A-4F9F-944F-CD60E2A4ED30}" srcId="{91DC5180-38C0-4AEC-9588-6EEB5DEC3334}" destId="{EB2E3DCD-E590-438D-A726-1FD25E3E5CC7}" srcOrd="5" destOrd="0" parTransId="{05357BDF-D6FE-4038-BEF7-8230383636F3}" sibTransId="{1694C093-D28E-4AF2-BDAE-A5F00A89E668}"/>
    <dgm:cxn modelId="{678BBAB2-7016-4D1A-89D1-C4A8EF5865A2}" srcId="{91DC5180-38C0-4AEC-9588-6EEB5DEC3334}" destId="{45E7C44E-0BAF-4CBA-9EFE-FC49119E1E23}" srcOrd="2" destOrd="0" parTransId="{09D4AE32-1D13-4421-8858-DBE282C180AF}" sibTransId="{F4AF438F-96E5-4602-9FB1-573BCA56FE86}"/>
    <dgm:cxn modelId="{A950C710-3813-489B-91C3-8E1F47EFB2A2}" srcId="{91DC5180-38C0-4AEC-9588-6EEB5DEC3334}" destId="{62026A21-C375-4D9E-AA11-FE5B8DC2155C}" srcOrd="6" destOrd="0" parTransId="{049E610B-8C18-43F1-B49E-77D274FF9CB3}" sibTransId="{822546B2-2D3C-4027-BA16-781707543121}"/>
    <dgm:cxn modelId="{270702CA-B1F3-41C6-8548-42D44CAA3118}" srcId="{91DC5180-38C0-4AEC-9588-6EEB5DEC3334}" destId="{1110F357-88CD-44D7-ADCB-679345B16DC7}" srcOrd="4" destOrd="0" parTransId="{C707E6B8-1EE8-451C-94CB-90004E8B4243}" sibTransId="{D82CD9F8-9EBE-41E2-9789-42E0E51D20E4}"/>
    <dgm:cxn modelId="{E3C8A82C-4C0E-42F2-9AAA-EFCF397D9D4E}" type="presOf" srcId="{63A0F259-EAA3-4D74-AEAC-9B84D2109D8E}" destId="{B2B7595F-50C4-4453-9E5E-F87540C437FC}" srcOrd="1" destOrd="0" presId="urn:microsoft.com/office/officeart/2005/8/layout/list1"/>
    <dgm:cxn modelId="{7A9351B3-870F-4D3D-907B-5C904A35D1E4}" type="presOf" srcId="{1110F357-88CD-44D7-ADCB-679345B16DC7}" destId="{62552342-D686-4610-A603-C20A9C4EF8F4}" srcOrd="1" destOrd="0" presId="urn:microsoft.com/office/officeart/2005/8/layout/list1"/>
    <dgm:cxn modelId="{6AE9603E-3D76-4F81-A8D5-F24B5E8A5C75}" type="presOf" srcId="{63A0F259-EAA3-4D74-AEAC-9B84D2109D8E}" destId="{89322785-0AB0-4617-B362-1EF2D212C48E}" srcOrd="0" destOrd="0" presId="urn:microsoft.com/office/officeart/2005/8/layout/list1"/>
    <dgm:cxn modelId="{3393A221-974E-40A6-9246-1617C842C6E7}" type="presOf" srcId="{62026A21-C375-4D9E-AA11-FE5B8DC2155C}" destId="{3A6C0E82-761C-4027-B896-45A992BFB4AA}" srcOrd="1" destOrd="0" presId="urn:microsoft.com/office/officeart/2005/8/layout/list1"/>
    <dgm:cxn modelId="{32411B6E-D0BF-40E5-9377-C053619E709C}" type="presOf" srcId="{62026A21-C375-4D9E-AA11-FE5B8DC2155C}" destId="{367941DC-D7C8-4EA8-BBD5-F8CF2B0A23B4}" srcOrd="0" destOrd="0" presId="urn:microsoft.com/office/officeart/2005/8/layout/list1"/>
    <dgm:cxn modelId="{C0483996-90FE-4E1E-A6FC-D01CEEE7D320}" type="presOf" srcId="{45E7C44E-0BAF-4CBA-9EFE-FC49119E1E23}" destId="{A6FFE640-5900-4668-BDD4-E17C87576F6A}" srcOrd="1" destOrd="0" presId="urn:microsoft.com/office/officeart/2005/8/layout/list1"/>
    <dgm:cxn modelId="{0B77EA46-D89A-4CCC-A2EA-EA0DB8050346}" srcId="{91DC5180-38C0-4AEC-9588-6EEB5DEC3334}" destId="{BC356E90-BDD4-4486-B081-61F08FCAEDAB}" srcOrd="0" destOrd="0" parTransId="{167F72CD-C368-4E34-B902-61057986229E}" sibTransId="{2022B395-EFF1-4BED-AB07-5B517CBF4E83}"/>
    <dgm:cxn modelId="{08A95C64-45E9-4C3F-A493-E7EE983751E2}" type="presOf" srcId="{91DC5180-38C0-4AEC-9588-6EEB5DEC3334}" destId="{537A4640-D6E8-4318-959D-7430C6F7FA2E}" srcOrd="0" destOrd="0" presId="urn:microsoft.com/office/officeart/2005/8/layout/list1"/>
    <dgm:cxn modelId="{3D95FC06-DD49-432C-B7F2-31749CD1E9B8}" type="presOf" srcId="{EB2E3DCD-E590-438D-A726-1FD25E3E5CC7}" destId="{DBD40CC0-57F9-4514-9522-9DAD3095D1DE}" srcOrd="0" destOrd="0" presId="urn:microsoft.com/office/officeart/2005/8/layout/list1"/>
    <dgm:cxn modelId="{67692117-526D-4567-BECC-5D32748C26B7}" type="presOf" srcId="{53236CB1-BB55-43B2-B575-AEE852E5C46E}" destId="{E4C86C00-74C4-4CFB-BF64-481D7F682EF8}" srcOrd="0" destOrd="0" presId="urn:microsoft.com/office/officeart/2005/8/layout/list1"/>
    <dgm:cxn modelId="{409AD0E3-EAB7-4368-9A68-EC3C5EFA27D1}" srcId="{91DC5180-38C0-4AEC-9588-6EEB5DEC3334}" destId="{63A0F259-EAA3-4D74-AEAC-9B84D2109D8E}" srcOrd="3" destOrd="0" parTransId="{ED880100-D65B-44F8-A2AF-E82EE8A6D65C}" sibTransId="{7A66EB08-C825-4C50-AD1B-487B170F6D32}"/>
    <dgm:cxn modelId="{8FC55327-A62B-4792-B10F-9A6A3AE1E9F3}" type="presOf" srcId="{45E7C44E-0BAF-4CBA-9EFE-FC49119E1E23}" destId="{F09EE2D8-4D6D-470F-B210-DAB5299FB171}" srcOrd="0" destOrd="0" presId="urn:microsoft.com/office/officeart/2005/8/layout/list1"/>
    <dgm:cxn modelId="{267ECD82-5EFF-4AF9-B2FE-717A251CE3D6}" type="presParOf" srcId="{537A4640-D6E8-4318-959D-7430C6F7FA2E}" destId="{4447AFEC-F9B6-443D-95D8-BF9327ABFA6B}" srcOrd="0" destOrd="0" presId="urn:microsoft.com/office/officeart/2005/8/layout/list1"/>
    <dgm:cxn modelId="{5711DD92-BA13-4941-9BA9-ACD05B6C7F60}" type="presParOf" srcId="{4447AFEC-F9B6-443D-95D8-BF9327ABFA6B}" destId="{6D993A95-46C0-4CF9-B720-53873580348A}" srcOrd="0" destOrd="0" presId="urn:microsoft.com/office/officeart/2005/8/layout/list1"/>
    <dgm:cxn modelId="{64F9B3C0-2918-4719-99A7-2FE43787550C}" type="presParOf" srcId="{4447AFEC-F9B6-443D-95D8-BF9327ABFA6B}" destId="{A6F4F892-C4B3-44DF-8F83-218E5BC0D82A}" srcOrd="1" destOrd="0" presId="urn:microsoft.com/office/officeart/2005/8/layout/list1"/>
    <dgm:cxn modelId="{9F1E775E-E6BD-4321-850F-B322FF8F66A1}" type="presParOf" srcId="{537A4640-D6E8-4318-959D-7430C6F7FA2E}" destId="{D4B3ACB9-91B9-4EC6-A128-BA0AD6534BE2}" srcOrd="1" destOrd="0" presId="urn:microsoft.com/office/officeart/2005/8/layout/list1"/>
    <dgm:cxn modelId="{6ED937B7-88D7-4817-85BF-A9881D1A08DB}" type="presParOf" srcId="{537A4640-D6E8-4318-959D-7430C6F7FA2E}" destId="{B1D7FDEF-9C10-454A-8800-21C29C94E113}" srcOrd="2" destOrd="0" presId="urn:microsoft.com/office/officeart/2005/8/layout/list1"/>
    <dgm:cxn modelId="{1B5AED07-5694-4756-A967-0C38A6085B7E}" type="presParOf" srcId="{537A4640-D6E8-4318-959D-7430C6F7FA2E}" destId="{F3D883AA-0A41-41E8-843F-6C7932466FF6}" srcOrd="3" destOrd="0" presId="urn:microsoft.com/office/officeart/2005/8/layout/list1"/>
    <dgm:cxn modelId="{526202EB-430E-41F4-97CB-35ABE41EDD56}" type="presParOf" srcId="{537A4640-D6E8-4318-959D-7430C6F7FA2E}" destId="{686DA520-D5B7-4E6F-AD6B-274035D5394F}" srcOrd="4" destOrd="0" presId="urn:microsoft.com/office/officeart/2005/8/layout/list1"/>
    <dgm:cxn modelId="{C51E93CB-6463-460F-A0EF-7692AD8A24F5}" type="presParOf" srcId="{686DA520-D5B7-4E6F-AD6B-274035D5394F}" destId="{E4C86C00-74C4-4CFB-BF64-481D7F682EF8}" srcOrd="0" destOrd="0" presId="urn:microsoft.com/office/officeart/2005/8/layout/list1"/>
    <dgm:cxn modelId="{473FD871-E470-4665-85F7-3A8B15E7E019}" type="presParOf" srcId="{686DA520-D5B7-4E6F-AD6B-274035D5394F}" destId="{ABC42EF3-0ED1-4790-885C-8D23D66F2463}" srcOrd="1" destOrd="0" presId="urn:microsoft.com/office/officeart/2005/8/layout/list1"/>
    <dgm:cxn modelId="{696FAD6E-E725-48B2-94C1-A324651CAF9F}" type="presParOf" srcId="{537A4640-D6E8-4318-959D-7430C6F7FA2E}" destId="{58723AD9-ED6F-4EFD-A3CB-1683EE34F058}" srcOrd="5" destOrd="0" presId="urn:microsoft.com/office/officeart/2005/8/layout/list1"/>
    <dgm:cxn modelId="{56A50FFA-84F4-4DA2-BDAF-DAFA58D2A835}" type="presParOf" srcId="{537A4640-D6E8-4318-959D-7430C6F7FA2E}" destId="{B0E7BB65-9B06-4BAB-A94F-64B5FA0C1B46}" srcOrd="6" destOrd="0" presId="urn:microsoft.com/office/officeart/2005/8/layout/list1"/>
    <dgm:cxn modelId="{0C69E897-B4C5-4457-97BF-A858311634F3}" type="presParOf" srcId="{537A4640-D6E8-4318-959D-7430C6F7FA2E}" destId="{E1398EC4-4F0E-4161-9252-3C62060ABFFB}" srcOrd="7" destOrd="0" presId="urn:microsoft.com/office/officeart/2005/8/layout/list1"/>
    <dgm:cxn modelId="{6764A8B4-A820-4C5F-98A4-41761D01AB79}" type="presParOf" srcId="{537A4640-D6E8-4318-959D-7430C6F7FA2E}" destId="{0CBB7F9C-5CE2-439B-B340-2BEC3DB112A4}" srcOrd="8" destOrd="0" presId="urn:microsoft.com/office/officeart/2005/8/layout/list1"/>
    <dgm:cxn modelId="{CA174B0E-DB23-4BCF-A9B2-405760AEA060}" type="presParOf" srcId="{0CBB7F9C-5CE2-439B-B340-2BEC3DB112A4}" destId="{F09EE2D8-4D6D-470F-B210-DAB5299FB171}" srcOrd="0" destOrd="0" presId="urn:microsoft.com/office/officeart/2005/8/layout/list1"/>
    <dgm:cxn modelId="{130588D7-6B52-487A-A265-05653BF9AE22}" type="presParOf" srcId="{0CBB7F9C-5CE2-439B-B340-2BEC3DB112A4}" destId="{A6FFE640-5900-4668-BDD4-E17C87576F6A}" srcOrd="1" destOrd="0" presId="urn:microsoft.com/office/officeart/2005/8/layout/list1"/>
    <dgm:cxn modelId="{2466D909-F122-461D-BFDB-0D944C356288}" type="presParOf" srcId="{537A4640-D6E8-4318-959D-7430C6F7FA2E}" destId="{E38FA0CB-309F-4F1D-BFAD-013C22C6C4AA}" srcOrd="9" destOrd="0" presId="urn:microsoft.com/office/officeart/2005/8/layout/list1"/>
    <dgm:cxn modelId="{5B9153A2-A02D-4A61-A914-8D5B0ECD9498}" type="presParOf" srcId="{537A4640-D6E8-4318-959D-7430C6F7FA2E}" destId="{D6114566-D2C1-4179-B41B-3EDD7C9A4A34}" srcOrd="10" destOrd="0" presId="urn:microsoft.com/office/officeart/2005/8/layout/list1"/>
    <dgm:cxn modelId="{EAB6D7E2-A94B-42C7-B81A-BB26A1C83F16}" type="presParOf" srcId="{537A4640-D6E8-4318-959D-7430C6F7FA2E}" destId="{15E178B6-9EBA-4042-A167-BC9BD0BE6B06}" srcOrd="11" destOrd="0" presId="urn:microsoft.com/office/officeart/2005/8/layout/list1"/>
    <dgm:cxn modelId="{D5A502F8-6971-47A7-813A-74D7626BE946}" type="presParOf" srcId="{537A4640-D6E8-4318-959D-7430C6F7FA2E}" destId="{9F44C657-5603-449F-9BB4-833049577791}" srcOrd="12" destOrd="0" presId="urn:microsoft.com/office/officeart/2005/8/layout/list1"/>
    <dgm:cxn modelId="{82A99849-FE79-4690-9266-DCF205BA42B6}" type="presParOf" srcId="{9F44C657-5603-449F-9BB4-833049577791}" destId="{89322785-0AB0-4617-B362-1EF2D212C48E}" srcOrd="0" destOrd="0" presId="urn:microsoft.com/office/officeart/2005/8/layout/list1"/>
    <dgm:cxn modelId="{A96941DD-FDE9-4AE1-9F90-B5216BFF2E89}" type="presParOf" srcId="{9F44C657-5603-449F-9BB4-833049577791}" destId="{B2B7595F-50C4-4453-9E5E-F87540C437FC}" srcOrd="1" destOrd="0" presId="urn:microsoft.com/office/officeart/2005/8/layout/list1"/>
    <dgm:cxn modelId="{FBABE200-E747-4444-BB43-1C01646698B8}" type="presParOf" srcId="{537A4640-D6E8-4318-959D-7430C6F7FA2E}" destId="{2A764E50-B9C6-410E-9280-F66EE5BE8FC0}" srcOrd="13" destOrd="0" presId="urn:microsoft.com/office/officeart/2005/8/layout/list1"/>
    <dgm:cxn modelId="{DE397765-6DE2-4D6D-B61F-31E3D1CEFC49}" type="presParOf" srcId="{537A4640-D6E8-4318-959D-7430C6F7FA2E}" destId="{7AD1EBC2-02C5-4A0A-84E3-180B4F01E2B2}" srcOrd="14" destOrd="0" presId="urn:microsoft.com/office/officeart/2005/8/layout/list1"/>
    <dgm:cxn modelId="{B0EFAFF2-4C2B-4028-9E07-FBF22541531E}" type="presParOf" srcId="{537A4640-D6E8-4318-959D-7430C6F7FA2E}" destId="{417BF620-0599-41C5-A763-499749BF42F8}" srcOrd="15" destOrd="0" presId="urn:microsoft.com/office/officeart/2005/8/layout/list1"/>
    <dgm:cxn modelId="{281D6B53-87EB-40E8-A4B8-4D090DC114E7}" type="presParOf" srcId="{537A4640-D6E8-4318-959D-7430C6F7FA2E}" destId="{DBAC0FBD-3AC3-476B-B2B5-1599F44221B6}" srcOrd="16" destOrd="0" presId="urn:microsoft.com/office/officeart/2005/8/layout/list1"/>
    <dgm:cxn modelId="{A72CF1C2-F67E-433C-A236-934378D61091}" type="presParOf" srcId="{DBAC0FBD-3AC3-476B-B2B5-1599F44221B6}" destId="{A3B01738-5829-4519-A219-057AEA0FC382}" srcOrd="0" destOrd="0" presId="urn:microsoft.com/office/officeart/2005/8/layout/list1"/>
    <dgm:cxn modelId="{D8E1D275-FEE6-4FBE-9DB8-DB07AF992812}" type="presParOf" srcId="{DBAC0FBD-3AC3-476B-B2B5-1599F44221B6}" destId="{62552342-D686-4610-A603-C20A9C4EF8F4}" srcOrd="1" destOrd="0" presId="urn:microsoft.com/office/officeart/2005/8/layout/list1"/>
    <dgm:cxn modelId="{83E82D61-77CC-410F-A753-A9257F7A7E53}" type="presParOf" srcId="{537A4640-D6E8-4318-959D-7430C6F7FA2E}" destId="{AFB7CEF2-A19C-4B69-BF20-4D974FCCE33E}" srcOrd="17" destOrd="0" presId="urn:microsoft.com/office/officeart/2005/8/layout/list1"/>
    <dgm:cxn modelId="{47FDBA6B-B61F-4A53-A482-9E57FF8C0A0E}" type="presParOf" srcId="{537A4640-D6E8-4318-959D-7430C6F7FA2E}" destId="{876F0752-4F00-4449-B3FB-384289BF1A93}" srcOrd="18" destOrd="0" presId="urn:microsoft.com/office/officeart/2005/8/layout/list1"/>
    <dgm:cxn modelId="{06AC2069-CFBE-40F7-8925-74C6EE0A857E}" type="presParOf" srcId="{537A4640-D6E8-4318-959D-7430C6F7FA2E}" destId="{EF72C437-9871-4CFA-9846-F7C894D12B45}" srcOrd="19" destOrd="0" presId="urn:microsoft.com/office/officeart/2005/8/layout/list1"/>
    <dgm:cxn modelId="{8676857C-0881-4BCB-B0A6-F82206C7A584}" type="presParOf" srcId="{537A4640-D6E8-4318-959D-7430C6F7FA2E}" destId="{20944C0D-0AB7-4880-A9B0-5733C7F80482}" srcOrd="20" destOrd="0" presId="urn:microsoft.com/office/officeart/2005/8/layout/list1"/>
    <dgm:cxn modelId="{1DF0DE05-FA9E-491D-9F0B-82F775BEEBEA}" type="presParOf" srcId="{20944C0D-0AB7-4880-A9B0-5733C7F80482}" destId="{DBD40CC0-57F9-4514-9522-9DAD3095D1DE}" srcOrd="0" destOrd="0" presId="urn:microsoft.com/office/officeart/2005/8/layout/list1"/>
    <dgm:cxn modelId="{7CBACC13-C869-42C0-9F0A-7E494367B03A}" type="presParOf" srcId="{20944C0D-0AB7-4880-A9B0-5733C7F80482}" destId="{AF26B35E-D194-485C-B99C-21F7CCAC1D12}" srcOrd="1" destOrd="0" presId="urn:microsoft.com/office/officeart/2005/8/layout/list1"/>
    <dgm:cxn modelId="{E5705927-FFF9-4F55-A006-71A87284285D}" type="presParOf" srcId="{537A4640-D6E8-4318-959D-7430C6F7FA2E}" destId="{06FDCA74-9107-4982-838E-4B8C8DF61586}" srcOrd="21" destOrd="0" presId="urn:microsoft.com/office/officeart/2005/8/layout/list1"/>
    <dgm:cxn modelId="{C37F4AC4-1A52-4A98-98D9-36D3C7BBCC7F}" type="presParOf" srcId="{537A4640-D6E8-4318-959D-7430C6F7FA2E}" destId="{1B46216B-C37E-40FE-9EB8-07077860C5A3}" srcOrd="22" destOrd="0" presId="urn:microsoft.com/office/officeart/2005/8/layout/list1"/>
    <dgm:cxn modelId="{0D3D22EB-6D31-4256-92CD-9B1CDFE8C8F3}" type="presParOf" srcId="{537A4640-D6E8-4318-959D-7430C6F7FA2E}" destId="{CE644A17-ADF1-4CA4-AE55-68052EF1B834}" srcOrd="23" destOrd="0" presId="urn:microsoft.com/office/officeart/2005/8/layout/list1"/>
    <dgm:cxn modelId="{92980715-2AEA-493B-BECB-E807CBF1DFCF}" type="presParOf" srcId="{537A4640-D6E8-4318-959D-7430C6F7FA2E}" destId="{B15CBFBB-66CF-4EC3-B00F-BB12620D7082}" srcOrd="24" destOrd="0" presId="urn:microsoft.com/office/officeart/2005/8/layout/list1"/>
    <dgm:cxn modelId="{8A8D940A-6948-48C2-B5C1-202D2F3A19BA}" type="presParOf" srcId="{B15CBFBB-66CF-4EC3-B00F-BB12620D7082}" destId="{367941DC-D7C8-4EA8-BBD5-F8CF2B0A23B4}" srcOrd="0" destOrd="0" presId="urn:microsoft.com/office/officeart/2005/8/layout/list1"/>
    <dgm:cxn modelId="{E69C25E8-A87D-4CEA-9E57-1248B37DE18D}" type="presParOf" srcId="{B15CBFBB-66CF-4EC3-B00F-BB12620D7082}" destId="{3A6C0E82-761C-4027-B896-45A992BFB4AA}" srcOrd="1" destOrd="0" presId="urn:microsoft.com/office/officeart/2005/8/layout/list1"/>
    <dgm:cxn modelId="{6483639E-C74E-4B0B-95F1-44A0DCFED6EE}" type="presParOf" srcId="{537A4640-D6E8-4318-959D-7430C6F7FA2E}" destId="{506B811F-2189-406A-8D47-688D02680D59}" srcOrd="25" destOrd="0" presId="urn:microsoft.com/office/officeart/2005/8/layout/list1"/>
    <dgm:cxn modelId="{93B1560F-B484-449F-ABB5-974AC18B714F}" type="presParOf" srcId="{537A4640-D6E8-4318-959D-7430C6F7FA2E}" destId="{4B55DFA5-3A93-4AA4-A296-C6C896CA048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7FDEF-9C10-454A-8800-21C29C94E113}">
      <dsp:nvSpPr>
        <dsp:cNvPr id="0" name=""/>
        <dsp:cNvSpPr/>
      </dsp:nvSpPr>
      <dsp:spPr>
        <a:xfrm>
          <a:off x="0" y="33703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4F892-C4B3-44DF-8F83-218E5BC0D82A}">
      <dsp:nvSpPr>
        <dsp:cNvPr id="0" name=""/>
        <dsp:cNvSpPr/>
      </dsp:nvSpPr>
      <dsp:spPr>
        <a:xfrm>
          <a:off x="295787" y="10087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1. </a:t>
          </a:r>
          <a:r>
            <a:rPr lang="ko-KR" altLang="en-US" sz="2400" b="1" kern="1200" spc="300" dirty="0" smtClean="0"/>
            <a:t>비전의 연혁</a:t>
          </a:r>
          <a:endParaRPr lang="ko-KR" altLang="en-US" sz="2400" b="1" kern="1200" spc="300" dirty="0"/>
        </a:p>
      </dsp:txBody>
      <dsp:txXfrm>
        <a:off x="318844" y="123929"/>
        <a:ext cx="4670964" cy="426206"/>
      </dsp:txXfrm>
    </dsp:sp>
    <dsp:sp modelId="{B0E7BB65-9B06-4BAB-A94F-64B5FA0C1B46}">
      <dsp:nvSpPr>
        <dsp:cNvPr id="0" name=""/>
        <dsp:cNvSpPr/>
      </dsp:nvSpPr>
      <dsp:spPr>
        <a:xfrm>
          <a:off x="0" y="106279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42EF3-0ED1-4790-885C-8D23D66F2463}">
      <dsp:nvSpPr>
        <dsp:cNvPr id="0" name=""/>
        <dsp:cNvSpPr/>
      </dsp:nvSpPr>
      <dsp:spPr>
        <a:xfrm>
          <a:off x="295787" y="82663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3913"/>
            <a:lumOff val="50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2. </a:t>
          </a:r>
          <a:r>
            <a:rPr lang="ko-KR" altLang="en-US" sz="2400" b="1" kern="1200" spc="300" dirty="0" smtClean="0"/>
            <a:t>실행 전략 팀의 선정</a:t>
          </a:r>
          <a:endParaRPr lang="ko-KR" altLang="en-US" sz="2400" kern="1200" spc="300" dirty="0"/>
        </a:p>
      </dsp:txBody>
      <dsp:txXfrm>
        <a:off x="318844" y="849689"/>
        <a:ext cx="4670964" cy="426206"/>
      </dsp:txXfrm>
    </dsp:sp>
    <dsp:sp modelId="{D6114566-D2C1-4179-B41B-3EDD7C9A4A34}">
      <dsp:nvSpPr>
        <dsp:cNvPr id="0" name=""/>
        <dsp:cNvSpPr/>
      </dsp:nvSpPr>
      <dsp:spPr>
        <a:xfrm>
          <a:off x="0" y="178855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FE640-5900-4668-BDD4-E17C87576F6A}">
      <dsp:nvSpPr>
        <dsp:cNvPr id="0" name=""/>
        <dsp:cNvSpPr/>
      </dsp:nvSpPr>
      <dsp:spPr>
        <a:xfrm>
          <a:off x="295787" y="155239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7826"/>
            <a:lumOff val="101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3. </a:t>
          </a:r>
          <a:r>
            <a:rPr lang="ko-KR" altLang="en-US" sz="2400" b="1" kern="1200" spc="300" dirty="0" smtClean="0"/>
            <a:t>교회의 목표 설정</a:t>
          </a:r>
          <a:endParaRPr lang="ko-KR" altLang="en-US" sz="2400" kern="1200" spc="300" dirty="0"/>
        </a:p>
      </dsp:txBody>
      <dsp:txXfrm>
        <a:off x="318844" y="1575449"/>
        <a:ext cx="4670964" cy="426206"/>
      </dsp:txXfrm>
    </dsp:sp>
    <dsp:sp modelId="{7AD1EBC2-02C5-4A0A-84E3-180B4F01E2B2}">
      <dsp:nvSpPr>
        <dsp:cNvPr id="0" name=""/>
        <dsp:cNvSpPr/>
      </dsp:nvSpPr>
      <dsp:spPr>
        <a:xfrm>
          <a:off x="0" y="251431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595F-50C4-4453-9E5E-F87540C437FC}">
      <dsp:nvSpPr>
        <dsp:cNvPr id="0" name=""/>
        <dsp:cNvSpPr/>
      </dsp:nvSpPr>
      <dsp:spPr>
        <a:xfrm>
          <a:off x="295787" y="227815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11739"/>
            <a:lumOff val="152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4. </a:t>
          </a:r>
          <a:r>
            <a:rPr lang="ko-KR" altLang="en-US" sz="2400" b="1" kern="1200" spc="300" dirty="0" smtClean="0"/>
            <a:t>우리교회의 비전</a:t>
          </a:r>
          <a:endParaRPr lang="ko-KR" altLang="en-US" sz="2400" kern="1200" spc="300" dirty="0"/>
        </a:p>
      </dsp:txBody>
      <dsp:txXfrm>
        <a:off x="318844" y="2301209"/>
        <a:ext cx="4670964" cy="426206"/>
      </dsp:txXfrm>
    </dsp:sp>
    <dsp:sp modelId="{876F0752-4F00-4449-B3FB-384289BF1A93}">
      <dsp:nvSpPr>
        <dsp:cNvPr id="0" name=""/>
        <dsp:cNvSpPr/>
      </dsp:nvSpPr>
      <dsp:spPr>
        <a:xfrm>
          <a:off x="0" y="324007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52342-D686-4610-A603-C20A9C4EF8F4}">
      <dsp:nvSpPr>
        <dsp:cNvPr id="0" name=""/>
        <dsp:cNvSpPr/>
      </dsp:nvSpPr>
      <dsp:spPr>
        <a:xfrm>
          <a:off x="295787" y="300391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15652"/>
            <a:lumOff val="202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5. </a:t>
          </a:r>
          <a:r>
            <a:rPr lang="ko-KR" altLang="en-US" sz="2400" b="1" kern="1200" spc="300" dirty="0" smtClean="0"/>
            <a:t>핵심가치</a:t>
          </a:r>
          <a:endParaRPr lang="ko-KR" altLang="en-US" sz="2400" kern="1200" spc="300" dirty="0"/>
        </a:p>
      </dsp:txBody>
      <dsp:txXfrm>
        <a:off x="318844" y="3026969"/>
        <a:ext cx="4670964" cy="426206"/>
      </dsp:txXfrm>
    </dsp:sp>
    <dsp:sp modelId="{1B46216B-C37E-40FE-9EB8-07077860C5A3}">
      <dsp:nvSpPr>
        <dsp:cNvPr id="0" name=""/>
        <dsp:cNvSpPr/>
      </dsp:nvSpPr>
      <dsp:spPr>
        <a:xfrm>
          <a:off x="0" y="396583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6B35E-D194-485C-B99C-21F7CCAC1D12}">
      <dsp:nvSpPr>
        <dsp:cNvPr id="0" name=""/>
        <dsp:cNvSpPr/>
      </dsp:nvSpPr>
      <dsp:spPr>
        <a:xfrm>
          <a:off x="295787" y="372967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19565"/>
            <a:lumOff val="253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6. </a:t>
          </a:r>
          <a:r>
            <a:rPr lang="ko-KR" altLang="en-US" sz="2400" b="1" kern="1200" spc="300" dirty="0" smtClean="0"/>
            <a:t>핵심가치를 통한 목표</a:t>
          </a:r>
          <a:endParaRPr lang="ko-KR" altLang="en-US" sz="2400" kern="1200" spc="300" dirty="0"/>
        </a:p>
      </dsp:txBody>
      <dsp:txXfrm>
        <a:off x="318844" y="3752729"/>
        <a:ext cx="4670964" cy="426206"/>
      </dsp:txXfrm>
    </dsp:sp>
    <dsp:sp modelId="{4B55DFA5-3A93-4AA4-A296-C6C896CA0488}">
      <dsp:nvSpPr>
        <dsp:cNvPr id="0" name=""/>
        <dsp:cNvSpPr/>
      </dsp:nvSpPr>
      <dsp:spPr>
        <a:xfrm>
          <a:off x="0" y="4691592"/>
          <a:ext cx="591574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C0E82-761C-4027-B896-45A992BFB4AA}">
      <dsp:nvSpPr>
        <dsp:cNvPr id="0" name=""/>
        <dsp:cNvSpPr/>
      </dsp:nvSpPr>
      <dsp:spPr>
        <a:xfrm>
          <a:off x="295787" y="4455432"/>
          <a:ext cx="4717078" cy="472320"/>
        </a:xfrm>
        <a:prstGeom prst="roundRect">
          <a:avLst/>
        </a:prstGeom>
        <a:solidFill>
          <a:schemeClr val="accent6">
            <a:shade val="80000"/>
            <a:hueOff val="0"/>
            <a:satOff val="-23478"/>
            <a:lumOff val="30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521" tIns="0" rIns="156521" bIns="0" numCol="1" spcCol="1270" anchor="ctr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spc="300" dirty="0" smtClean="0"/>
            <a:t>7. </a:t>
          </a:r>
          <a:r>
            <a:rPr lang="ko-KR" altLang="en-US" sz="2400" b="1" kern="1200" spc="300" dirty="0" smtClean="0"/>
            <a:t>실행 전략 추진 일정</a:t>
          </a:r>
          <a:endParaRPr lang="ko-KR" altLang="en-US" sz="2400" kern="1200" spc="300" dirty="0"/>
        </a:p>
      </dsp:txBody>
      <dsp:txXfrm>
        <a:off x="318844" y="4478489"/>
        <a:ext cx="467096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27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51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2014-09-16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2014-09-16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2" y="9493108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1" tIns="48166" rIns="96331" bIns="48166" anchor="b"/>
          <a:lstStyle/>
          <a:p>
            <a:pPr algn="r" latinLnBrk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latinLnBrk="1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10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12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15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18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21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3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7" tIns="48159" rIns="96317" bIns="48159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24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429000"/>
            <a:ext cx="6172200" cy="76200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91000"/>
            <a:ext cx="5638800" cy="762000"/>
          </a:xfrm>
        </p:spPr>
        <p:txBody>
          <a:bodyPr/>
          <a:lstStyle>
            <a:lvl1pPr marL="0" indent="0">
              <a:defRPr sz="2400" b="0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99A5A-D7DA-4D96-9F63-6429AF9CEEC5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2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35727-AD0D-40C8-88AA-A61797EFA14C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0A9C8-897C-4241-B629-A085ECA31589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0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52600" y="8382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838200"/>
            <a:ext cx="3543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33DF-5F82-4076-BD5B-56E953072BDD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96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C94C0-2554-47E3-BF0A-38B439A6E30E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C88DD-754B-44A2-A6C7-672EC68C1B7D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34E5A-7592-461F-9F4D-DABF2EE1A7FE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5471-DFED-4487-9120-46BB9E61F64C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12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AE9F-F73B-4946-BD0E-6CCFD04CC7BD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8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9E7FF-070B-4AC2-AF3C-437E8BD00FBF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40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248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6248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80808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B34B1-0825-49C2-A8DF-3B458558D5A1}" type="slidenum">
              <a:rPr lang="en-US" altLang="ko-KR">
                <a:solidFill>
                  <a:srgbClr val="808080"/>
                </a:solidFill>
              </a:rPr>
              <a:pPr/>
              <a:t>‹#›</a:t>
            </a:fld>
            <a:endParaRPr lang="en-US" altLang="ko-K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9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srgbClr val="2B166E"/>
                </a:solidFill>
              </a:endParaRPr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1437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2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99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2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00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4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5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7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7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0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2014-09-16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838200"/>
            <a:ext cx="7239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Impact" pitchFamily="34" charset="0"/>
                <a:ea typeface="굴림" charset="-127"/>
              </a:defRPr>
            </a:lvl1pPr>
          </a:lstStyle>
          <a:p>
            <a:pPr latinLnBrk="0"/>
            <a:endParaRPr lang="en-US" altLang="ko-KR" b="0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Impact" pitchFamily="34" charset="0"/>
                <a:ea typeface="굴림" charset="-127"/>
              </a:defRPr>
            </a:lvl1pPr>
          </a:lstStyle>
          <a:p>
            <a:pPr latinLnBrk="0"/>
            <a:endParaRPr lang="en-US" altLang="ko-KR" b="0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Impact" pitchFamily="34" charset="0"/>
                <a:ea typeface="굴림" charset="-127"/>
              </a:defRPr>
            </a:lvl1pPr>
          </a:lstStyle>
          <a:p>
            <a:pPr latinLnBrk="0"/>
            <a:fld id="{C1A74DC6-44DC-4CF6-A687-1AAE5A4D8619}" type="slidenum">
              <a:rPr lang="en-US" altLang="ko-KR" b="0">
                <a:solidFill>
                  <a:srgbClr val="808080"/>
                </a:solidFill>
              </a:rPr>
              <a:pPr latinLnBrk="0"/>
              <a:t>‹#›</a:t>
            </a:fld>
            <a:endParaRPr lang="en-US" altLang="ko-KR" b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9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>
          <a:solidFill>
            <a:srgbClr val="CC0066"/>
          </a:solidFill>
          <a:latin typeface="KabobExtrabold" pitchFamily="2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defRPr sz="2000" b="1">
          <a:solidFill>
            <a:schemeClr val="bg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defRPr b="1">
          <a:solidFill>
            <a:schemeClr val="bg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2014-09-16</a:t>
            </a:fld>
            <a:endParaRPr lang="en-US" altLang="ko-KR">
              <a:solidFill>
                <a:srgbClr val="2B166E"/>
              </a:solidFill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>
                <a:solidFill>
                  <a:srgbClr val="2B166E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2B1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GO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기획안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작성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81088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7361"/>
              </p:ext>
            </p:extLst>
          </p:nvPr>
        </p:nvGraphicFramePr>
        <p:xfrm>
          <a:off x="467544" y="1295400"/>
          <a:ext cx="8229600" cy="467563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부르심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(Calling) : 3.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전략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0600"/>
              </p:ext>
            </p:extLst>
          </p:nvPr>
        </p:nvGraphicFramePr>
        <p:xfrm>
          <a:off x="685800" y="1412776"/>
          <a:ext cx="8229600" cy="504748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59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52528"/>
              </p:ext>
            </p:extLst>
          </p:nvPr>
        </p:nvGraphicFramePr>
        <p:xfrm>
          <a:off x="467544" y="1295400"/>
          <a:ext cx="8229600" cy="379171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제직들은 문서로 작성된 목표와 실행전략을 가지고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그것을 점검하는 일을 잘 하고 있음</a:t>
                      </a: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제직들은 작성된 목표와 실행전략을 정기적으로 평가하는 일과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 목표와 실행전략을 성취하기 위한 어려움을 극복하는 일은 약함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교회는 제직들은 하나님이 주신 성취될 문서로 작성된 목표와 실행전략을 가지고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점검하는 일은 하지만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그 목표와 실행전략을 정기적으로 평가하고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비전이 있고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 비전을 이루기 위한 어려움을 극복하는 일은 약함 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6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평가하기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부르심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(Calling) : 3.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전략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0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29476"/>
              </p:ext>
            </p:extLst>
          </p:nvPr>
        </p:nvGraphicFramePr>
        <p:xfrm>
          <a:off x="685800" y="1412776"/>
          <a:ext cx="8229600" cy="532180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운영을 위해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명의 회원을 구성하고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교회가 그 해에 세운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기획안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을 재정립 하고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매달 모임 시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평가회를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가지고 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제직회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때에 보고하고 합심 기도한다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실행전략팀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회원을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월말까지 제직들 중에 선임한다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교회가 성취한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기획안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을 프린트해서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제직회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때에 나누어주고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피드백을 받아 재 정립한다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실행전략팀장은 담임목사로 하고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 팀장을 제직 중에서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한분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세워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매월 한번씩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목표와 관련된 일을 하는 분들에게 사전 성취된 일과 앞으로 성취할 일들을 받는다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매달 실행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모임 시 평가한 내용을 프린트해서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제직회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대에 나누어 주고 설명한다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전략팀은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매년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차례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마지막 주에 모임을 갖는다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한번씩 교회의 건강 진단을 실시하고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전략팀은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전문 코치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컨설턴트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 초빙하여 그 해에 이룰 목표와 실행전략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기획안을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작성한다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4.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5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45397"/>
              </p:ext>
            </p:extLst>
          </p:nvPr>
        </p:nvGraphicFramePr>
        <p:xfrm>
          <a:off x="467544" y="1295400"/>
          <a:ext cx="82296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75656" y="228600"/>
            <a:ext cx="6624736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공동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(Community) :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주민이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해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9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67492"/>
              </p:ext>
            </p:extLst>
          </p:nvPr>
        </p:nvGraphicFramePr>
        <p:xfrm>
          <a:off x="685800" y="1412776"/>
          <a:ext cx="8229600" cy="477316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______________________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42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5.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27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9578"/>
              </p:ext>
            </p:extLst>
          </p:nvPr>
        </p:nvGraphicFramePr>
        <p:xfrm>
          <a:off x="467544" y="1295400"/>
          <a:ext cx="82296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75656" y="228600"/>
            <a:ext cx="6624736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공동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(Community) :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전도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2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51816"/>
              </p:ext>
            </p:extLst>
          </p:nvPr>
        </p:nvGraphicFramePr>
        <p:xfrm>
          <a:off x="685800" y="1412776"/>
          <a:ext cx="8229600" cy="477316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______________________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72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832" y="3759423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(3)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기획안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77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7.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4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73606"/>
              </p:ext>
            </p:extLst>
          </p:nvPr>
        </p:nvGraphicFramePr>
        <p:xfrm>
          <a:off x="467544" y="1295400"/>
          <a:ext cx="82296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75656" y="228600"/>
            <a:ext cx="6624736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성품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(Character) :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성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65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97984"/>
              </p:ext>
            </p:extLst>
          </p:nvPr>
        </p:nvGraphicFramePr>
        <p:xfrm>
          <a:off x="685800" y="1412776"/>
          <a:ext cx="8229600" cy="477316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______________________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3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9.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67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98315"/>
              </p:ext>
            </p:extLst>
          </p:nvPr>
        </p:nvGraphicFramePr>
        <p:xfrm>
          <a:off x="467544" y="1295400"/>
          <a:ext cx="82296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75656" y="228600"/>
            <a:ext cx="6624736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성품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(Character) :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배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8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34895"/>
              </p:ext>
            </p:extLst>
          </p:nvPr>
        </p:nvGraphicFramePr>
        <p:xfrm>
          <a:off x="685800" y="1412776"/>
          <a:ext cx="8229600" cy="477316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______________________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6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- 12.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03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30860"/>
              </p:ext>
            </p:extLst>
          </p:nvPr>
        </p:nvGraphicFramePr>
        <p:xfrm>
          <a:off x="467544" y="1295400"/>
          <a:ext cx="82296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75656" y="228600"/>
            <a:ext cx="6624736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IV.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능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력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(Competency) :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사역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63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80387"/>
              </p:ext>
            </p:extLst>
          </p:nvPr>
        </p:nvGraphicFramePr>
        <p:xfrm>
          <a:off x="685800" y="1412776"/>
          <a:ext cx="8229600" cy="4773168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우선적인 목표와 실행 전략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(3-5 priority goals and operative strategy 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:1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(goal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______________________</a:t>
                      </a:r>
                    </a:p>
                    <a:p>
                      <a:pPr marL="342900" marR="0" indent="-34290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(operative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75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524000" y="228600"/>
            <a:ext cx="6072336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 건강의 문제점과 처방 전략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73840"/>
              </p:ext>
            </p:extLst>
          </p:nvPr>
        </p:nvGraphicFramePr>
        <p:xfrm>
          <a:off x="395533" y="1124744"/>
          <a:ext cx="8424938" cy="2421377"/>
        </p:xfrm>
        <a:graphic>
          <a:graphicData uri="http://schemas.openxmlformats.org/drawingml/2006/table">
            <a:tbl>
              <a:tblPr/>
              <a:tblGrid>
                <a:gridCol w="1025646"/>
                <a:gridCol w="1172165"/>
                <a:gridCol w="4029318"/>
                <a:gridCol w="2197809"/>
              </a:tblGrid>
              <a:tr h="5314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</a:t>
                      </a:r>
                      <a:endParaRPr lang="en-US" altLang="ko-KR" sz="200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4C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주제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미래 관심을 가질 문제점 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처방 전략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91557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II.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ko-KR" altLang="en-US" sz="20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2000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</a:t>
                      </a:r>
                      <a:endParaRPr lang="en-US" altLang="ko-KR" sz="2000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이해</a:t>
                      </a:r>
                      <a:endParaRPr lang="ko-KR" altLang="en-US" sz="2000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NO.86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주민들과 자주 만남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대화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 면담</a:t>
                      </a:r>
                      <a:endParaRPr 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513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 </a:t>
                      </a:r>
                      <a:r>
                        <a:rPr lang="ko-KR" altLang="en-US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전도</a:t>
                      </a: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NO.40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불신자들을 위한 기도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불신자 초청 잔치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불신자 명단 기도</a:t>
                      </a: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513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NO.76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불신자들과 깊은 교제 노력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95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endParaRPr lang="en-US" altLang="ko-KR" sz="1800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308324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건강한 교회 </a:t>
            </a:r>
            <a:endParaRPr lang="en-US" altLang="ko-KR" sz="4800" b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>
              <a:defRPr/>
            </a:pP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평신도</a:t>
            </a: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lang="en-US" altLang="ko-K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12</a:t>
            </a:r>
            <a:r>
              <a:rPr lang="ko-KR" alt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가지 요인 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처방</a:t>
            </a:r>
            <a:r>
              <a:rPr lang="en-US" altLang="ko-KR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/</a:t>
            </a:r>
            <a:r>
              <a:rPr lang="ko-KR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목표와 실행전략</a:t>
            </a:r>
            <a:r>
              <a:rPr lang="en-US" altLang="ko-K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endParaRPr lang="ko-KR" alt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524000" y="228600"/>
            <a:ext cx="6072336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 건강의 문제점과 처방 전략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94872"/>
              </p:ext>
            </p:extLst>
          </p:nvPr>
        </p:nvGraphicFramePr>
        <p:xfrm>
          <a:off x="395535" y="1124744"/>
          <a:ext cx="8280920" cy="4263390"/>
        </p:xfrm>
        <a:graphic>
          <a:graphicData uri="http://schemas.openxmlformats.org/drawingml/2006/table">
            <a:tbl>
              <a:tblPr/>
              <a:tblGrid>
                <a:gridCol w="1008113"/>
                <a:gridCol w="1296144"/>
                <a:gridCol w="3816424"/>
                <a:gridCol w="2160239"/>
              </a:tblGrid>
              <a:tr h="5314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</a:t>
                      </a:r>
                      <a:endParaRPr lang="en-US" altLang="ko-KR" sz="200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4C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주제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미래 관심을 가질 문제점 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처방 전략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85135"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III.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20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7. </a:t>
                      </a:r>
                      <a:r>
                        <a:rPr lang="ko-KR" altLang="en-US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NO.45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매일 성결의 삶 유지 기도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QT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교육 실시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회개 기도 시간</a:t>
                      </a:r>
                      <a:endParaRPr lang="ko-KR" altLang="en-US" sz="1600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809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NO.91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온전한 십일조 드림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청지기 세미나</a:t>
                      </a: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교육</a:t>
                      </a: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9827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 </a:t>
                      </a:r>
                      <a:r>
                        <a:rPr lang="ko-KR" altLang="en-US" sz="20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NO.20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설교가 개인의 삶에 도움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설교 내용을 중심으로 받은 바 은혜 나누고</a:t>
                      </a: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적용하는 시간 확보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예배 준비를 하도록 각 </a:t>
                      </a:r>
                      <a:r>
                        <a:rPr lang="ko-KR" altLang="en-US" sz="1600" b="1" baseline="0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구역장들이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관심을 갖고 권면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36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89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언제나 예배가 기다려 짐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17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IV.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12. </a:t>
                      </a:r>
                      <a:r>
                        <a:rPr lang="ko-KR" altLang="en-US" sz="20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NO.17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교회에서 하는 사역이 믿음 성장에 도움이 됨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은사 적성검사</a:t>
                      </a: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배치 세미나</a:t>
                      </a: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2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772816"/>
            <a:ext cx="6912768" cy="2418184"/>
          </a:xfrm>
        </p:spPr>
        <p:txBody>
          <a:bodyPr/>
          <a:lstStyle/>
          <a:p>
            <a:pPr algn="ctr"/>
            <a:r>
              <a:rPr lang="en-US" altLang="ko-KR" sz="4000" b="1" dirty="0" smtClean="0">
                <a:solidFill>
                  <a:srgbClr val="00B050"/>
                </a:solidFill>
                <a:ea typeface="굴림" charset="-127"/>
              </a:rPr>
              <a:t>ED</a:t>
            </a:r>
            <a:r>
              <a:rPr lang="ko-KR" altLang="en-US" sz="4000" b="1" dirty="0" smtClean="0">
                <a:solidFill>
                  <a:srgbClr val="00B050"/>
                </a:solidFill>
                <a:ea typeface="굴림" charset="-127"/>
              </a:rPr>
              <a:t>비전교회</a:t>
            </a:r>
            <a:r>
              <a:rPr lang="ko-KR" altLang="en-US" sz="4000" b="1" dirty="0" smtClean="0">
                <a:solidFill>
                  <a:schemeClr val="tx1"/>
                </a:solidFill>
                <a:ea typeface="굴림" charset="-127"/>
              </a:rPr>
              <a:t>를 향한</a:t>
            </a:r>
            <a:r>
              <a:rPr lang="en-US" altLang="ko-KR" b="1" dirty="0" smtClean="0">
                <a:solidFill>
                  <a:srgbClr val="00B050"/>
                </a:solidFill>
                <a:ea typeface="굴림" charset="-127"/>
              </a:rPr>
              <a:t/>
            </a:r>
            <a:br>
              <a:rPr lang="en-US" altLang="ko-KR" b="1" dirty="0" smtClean="0">
                <a:solidFill>
                  <a:srgbClr val="00B050"/>
                </a:solidFill>
                <a:ea typeface="굴림" charset="-127"/>
              </a:rPr>
            </a:br>
            <a:r>
              <a:rPr lang="ko-KR" altLang="en-US" sz="7200" b="1" dirty="0" smtClean="0">
                <a:ea typeface="굴림" charset="-127"/>
              </a:rPr>
              <a:t>하나님의 꿈</a:t>
            </a:r>
            <a:endParaRPr lang="en-US" altLang="ko-KR" sz="7200" b="1" dirty="0">
              <a:solidFill>
                <a:srgbClr val="0A6192"/>
              </a:solidFill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4293096"/>
            <a:ext cx="3168352" cy="792088"/>
          </a:xfrm>
        </p:spPr>
        <p:txBody>
          <a:bodyPr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  <a:ea typeface="굴림" charset="-127"/>
              </a:rPr>
              <a:t>2014</a:t>
            </a:r>
            <a:r>
              <a:rPr lang="ko-KR" altLang="en-US" sz="3200" b="1" dirty="0" smtClean="0">
                <a:solidFill>
                  <a:schemeClr val="tx1"/>
                </a:solidFill>
                <a:ea typeface="굴림" charset="-127"/>
              </a:rPr>
              <a:t>년도 </a:t>
            </a:r>
            <a:r>
              <a:rPr lang="en-US" altLang="ko-KR" sz="3200" b="1" dirty="0" smtClean="0">
                <a:solidFill>
                  <a:schemeClr val="tx1"/>
                </a:solidFill>
                <a:ea typeface="굴림" charset="-127"/>
              </a:rPr>
              <a:t>3</a:t>
            </a:r>
            <a:r>
              <a:rPr lang="ko-KR" altLang="en-US" sz="3200" b="1" dirty="0" smtClean="0">
                <a:solidFill>
                  <a:schemeClr val="tx1"/>
                </a:solidFill>
                <a:ea typeface="굴림" charset="-127"/>
              </a:rPr>
              <a:t>월</a:t>
            </a:r>
            <a:endParaRPr lang="en-US" altLang="ko-KR" sz="3200" b="1" dirty="0">
              <a:solidFill>
                <a:schemeClr val="tx1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3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70581"/>
              </p:ext>
            </p:extLst>
          </p:nvPr>
        </p:nvGraphicFramePr>
        <p:xfrm>
          <a:off x="2402686" y="1052736"/>
          <a:ext cx="5915744" cy="51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179512" y="116632"/>
            <a:ext cx="2664296" cy="501840"/>
            <a:chOff x="179512" y="116632"/>
            <a:chExt cx="2304256" cy="501840"/>
          </a:xfrm>
          <a:solidFill>
            <a:srgbClr val="92D050"/>
          </a:solidFill>
        </p:grpSpPr>
        <p:sp>
          <p:nvSpPr>
            <p:cNvPr id="9" name="모서리가 둥근 직사각형 8"/>
            <p:cNvSpPr/>
            <p:nvPr/>
          </p:nvSpPr>
          <p:spPr>
            <a:xfrm>
              <a:off x="179512" y="116632"/>
              <a:ext cx="2304256" cy="501840"/>
            </a:xfrm>
            <a:prstGeom prst="round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모서리가 둥근 직사각형 4"/>
            <p:cNvSpPr/>
            <p:nvPr/>
          </p:nvSpPr>
          <p:spPr>
            <a:xfrm>
              <a:off x="276018" y="141130"/>
              <a:ext cx="2135742" cy="452844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1532" tIns="0" rIns="191532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ko-KR" altLang="en-US" sz="3200" dirty="0" smtClean="0">
                  <a:solidFill>
                    <a:srgbClr val="000000"/>
                  </a:solidFill>
                </a:rPr>
                <a:t>보고 순서</a:t>
              </a:r>
              <a:endParaRPr lang="ko-KR" altLang="en-US" sz="3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272808" cy="648072"/>
          </a:xfrm>
          <a:gradFill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cap="rnd"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3600" b="1" dirty="0" smtClean="0">
                <a:ea typeface="굴림" charset="-127"/>
              </a:rPr>
              <a:t>2014 </a:t>
            </a:r>
            <a:r>
              <a:rPr lang="ko-KR" altLang="en-US" sz="3600" b="1" dirty="0" smtClean="0">
                <a:ea typeface="굴림" charset="-127"/>
              </a:rPr>
              <a:t>비전</a:t>
            </a:r>
            <a:r>
              <a:rPr lang="en-US" altLang="ko-KR" sz="3600" b="1" dirty="0" smtClean="0">
                <a:ea typeface="굴림" charset="-127"/>
              </a:rPr>
              <a:t>,</a:t>
            </a:r>
            <a:r>
              <a:rPr lang="ko-KR" altLang="en-US" sz="3600" b="1" dirty="0" smtClean="0">
                <a:ea typeface="굴림" charset="-127"/>
              </a:rPr>
              <a:t>핵심가치</a:t>
            </a:r>
            <a:r>
              <a:rPr lang="en-US" altLang="ko-KR" sz="3600" b="1" dirty="0" smtClean="0">
                <a:ea typeface="굴림" charset="-127"/>
              </a:rPr>
              <a:t>,</a:t>
            </a:r>
            <a:r>
              <a:rPr lang="ko-KR" altLang="en-US" sz="3600" b="1" dirty="0" smtClean="0">
                <a:ea typeface="굴림" charset="-127"/>
              </a:rPr>
              <a:t>목표</a:t>
            </a:r>
            <a:r>
              <a:rPr lang="en-US" altLang="ko-KR" sz="3600" b="1" dirty="0" smtClean="0">
                <a:ea typeface="굴림" charset="-127"/>
              </a:rPr>
              <a:t>,</a:t>
            </a:r>
            <a:r>
              <a:rPr lang="ko-KR" altLang="en-US" sz="3600" b="1" dirty="0" smtClean="0">
                <a:ea typeface="굴림" charset="-127"/>
              </a:rPr>
              <a:t>실행전략</a:t>
            </a:r>
            <a:endParaRPr lang="en-US" altLang="ko-KR" sz="3600" b="1" dirty="0">
              <a:ea typeface="굴림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402" y="2133627"/>
            <a:ext cx="6840760" cy="3437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cap="rnd">
            <a:solidFill>
              <a:schemeClr val="accent1"/>
            </a:solidFill>
          </a:ln>
        </p:spPr>
        <p:txBody>
          <a:bodyPr anchor="ctr"/>
          <a:lstStyle/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담임목사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: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류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OO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계획수립일자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: 2014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일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계획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차 종결일자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: 2014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31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일</a:t>
            </a:r>
          </a:p>
          <a:p>
            <a:pPr marL="800100" lvl="1" indent="-342900">
              <a:lnSpc>
                <a:spcPct val="150000"/>
              </a:lnSpc>
              <a:buBlip>
                <a:blip r:embed="rId2"/>
              </a:buBlip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재 작성일 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: 2014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4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12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일</a:t>
            </a:r>
          </a:p>
        </p:txBody>
      </p:sp>
      <p:sp>
        <p:nvSpPr>
          <p:cNvPr id="6" name="순서도: 대체 처리 5"/>
          <p:cNvSpPr/>
          <p:nvPr/>
        </p:nvSpPr>
        <p:spPr>
          <a:xfrm>
            <a:off x="3275856" y="1844824"/>
            <a:ext cx="2520280" cy="57760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latinLnBrk="0"/>
            <a:r>
              <a:rPr lang="ko-KR" altLang="en-US" sz="2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비전의 연혁</a:t>
            </a:r>
            <a:endParaRPr lang="ko-KR" altLang="en-US" sz="280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484784"/>
            <a:ext cx="7704856" cy="4176464"/>
          </a:xfrm>
          <a:prstGeom prst="roundRect">
            <a:avLst/>
          </a:prstGeom>
          <a:noFill/>
          <a:ln cap="rnd">
            <a:solidFill>
              <a:schemeClr val="bg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>
              <a:buBlip>
                <a:blip r:embed="rId2"/>
              </a:buBlip>
            </a:pP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전략팀장 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홍재기안수집사</a:t>
            </a:r>
            <a:endParaRPr lang="en-US" altLang="ko-KR" sz="2400" dirty="0" smtClean="0">
              <a:solidFill>
                <a:schemeClr val="accent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>
              <a:buBlip>
                <a:blip r:embed="rId2"/>
              </a:buBlip>
            </a:pP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전략부팀장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성승현안수집사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</a:t>
            </a:r>
            <a:endParaRPr lang="ko-KR" altLang="en-US" sz="2400" dirty="0" smtClean="0">
              <a:solidFill>
                <a:schemeClr val="accent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>
              <a:buBlip>
                <a:blip r:embed="rId2"/>
              </a:buBlip>
            </a:pP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전략팀원</a:t>
            </a:r>
            <a:endParaRPr lang="en-US" altLang="ko-KR" sz="2400" dirty="0" smtClean="0">
              <a:solidFill>
                <a:schemeClr val="accent2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pPr marL="0" indent="0"/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  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이병덕협동목사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김명자전도사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이종률전도사</a:t>
            </a:r>
          </a:p>
          <a:p>
            <a:pPr marL="0" indent="0"/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  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임수형안수집사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김정섭집사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노용부집사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</a:p>
          <a:p>
            <a:pPr marL="400050" lvl="1" indent="0"/>
            <a:r>
              <a:rPr lang="ko-KR" altLang="en-US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성민모집사</a:t>
            </a:r>
            <a:r>
              <a:rPr lang="en-US" altLang="ko-KR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지영한집사</a:t>
            </a:r>
            <a:r>
              <a:rPr lang="en-US" altLang="ko-KR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박성훈집사</a:t>
            </a:r>
            <a:r>
              <a:rPr lang="en-US" altLang="ko-KR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옥계화집사</a:t>
            </a:r>
            <a:r>
              <a:rPr lang="en-US" altLang="ko-KR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</a:p>
          <a:p>
            <a:pPr marL="400050" lvl="1" indent="0"/>
            <a:r>
              <a:rPr lang="ko-KR" altLang="en-US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홍선의집사</a:t>
            </a:r>
            <a:r>
              <a:rPr lang="en-US" altLang="ko-KR" sz="20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고해경집사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권명희집사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지예숙사모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이보은집사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주혜민집사</a:t>
            </a:r>
            <a:r>
              <a:rPr lang="en-US" altLang="ko-KR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2400" dirty="0" smtClean="0">
                <a:solidFill>
                  <a:schemeClr val="accent2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이은영집사</a:t>
            </a:r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12" y="6430110"/>
            <a:ext cx="2444700" cy="42789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7200800" cy="648072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b="1" kern="0" dirty="0" smtClean="0">
                <a:ea typeface="굴림" charset="-127"/>
              </a:rPr>
              <a:t>우리교회 실행 </a:t>
            </a:r>
            <a:r>
              <a:rPr lang="ko-KR" altLang="en-US" sz="3600" b="1" kern="0" dirty="0" err="1" smtClean="0">
                <a:ea typeface="굴림" charset="-127"/>
              </a:rPr>
              <a:t>전략팀의</a:t>
            </a:r>
            <a:r>
              <a:rPr lang="ko-KR" altLang="en-US" sz="3600" b="1" kern="0" dirty="0" smtClean="0">
                <a:ea typeface="굴림" charset="-127"/>
              </a:rPr>
              <a:t> 선정</a:t>
            </a:r>
            <a:endParaRPr lang="en-US" altLang="ko-KR" sz="3600" b="1" kern="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0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12" y="6430110"/>
            <a:ext cx="2444700" cy="42789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400600" cy="648072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우리교회의 목표 설정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40068"/>
              </p:ext>
            </p:extLst>
          </p:nvPr>
        </p:nvGraphicFramePr>
        <p:xfrm>
          <a:off x="539552" y="1268760"/>
          <a:ext cx="7983666" cy="468051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23491"/>
                <a:gridCol w="2585021"/>
                <a:gridCol w="2160240"/>
                <a:gridCol w="1214914"/>
              </a:tblGrid>
              <a:tr h="411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목표별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1200" b="1" dirty="0" err="1" smtClean="0">
                          <a:latin typeface="+mn-ea"/>
                          <a:ea typeface="+mn-ea"/>
                        </a:rPr>
                        <a:t>달성정도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현재상태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(2014.03.01.)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달성목표</a:t>
                      </a:r>
                    </a:p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(2014.11.30.)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실제성과 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(2014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① 교회의 질적 평균치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69.55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73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(+3.45)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② 최소치 질적 수치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공동체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: 64.98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공동체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: 73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(+8.02)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119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③ 등록 성도의 수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전체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>
                          <a:effectLst/>
                          <a:latin typeface="+mn-ea"/>
                          <a:ea typeface="+mn-ea"/>
                        </a:rPr>
                        <a:t>성인</a:t>
                      </a:r>
                      <a:r>
                        <a:rPr lang="en-US" altLang="ko-KR" sz="1200" b="1" kern="0" spc="-50">
                          <a:effectLst/>
                          <a:latin typeface="+mn-ea"/>
                          <a:ea typeface="+mn-ea"/>
                        </a:rPr>
                        <a:t>48,</a:t>
                      </a:r>
                      <a:r>
                        <a:rPr lang="ko-KR" altLang="en-US" sz="1200" b="1" kern="0" spc="-50">
                          <a:effectLst/>
                          <a:latin typeface="+mn-ea"/>
                          <a:ea typeface="+mn-ea"/>
                        </a:rPr>
                        <a:t>중고</a:t>
                      </a:r>
                      <a:r>
                        <a:rPr lang="en-US" altLang="ko-KR" sz="1200" b="1" kern="0" spc="-50">
                          <a:effectLst/>
                          <a:latin typeface="+mn-ea"/>
                          <a:ea typeface="+mn-ea"/>
                        </a:rPr>
                        <a:t>5,</a:t>
                      </a:r>
                      <a:r>
                        <a:rPr lang="ko-KR" altLang="en-US" sz="1200" b="1" kern="0" spc="-50">
                          <a:effectLst/>
                          <a:latin typeface="+mn-ea"/>
                          <a:ea typeface="+mn-ea"/>
                        </a:rPr>
                        <a:t>아동취학</a:t>
                      </a:r>
                      <a:r>
                        <a:rPr lang="en-US" altLang="ko-KR" sz="1200" b="1" kern="0" spc="-50">
                          <a:effectLst/>
                          <a:latin typeface="+mn-ea"/>
                          <a:ea typeface="+mn-ea"/>
                        </a:rPr>
                        <a:t>10,</a:t>
                      </a:r>
                      <a:r>
                        <a:rPr lang="ko-KR" altLang="en-US" sz="1200" b="1" kern="0" spc="-50">
                          <a:effectLst/>
                          <a:latin typeface="+mn-ea"/>
                          <a:ea typeface="+mn-ea"/>
                        </a:rPr>
                        <a:t>미취학</a:t>
                      </a:r>
                      <a:r>
                        <a:rPr lang="en-US" altLang="ko-KR" sz="1200" b="1" kern="0" spc="-50">
                          <a:effectLst/>
                          <a:latin typeface="+mn-ea"/>
                          <a:ea typeface="+mn-ea"/>
                        </a:rPr>
                        <a:t>6)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129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(+60)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④ 주일예배 월평균출석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58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108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(+50)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⑤ </a:t>
                      </a:r>
                      <a:r>
                        <a:rPr lang="ko-KR" altLang="en-US" sz="1200" b="1" kern="1200" dirty="0" smtClean="0">
                          <a:effectLst/>
                          <a:latin typeface="+mn-ea"/>
                          <a:ea typeface="+mn-ea"/>
                        </a:rPr>
                        <a:t>주일 월평균헌금</a:t>
                      </a:r>
                      <a:endParaRPr lang="ko-KR" altLang="en-US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190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410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만원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(+220)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74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⑥ </a:t>
                      </a:r>
                      <a:r>
                        <a:rPr lang="ko-KR" altLang="en-US" sz="1200" b="1" kern="1200" dirty="0" smtClean="0">
                          <a:effectLst/>
                          <a:latin typeface="+mn-ea"/>
                          <a:ea typeface="+mn-ea"/>
                        </a:rPr>
                        <a:t>구역 개수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b="1" kern="1200" dirty="0" err="1" smtClean="0">
                          <a:effectLst/>
                          <a:latin typeface="+mn-ea"/>
                          <a:ea typeface="+mn-ea"/>
                        </a:rPr>
                        <a:t>인원는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 그룹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/21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남선교회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1,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여선교회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3)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그룹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(+6)/65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(+44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그룹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9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⑦ </a:t>
                      </a:r>
                      <a:r>
                        <a:rPr lang="en-US" altLang="ko-KR" sz="1200" b="1" kern="1200" dirty="0" err="1" smtClean="0">
                          <a:effectLst/>
                          <a:latin typeface="+mn-ea"/>
                          <a:ea typeface="+mn-ea"/>
                        </a:rPr>
                        <a:t>주일학교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 수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</a:t>
                      </a:r>
                    </a:p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80">
                          <a:effectLst/>
                          <a:latin typeface="+mn-ea"/>
                          <a:ea typeface="+mn-ea"/>
                        </a:rPr>
                        <a:t>아동</a:t>
                      </a: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kern="0" spc="-80">
                          <a:effectLst/>
                          <a:latin typeface="+mn-ea"/>
                          <a:ea typeface="+mn-ea"/>
                        </a:rPr>
                        <a:t>중고청년</a:t>
                      </a: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kern="0" spc="-80">
                          <a:effectLst/>
                          <a:latin typeface="+mn-ea"/>
                          <a:ea typeface="+mn-ea"/>
                        </a:rPr>
                        <a:t>엔비</a:t>
                      </a: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200" b="1" kern="0" spc="-80">
                          <a:effectLst/>
                          <a:latin typeface="+mn-ea"/>
                          <a:ea typeface="+mn-ea"/>
                        </a:rPr>
                        <a:t>남</a:t>
                      </a: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b="1" kern="0" spc="-80">
                          <a:effectLst/>
                          <a:latin typeface="+mn-ea"/>
                          <a:ea typeface="+mn-ea"/>
                        </a:rPr>
                        <a:t>여선교회</a:t>
                      </a:r>
                      <a:r>
                        <a:rPr lang="en-US" altLang="ko-KR" sz="1200" b="1" kern="0" spc="-8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(+2)</a:t>
                      </a:r>
                      <a:endParaRPr lang="ko-KR" altLang="en-US" sz="1200" b="1" kern="0" spc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미취학아동부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청년부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93236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⑧ </a:t>
                      </a:r>
                      <a:r>
                        <a:rPr lang="ko-KR" altLang="en-US" sz="1200" b="1" kern="1200" dirty="0" smtClean="0">
                          <a:effectLst/>
                          <a:latin typeface="+mn-ea"/>
                          <a:ea typeface="+mn-ea"/>
                        </a:rPr>
                        <a:t>교회학교 반 및 </a:t>
                      </a:r>
                      <a:r>
                        <a:rPr lang="ko-KR" altLang="en-US" sz="1200" b="1" kern="1200" dirty="0" err="1" smtClean="0">
                          <a:effectLst/>
                          <a:latin typeface="+mn-ea"/>
                          <a:ea typeface="+mn-ea"/>
                        </a:rPr>
                        <a:t>교사수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개반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11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110">
                          <a:effectLst/>
                          <a:latin typeface="+mn-ea"/>
                          <a:ea typeface="+mn-ea"/>
                        </a:rPr>
                        <a:t>아동부</a:t>
                      </a:r>
                      <a:r>
                        <a:rPr lang="en-US" altLang="ko-KR" sz="1200" b="1" kern="0" spc="-110">
                          <a:effectLst/>
                          <a:latin typeface="+mn-ea"/>
                          <a:ea typeface="+mn-ea"/>
                        </a:rPr>
                        <a:t>4,</a:t>
                      </a:r>
                      <a:r>
                        <a:rPr lang="ko-KR" altLang="en-US" sz="1200" b="1" kern="0" spc="-110">
                          <a:effectLst/>
                          <a:latin typeface="+mn-ea"/>
                          <a:ea typeface="+mn-ea"/>
                        </a:rPr>
                        <a:t>청소년</a:t>
                      </a:r>
                      <a:r>
                        <a:rPr lang="en-US" altLang="ko-KR" sz="1200" b="1" kern="0" spc="-110"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b="1" kern="0" spc="-110">
                          <a:effectLst/>
                          <a:latin typeface="+mn-ea"/>
                          <a:ea typeface="+mn-ea"/>
                        </a:rPr>
                        <a:t>청년</a:t>
                      </a:r>
                      <a:r>
                        <a:rPr lang="en-US" altLang="ko-KR" sz="1200" b="1" kern="0" spc="-110">
                          <a:effectLst/>
                          <a:latin typeface="+mn-ea"/>
                          <a:ea typeface="+mn-ea"/>
                        </a:rPr>
                        <a:t>1,</a:t>
                      </a:r>
                      <a:r>
                        <a:rPr lang="ko-KR" altLang="en-US" sz="1200" b="1" kern="0" spc="-110">
                          <a:effectLst/>
                          <a:latin typeface="+mn-ea"/>
                          <a:ea typeface="+mn-ea"/>
                        </a:rPr>
                        <a:t>엔비대학</a:t>
                      </a:r>
                      <a:r>
                        <a:rPr lang="en-US" altLang="ko-KR" sz="1200" b="1" kern="0" spc="-110">
                          <a:effectLst/>
                          <a:latin typeface="+mn-ea"/>
                          <a:ea typeface="+mn-ea"/>
                        </a:rPr>
                        <a:t>1)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개반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(8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반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⑨ </a:t>
                      </a:r>
                      <a:r>
                        <a:rPr lang="en-US" altLang="ko-KR" sz="1200" b="1" kern="1200" dirty="0" err="1" smtClean="0">
                          <a:effectLst/>
                          <a:latin typeface="+mn-ea"/>
                          <a:ea typeface="+mn-ea"/>
                        </a:rPr>
                        <a:t>충성된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1200" dirty="0" err="1" smtClean="0">
                          <a:effectLst/>
                          <a:latin typeface="+mn-ea"/>
                          <a:ea typeface="+mn-ea"/>
                        </a:rPr>
                        <a:t>일꾼수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(NSC)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(+84)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⑩ </a:t>
                      </a:r>
                      <a:r>
                        <a:rPr lang="ko-KR" altLang="en-US" sz="1200" b="1" kern="1200" dirty="0" err="1" smtClean="0">
                          <a:effectLst/>
                          <a:latin typeface="+mn-ea"/>
                          <a:ea typeface="+mn-ea"/>
                        </a:rPr>
                        <a:t>사역자</a:t>
                      </a:r>
                      <a:r>
                        <a:rPr lang="ko-KR" altLang="en-US" sz="1200" b="1" kern="1200" dirty="0" smtClean="0">
                          <a:effectLst/>
                          <a:latin typeface="+mn-ea"/>
                          <a:ea typeface="+mn-ea"/>
                        </a:rPr>
                        <a:t> 수</a:t>
                      </a:r>
                      <a:endParaRPr lang="ko-KR" altLang="en-US" sz="12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(+2)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⑪ </a:t>
                      </a:r>
                      <a:r>
                        <a:rPr lang="ko-KR" altLang="en-US" sz="1200" b="1" kern="1200" dirty="0" err="1" smtClean="0">
                          <a:effectLst/>
                          <a:latin typeface="+mn-ea"/>
                          <a:ea typeface="+mn-ea"/>
                        </a:rPr>
                        <a:t>매일기도시간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1200" dirty="0" smtClean="0">
                          <a:effectLst/>
                          <a:latin typeface="+mn-ea"/>
                          <a:ea typeface="+mn-ea"/>
                        </a:rPr>
                        <a:t>리더들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31.5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36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⑫ </a:t>
                      </a:r>
                      <a:r>
                        <a:rPr lang="en-US" altLang="ko-KR" sz="1200" b="1" kern="1200" dirty="0" err="1" smtClean="0">
                          <a:effectLst/>
                          <a:latin typeface="+mn-ea"/>
                          <a:ea typeface="+mn-ea"/>
                        </a:rPr>
                        <a:t>침례</a:t>
                      </a:r>
                      <a:r>
                        <a:rPr lang="en-US" altLang="ko-KR" sz="1200" b="1" kern="12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1200" dirty="0" err="1" smtClean="0">
                          <a:effectLst/>
                          <a:latin typeface="+mn-ea"/>
                          <a:ea typeface="+mn-ea"/>
                        </a:rPr>
                        <a:t>숫자</a:t>
                      </a:r>
                      <a:endParaRPr lang="en-US" altLang="ko-KR" sz="12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effectLst/>
                          <a:latin typeface="+mn-ea"/>
                          <a:ea typeface="+mn-ea"/>
                        </a:rPr>
                        <a:t>30 </a:t>
                      </a:r>
                      <a:r>
                        <a:rPr lang="ko-KR" altLang="en-US" sz="1200" b="1" kern="0" spc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1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568952" cy="4320480"/>
          </a:xfrm>
          <a:prstGeom prst="roundRect">
            <a:avLst/>
          </a:prstGeom>
          <a:noFill/>
          <a:ln cap="rnd">
            <a:solidFill>
              <a:schemeClr val="accent1"/>
            </a:solidFill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모든 교회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</a:rPr>
              <a:t>소 그룹 가족공동체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r>
              <a:rPr lang="ko-KR" altLang="en-US" sz="2400" dirty="0">
                <a:solidFill>
                  <a:schemeClr val="tx1"/>
                </a:solidFill>
              </a:rPr>
              <a:t>들이 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accent2"/>
                </a:solidFill>
              </a:rPr>
              <a:t>	</a:t>
            </a:r>
            <a:r>
              <a:rPr lang="en-US" altLang="ko-KR" sz="2400" dirty="0">
                <a:solidFill>
                  <a:schemeClr val="accent2"/>
                </a:solidFill>
              </a:rPr>
              <a:t>1. </a:t>
            </a:r>
            <a:r>
              <a:rPr lang="ko-KR" altLang="en-US" sz="2400" dirty="0">
                <a:solidFill>
                  <a:schemeClr val="accent2"/>
                </a:solidFill>
              </a:rPr>
              <a:t>성령의 능력을 받고</a:t>
            </a:r>
            <a:r>
              <a:rPr lang="en-US" altLang="ko-KR" sz="2400" dirty="0">
                <a:solidFill>
                  <a:schemeClr val="accent2"/>
                </a:solidFill>
              </a:rPr>
              <a:t>,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accent2"/>
                </a:solidFill>
              </a:rPr>
              <a:t>	</a:t>
            </a:r>
            <a:r>
              <a:rPr lang="en-US" altLang="ko-KR" sz="2400" dirty="0">
                <a:solidFill>
                  <a:schemeClr val="accent2"/>
                </a:solidFill>
              </a:rPr>
              <a:t>2. </a:t>
            </a:r>
            <a:r>
              <a:rPr lang="ko-KR" altLang="en-US" sz="2400" dirty="0">
                <a:solidFill>
                  <a:schemeClr val="accent2"/>
                </a:solidFill>
              </a:rPr>
              <a:t>온 세상에 흩어져서 하나님의 나라</a:t>
            </a:r>
            <a:r>
              <a:rPr lang="en-US" altLang="ko-KR" sz="2400" dirty="0">
                <a:solidFill>
                  <a:schemeClr val="accent2"/>
                </a:solidFill>
              </a:rPr>
              <a:t>(</a:t>
            </a:r>
            <a:r>
              <a:rPr lang="ko-KR" altLang="en-US" sz="2400" dirty="0">
                <a:solidFill>
                  <a:schemeClr val="accent2"/>
                </a:solidFill>
              </a:rPr>
              <a:t>교회</a:t>
            </a:r>
            <a:r>
              <a:rPr lang="en-US" altLang="ko-KR" sz="2400" dirty="0">
                <a:solidFill>
                  <a:schemeClr val="accent2"/>
                </a:solidFill>
              </a:rPr>
              <a:t>)</a:t>
            </a:r>
            <a:r>
              <a:rPr lang="ko-KR" altLang="en-US" sz="2400" dirty="0">
                <a:solidFill>
                  <a:schemeClr val="accent2"/>
                </a:solidFill>
              </a:rPr>
              <a:t>를 세움으로 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accent2"/>
                </a:solidFill>
              </a:rPr>
              <a:t>	</a:t>
            </a:r>
            <a:r>
              <a:rPr lang="en-US" altLang="ko-KR" sz="2400" dirty="0">
                <a:solidFill>
                  <a:schemeClr val="accent2"/>
                </a:solidFill>
              </a:rPr>
              <a:t>3. </a:t>
            </a:r>
            <a:r>
              <a:rPr lang="ko-KR" altLang="en-US" sz="2400" dirty="0">
                <a:solidFill>
                  <a:schemeClr val="accent2"/>
                </a:solidFill>
              </a:rPr>
              <a:t>모든 </a:t>
            </a:r>
            <a:r>
              <a:rPr lang="ko-KR" altLang="en-US" sz="2400" dirty="0" err="1">
                <a:solidFill>
                  <a:schemeClr val="accent2"/>
                </a:solidFill>
              </a:rPr>
              <a:t>열방들이</a:t>
            </a:r>
            <a:r>
              <a:rPr lang="ko-KR" altLang="en-US" sz="2400" dirty="0">
                <a:solidFill>
                  <a:schemeClr val="accent2"/>
                </a:solidFill>
              </a:rPr>
              <a:t> 주께 돌아와 하나님을 예배하도록 하여 </a:t>
            </a:r>
          </a:p>
          <a:p>
            <a:pPr>
              <a:lnSpc>
                <a:spcPct val="150000"/>
              </a:lnSpc>
            </a:pPr>
            <a:r>
              <a:rPr lang="ko-KR" altLang="en-US" sz="2400" dirty="0">
                <a:solidFill>
                  <a:schemeClr val="accent2"/>
                </a:solidFill>
              </a:rPr>
              <a:t>	</a:t>
            </a:r>
            <a:r>
              <a:rPr lang="ko-KR" alt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『</a:t>
            </a:r>
            <a:r>
              <a:rPr lang="ko-KR" altLang="en-US" sz="2400" dirty="0">
                <a:solidFill>
                  <a:srgbClr val="FF0000"/>
                </a:solidFill>
              </a:rPr>
              <a:t>주님의 마지막 꿈</a:t>
            </a:r>
            <a:r>
              <a:rPr lang="en-US" altLang="ko-KR" sz="2400" dirty="0">
                <a:solidFill>
                  <a:srgbClr val="FF0000"/>
                </a:solidFill>
              </a:rPr>
              <a:t>(End-Vision)』</a:t>
            </a:r>
            <a:r>
              <a:rPr lang="ko-KR" altLang="en-US" sz="2400" dirty="0">
                <a:solidFill>
                  <a:srgbClr val="FF0000"/>
                </a:solidFill>
              </a:rPr>
              <a:t>을 </a:t>
            </a:r>
            <a:r>
              <a:rPr lang="ko-KR" altLang="en-US" sz="2400" dirty="0">
                <a:solidFill>
                  <a:schemeClr val="accent2"/>
                </a:solidFill>
              </a:rPr>
              <a:t>이룬다</a:t>
            </a:r>
            <a:r>
              <a:rPr lang="en-US" altLang="ko-KR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accent2"/>
                </a:solidFill>
              </a:rPr>
              <a:t>       (</a:t>
            </a:r>
            <a:r>
              <a:rPr lang="ko-KR" altLang="en-US" sz="2400" dirty="0">
                <a:solidFill>
                  <a:schemeClr val="accent2"/>
                </a:solidFill>
              </a:rPr>
              <a:t>계 </a:t>
            </a:r>
            <a:r>
              <a:rPr lang="en-US" altLang="ko-KR" sz="2400" dirty="0">
                <a:solidFill>
                  <a:schemeClr val="accent2"/>
                </a:solidFill>
              </a:rPr>
              <a:t>7:9-10)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12" y="6430110"/>
            <a:ext cx="2444700" cy="42789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4392488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dirty="0" smtClean="0">
                <a:solidFill>
                  <a:srgbClr val="000000"/>
                </a:solidFill>
                <a:ea typeface="굴림" charset="-127"/>
              </a:rPr>
              <a:t>우리교회의 비전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1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424936" cy="4320480"/>
          </a:xfrm>
          <a:prstGeom prst="roundRect">
            <a:avLst/>
          </a:prstGeom>
          <a:noFill/>
          <a:ln cap="rnd">
            <a:solidFill>
              <a:schemeClr val="accent1"/>
            </a:solidFill>
          </a:ln>
        </p:spPr>
        <p:txBody>
          <a:bodyPr anchor="ctr"/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1.</a:t>
            </a:r>
            <a:r>
              <a:rPr lang="ko-KR" altLang="en-US" sz="2400" dirty="0">
                <a:solidFill>
                  <a:srgbClr val="0000FF"/>
                </a:solidFill>
                <a:latin typeface="함초롬바탕"/>
              </a:rPr>
              <a:t> </a:t>
            </a:r>
            <a:r>
              <a:rPr lang="ko-KR" altLang="en-US" sz="2400" dirty="0">
                <a:solidFill>
                  <a:srgbClr val="0000FF"/>
                </a:solidFill>
                <a:latin typeface="맑은 고딕"/>
                <a:ea typeface="함초롬바탕"/>
              </a:rPr>
              <a:t>비전의 공유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FF"/>
                </a:solidFill>
                <a:latin typeface="맑은 고딕"/>
                <a:ea typeface="함초롬바탕"/>
              </a:rPr>
              <a:t>비전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) </a:t>
            </a:r>
            <a:r>
              <a:rPr lang="ko-KR" altLang="en-US" sz="2400" dirty="0">
                <a:solidFill>
                  <a:srgbClr val="0000FF"/>
                </a:solidFill>
                <a:latin typeface="맑은 고딕"/>
                <a:ea typeface="함초롬바탕"/>
              </a:rPr>
              <a:t>⇛ </a:t>
            </a:r>
            <a:r>
              <a:rPr lang="en-US" altLang="ko-KR" sz="2400" dirty="0">
                <a:solidFill>
                  <a:srgbClr val="FF0000"/>
                </a:solidFill>
                <a:latin typeface="함초롬바탕"/>
              </a:rPr>
              <a:t>2014</a:t>
            </a:r>
            <a:r>
              <a:rPr lang="ko-KR" altLang="en-US" sz="2400" dirty="0">
                <a:solidFill>
                  <a:srgbClr val="FF0000"/>
                </a:solidFill>
                <a:latin typeface="맑은 고딕"/>
                <a:ea typeface="함초롬바탕"/>
              </a:rPr>
              <a:t>년도 중점 추진</a:t>
            </a:r>
            <a:endParaRPr lang="ko-KR" altLang="en-US" sz="2000" dirty="0">
              <a:solidFill>
                <a:srgbClr val="000000"/>
              </a:solidFill>
              <a:latin typeface="맑은 고딕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2. </a:t>
            </a:r>
            <a:r>
              <a:rPr lang="ko-KR" altLang="en-US" sz="2400" dirty="0">
                <a:solidFill>
                  <a:srgbClr val="E90000"/>
                </a:solidFill>
                <a:ea typeface="함초롬바탕"/>
              </a:rPr>
              <a:t>성령의 </a:t>
            </a:r>
            <a:r>
              <a:rPr lang="ko-KR" altLang="en-US" sz="2400" dirty="0" err="1">
                <a:solidFill>
                  <a:srgbClr val="E90000"/>
                </a:solidFill>
                <a:ea typeface="함초롬바탕"/>
              </a:rPr>
              <a:t>임재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D5"/>
                </a:solidFill>
                <a:ea typeface="함초롬바탕"/>
              </a:rPr>
              <a:t>성령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)</a:t>
            </a:r>
            <a:endParaRPr lang="ko-KR" altLang="en-US" sz="1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3.</a:t>
            </a:r>
            <a:r>
              <a:rPr lang="ko-KR" altLang="en-US" sz="2400" dirty="0">
                <a:solidFill>
                  <a:srgbClr val="0000FF"/>
                </a:solidFill>
                <a:latin typeface="함초롬바탕"/>
              </a:rPr>
              <a:t> </a:t>
            </a:r>
            <a:r>
              <a:rPr lang="ko-KR" altLang="en-US" sz="2400" dirty="0">
                <a:solidFill>
                  <a:srgbClr val="0000FF"/>
                </a:solidFill>
                <a:ea typeface="함초롬바탕"/>
              </a:rPr>
              <a:t>하나님의 나라의 번식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(NSC) </a:t>
            </a:r>
            <a:r>
              <a:rPr lang="ko-KR" altLang="en-US" sz="2400" dirty="0">
                <a:solidFill>
                  <a:srgbClr val="0000FF"/>
                </a:solidFill>
                <a:ea typeface="함초롬바탕"/>
              </a:rPr>
              <a:t>⇛ </a:t>
            </a:r>
            <a:r>
              <a:rPr lang="en-US" altLang="ko-KR" sz="2400" dirty="0">
                <a:solidFill>
                  <a:srgbClr val="FF0000"/>
                </a:solidFill>
                <a:latin typeface="함초롬바탕"/>
              </a:rPr>
              <a:t>2014</a:t>
            </a:r>
            <a:r>
              <a:rPr lang="ko-KR" altLang="en-US" sz="2400" dirty="0">
                <a:solidFill>
                  <a:srgbClr val="FF0000"/>
                </a:solidFill>
                <a:ea typeface="함초롬바탕"/>
              </a:rPr>
              <a:t>년도 중점 추진</a:t>
            </a:r>
            <a:endParaRPr lang="ko-KR" altLang="en-US" sz="1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4. </a:t>
            </a:r>
            <a:r>
              <a:rPr lang="ko-KR" altLang="en-US" sz="2400" dirty="0" err="1">
                <a:solidFill>
                  <a:srgbClr val="E90000"/>
                </a:solidFill>
                <a:ea typeface="함초롬바탕"/>
              </a:rPr>
              <a:t>코칭을</a:t>
            </a:r>
            <a:r>
              <a:rPr lang="ko-KR" altLang="en-US" sz="2400" dirty="0">
                <a:solidFill>
                  <a:srgbClr val="E90000"/>
                </a:solidFill>
                <a:ea typeface="함초롬바탕"/>
              </a:rPr>
              <a:t> 통한 무장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D5"/>
                </a:solidFill>
                <a:ea typeface="함초롬바탕"/>
              </a:rPr>
              <a:t>훈련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)</a:t>
            </a:r>
            <a:endParaRPr lang="ko-KR" altLang="en-US" sz="1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5.</a:t>
            </a:r>
            <a:r>
              <a:rPr lang="ko-KR" altLang="en-US" sz="2400" dirty="0">
                <a:solidFill>
                  <a:srgbClr val="0000FF"/>
                </a:solidFill>
                <a:latin typeface="함초롬바탕"/>
              </a:rPr>
              <a:t> </a:t>
            </a:r>
            <a:r>
              <a:rPr lang="ko-KR" altLang="en-US" sz="2400" dirty="0" err="1">
                <a:solidFill>
                  <a:srgbClr val="0000FF"/>
                </a:solidFill>
                <a:ea typeface="함초롬바탕"/>
              </a:rPr>
              <a:t>소그룹가족공동체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FF"/>
                </a:solidFill>
                <a:ea typeface="함초롬바탕"/>
              </a:rPr>
              <a:t>공동체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,</a:t>
            </a:r>
            <a:r>
              <a:rPr lang="ko-KR" altLang="en-US" sz="2400" dirty="0">
                <a:solidFill>
                  <a:srgbClr val="0000FF"/>
                </a:solidFill>
                <a:ea typeface="함초롬바탕"/>
              </a:rPr>
              <a:t>교제</a:t>
            </a:r>
            <a:r>
              <a:rPr lang="en-US" altLang="ko-KR" sz="2400" dirty="0">
                <a:solidFill>
                  <a:srgbClr val="0000FF"/>
                </a:solidFill>
                <a:latin typeface="함초롬바탕"/>
              </a:rPr>
              <a:t>) </a:t>
            </a:r>
            <a:r>
              <a:rPr lang="ko-KR" altLang="en-US" sz="2400" dirty="0">
                <a:solidFill>
                  <a:srgbClr val="0000FF"/>
                </a:solidFill>
                <a:ea typeface="함초롬바탕"/>
              </a:rPr>
              <a:t>⇛ </a:t>
            </a:r>
            <a:r>
              <a:rPr lang="en-US" altLang="ko-KR" sz="2400" dirty="0">
                <a:solidFill>
                  <a:srgbClr val="FF0000"/>
                </a:solidFill>
                <a:latin typeface="함초롬바탕"/>
              </a:rPr>
              <a:t>2014</a:t>
            </a:r>
            <a:r>
              <a:rPr lang="ko-KR" altLang="en-US" sz="2400" dirty="0">
                <a:solidFill>
                  <a:srgbClr val="FF0000"/>
                </a:solidFill>
                <a:ea typeface="함초롬바탕"/>
              </a:rPr>
              <a:t>년도 중점 추진</a:t>
            </a:r>
            <a:endParaRPr lang="ko-KR" altLang="en-US" sz="1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6. </a:t>
            </a:r>
            <a:r>
              <a:rPr lang="ko-KR" altLang="en-US" sz="2400" dirty="0">
                <a:solidFill>
                  <a:srgbClr val="E90000"/>
                </a:solidFill>
                <a:ea typeface="함초롬바탕"/>
              </a:rPr>
              <a:t>역동적 예배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D5"/>
                </a:solidFill>
                <a:ea typeface="함초롬바탕"/>
              </a:rPr>
              <a:t>예배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)</a:t>
            </a:r>
            <a:endParaRPr lang="ko-KR" altLang="en-US" sz="14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>
                <a:solidFill>
                  <a:srgbClr val="000000"/>
                </a:solidFill>
                <a:latin typeface="함초롬바탕"/>
              </a:rPr>
              <a:t>7. </a:t>
            </a:r>
            <a:r>
              <a:rPr lang="ko-KR" altLang="en-US" sz="2400" dirty="0">
                <a:solidFill>
                  <a:srgbClr val="E90000"/>
                </a:solidFill>
                <a:ea typeface="함초롬바탕"/>
              </a:rPr>
              <a:t>강력한 중보기도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(</a:t>
            </a:r>
            <a:r>
              <a:rPr lang="ko-KR" altLang="en-US" sz="2400" dirty="0">
                <a:solidFill>
                  <a:srgbClr val="0000D5"/>
                </a:solidFill>
                <a:ea typeface="함초롬바탕"/>
              </a:rPr>
              <a:t>중보기도</a:t>
            </a:r>
            <a:r>
              <a:rPr lang="en-US" altLang="ko-KR" sz="2400" dirty="0">
                <a:solidFill>
                  <a:srgbClr val="0000D5"/>
                </a:solidFill>
                <a:latin typeface="함초롬바탕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256584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우리교회의 핵심가치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4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132856"/>
            <a:ext cx="6770538" cy="2058144"/>
          </a:xfrm>
          <a:solidFill>
            <a:srgbClr val="66FF99"/>
          </a:solidFill>
        </p:spPr>
        <p:txBody>
          <a:bodyPr/>
          <a:lstStyle/>
          <a:p>
            <a:r>
              <a:rPr lang="ko-KR" altLang="en-US" sz="5000" b="1" dirty="0" smtClean="0">
                <a:solidFill>
                  <a:schemeClr val="accent5">
                    <a:lumMod val="50000"/>
                  </a:schemeClr>
                </a:solidFill>
                <a:ea typeface="굴림" charset="-127"/>
              </a:rPr>
              <a:t>핵심가치</a:t>
            </a:r>
            <a:r>
              <a:rPr lang="ko-KR" altLang="en-US" sz="5000" b="1" dirty="0" smtClean="0">
                <a:solidFill>
                  <a:schemeClr val="tx1"/>
                </a:solidFill>
                <a:ea typeface="굴림" charset="-127"/>
              </a:rPr>
              <a:t>를 통한</a:t>
            </a:r>
            <a:r>
              <a:rPr lang="en-US" altLang="ko-KR" b="1" dirty="0" smtClean="0">
                <a:solidFill>
                  <a:srgbClr val="0A6192"/>
                </a:solidFill>
                <a:ea typeface="굴림" charset="-127"/>
              </a:rPr>
              <a:t/>
            </a:r>
            <a:br>
              <a:rPr lang="en-US" altLang="ko-KR" b="1" dirty="0" smtClean="0">
                <a:solidFill>
                  <a:srgbClr val="0A6192"/>
                </a:solidFill>
                <a:ea typeface="굴림" charset="-127"/>
              </a:rPr>
            </a:br>
            <a:r>
              <a:rPr lang="ko-KR" altLang="en-US" sz="6600" b="1" dirty="0" smtClean="0">
                <a:solidFill>
                  <a:srgbClr val="C00000"/>
                </a:solidFill>
                <a:ea typeface="굴림" charset="-127"/>
              </a:rPr>
              <a:t>목표</a:t>
            </a:r>
            <a:r>
              <a:rPr lang="ko-KR" altLang="en-US" sz="6600" b="1" dirty="0" smtClean="0">
                <a:solidFill>
                  <a:schemeClr val="tx2"/>
                </a:solidFill>
                <a:ea typeface="굴림" charset="-127"/>
              </a:rPr>
              <a:t>와</a:t>
            </a:r>
            <a:r>
              <a:rPr lang="ko-KR" altLang="en-US" sz="6600" b="1" dirty="0" smtClean="0">
                <a:solidFill>
                  <a:srgbClr val="0A6192"/>
                </a:solidFill>
                <a:ea typeface="굴림" charset="-127"/>
              </a:rPr>
              <a:t> </a:t>
            </a:r>
            <a:r>
              <a:rPr lang="ko-KR" altLang="en-US" sz="6600" b="1" dirty="0" smtClean="0">
                <a:solidFill>
                  <a:schemeClr val="accent6"/>
                </a:solidFill>
                <a:ea typeface="굴림" charset="-127"/>
              </a:rPr>
              <a:t>실행전략</a:t>
            </a:r>
            <a:endParaRPr lang="en-US" altLang="ko-KR" sz="6600" b="1" dirty="0">
              <a:solidFill>
                <a:schemeClr val="accent6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11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83505"/>
              </p:ext>
            </p:extLst>
          </p:nvPr>
        </p:nvGraphicFramePr>
        <p:xfrm>
          <a:off x="467544" y="1556792"/>
          <a:ext cx="8136904" cy="4392488"/>
        </p:xfrm>
        <a:graphic>
          <a:graphicData uri="http://schemas.openxmlformats.org/drawingml/2006/table">
            <a:tbl>
              <a:tblPr/>
              <a:tblGrid>
                <a:gridCol w="1273602"/>
                <a:gridCol w="6863302"/>
              </a:tblGrid>
              <a:tr h="1209559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2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모든 교회지체들과 같은 비전을 공유하고 </a:t>
                      </a:r>
                      <a:r>
                        <a:rPr lang="ko-KR" altLang="en-US" sz="2400" b="1" kern="0" spc="-12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헌신할</a:t>
                      </a:r>
                      <a:endParaRPr lang="en-US" altLang="ko-KR" sz="2400" b="1" kern="0" spc="-120" dirty="0" smtClean="0">
                        <a:solidFill>
                          <a:srgbClr val="0000D5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2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kern="0" spc="-12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수 있도록 </a:t>
                      </a:r>
                      <a:r>
                        <a:rPr lang="en-US" altLang="ko-KR" sz="2400" b="1" kern="0" spc="-12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Vision-Casting</a:t>
                      </a:r>
                      <a:r>
                        <a:rPr lang="ko-KR" altLang="en-US" sz="2400" b="1" kern="0" spc="-12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을 한다</a:t>
                      </a:r>
                      <a:endParaRPr lang="ko-KR" altLang="en-US" sz="2400" b="1" kern="0" spc="-50" dirty="0">
                        <a:solidFill>
                          <a:srgbClr val="0000D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3182929">
                <a:tc gridSpan="2">
                  <a:txBody>
                    <a:bodyPr/>
                    <a:lstStyle/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</a:t>
                      </a:r>
                      <a:r>
                        <a:rPr lang="en-US" altLang="ko-KR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1: </a:t>
                      </a: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하나님이 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주신 비전을 온 교회 성도들이 공유하기 위해 전 성도들이 </a:t>
                      </a:r>
                      <a:endParaRPr lang="ko-KR" altLang="en-US" sz="22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en-US" altLang="ko-KR" sz="2200" b="1" kern="0" spc="-6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➀ 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복음 손 뺏지를 착용하고</a:t>
                      </a:r>
                      <a:r>
                        <a:rPr lang="en-US" altLang="ko-KR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➁ 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매일 </a:t>
                      </a:r>
                      <a:r>
                        <a:rPr lang="en-US" altLang="ko-KR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 이상씩 </a:t>
                      </a: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기도하며</a:t>
                      </a:r>
                      <a:r>
                        <a:rPr lang="en-US" altLang="ko-KR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➂ </a:t>
                      </a:r>
                      <a:r>
                        <a:rPr lang="en-US" altLang="ko-KR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편의 메시지를 숙지하고</a:t>
                      </a:r>
                      <a:r>
                        <a:rPr lang="en-US" altLang="ko-KR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ko-KR" altLang="en-US" sz="2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200" b="1" kern="0" spc="-6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➃ </a:t>
                      </a:r>
                      <a:r>
                        <a:rPr lang="ko-KR" altLang="en-US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매주 마다 비전을 제창한다</a:t>
                      </a:r>
                      <a:r>
                        <a:rPr lang="en-US" altLang="ko-KR" sz="2200" b="1" kern="0" spc="-6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22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248472" cy="864096"/>
          </a:xfrm>
          <a:blipFill>
            <a:blip r:embed="rId2" cstate="print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r>
              <a:rPr lang="en-US" altLang="ko-KR" sz="4400" b="1" dirty="0" smtClean="0">
                <a:ea typeface="굴림" charset="-127"/>
              </a:rPr>
              <a:t> 1. </a:t>
            </a:r>
            <a:r>
              <a:rPr lang="ko-KR" altLang="en-US" sz="4400" b="1" dirty="0" smtClean="0">
                <a:ea typeface="굴림" charset="-127"/>
              </a:rPr>
              <a:t>비전의 공유</a:t>
            </a:r>
            <a:endParaRPr lang="en-US" altLang="ko-KR" sz="4400" b="1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2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- 1.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85200"/>
            <a:ext cx="9036496" cy="557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1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392488" cy="864096"/>
          </a:xfrm>
          <a:blipFill>
            <a:blip r:embed="rId2" cstate="print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r>
              <a:rPr lang="en-US" altLang="ko-KR" sz="4400" b="1" dirty="0" smtClean="0">
                <a:ea typeface="굴림" charset="-127"/>
              </a:rPr>
              <a:t> 2. </a:t>
            </a:r>
            <a:r>
              <a:rPr lang="ko-KR" altLang="en-US" sz="4400" b="1" dirty="0" smtClean="0">
                <a:ea typeface="굴림" charset="-127"/>
              </a:rPr>
              <a:t>성령의 </a:t>
            </a:r>
            <a:r>
              <a:rPr lang="ko-KR" altLang="en-US" sz="4400" b="1" dirty="0" err="1" smtClean="0">
                <a:ea typeface="굴림" charset="-127"/>
              </a:rPr>
              <a:t>임재</a:t>
            </a:r>
            <a:endParaRPr lang="en-US" altLang="ko-KR" sz="4400" b="1" dirty="0">
              <a:ea typeface="굴림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16954"/>
              </p:ext>
            </p:extLst>
          </p:nvPr>
        </p:nvGraphicFramePr>
        <p:xfrm>
          <a:off x="395536" y="1340768"/>
          <a:ext cx="8352928" cy="5115789"/>
        </p:xfrm>
        <a:graphic>
          <a:graphicData uri="http://schemas.openxmlformats.org/drawingml/2006/table">
            <a:tbl>
              <a:tblPr/>
              <a:tblGrid>
                <a:gridCol w="1224136"/>
                <a:gridCol w="7128792"/>
              </a:tblGrid>
              <a:tr h="1239495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21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100" b="1" kern="0" spc="-1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매일의 </a:t>
                      </a:r>
                      <a:r>
                        <a:rPr lang="ko-KR" altLang="en-US" sz="2100" b="1" kern="0" spc="-1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삶 속에서 </a:t>
                      </a:r>
                      <a:r>
                        <a:rPr lang="ko-KR" altLang="en-US" sz="2100" b="1" kern="0" spc="-1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철저히 </a:t>
                      </a:r>
                      <a:r>
                        <a:rPr lang="ko-KR" altLang="en-US" sz="2100" b="1" kern="0" spc="-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성령의 </a:t>
                      </a:r>
                      <a:r>
                        <a:rPr lang="ko-KR" altLang="en-US" sz="2100" b="1" kern="0" spc="-10" dirty="0" err="1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임재</a:t>
                      </a:r>
                      <a:r>
                        <a:rPr lang="ko-KR" altLang="en-US" sz="2100" b="1" kern="0" spc="-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 속에 </a:t>
                      </a:r>
                      <a:r>
                        <a:rPr lang="ko-KR" altLang="en-US" sz="2100" b="1" kern="0" spc="-1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살면서</a:t>
                      </a:r>
                      <a:endParaRPr lang="en-US" altLang="ko-KR" sz="2100" b="1" kern="0" spc="-10" dirty="0" smtClean="0">
                        <a:solidFill>
                          <a:srgbClr val="FF52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100" b="1" kern="0" spc="-1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능력과 </a:t>
                      </a:r>
                      <a:r>
                        <a:rPr lang="ko-KR" altLang="en-US" sz="2100" b="1" kern="0" spc="-1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인도함을 받는다</a:t>
                      </a:r>
                      <a:endParaRPr lang="ko-KR" altLang="en-US" sz="2100" b="1" kern="0" spc="-50" dirty="0">
                        <a:solidFill>
                          <a:srgbClr val="0000D5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3441025">
                <a:tc gridSpan="2">
                  <a:txBody>
                    <a:bodyPr/>
                    <a:lstStyle/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</a:t>
                      </a:r>
                      <a:r>
                        <a:rPr lang="en-US" altLang="ko-KR" sz="21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2: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➀ </a:t>
                      </a: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매일 아침</a:t>
                      </a:r>
                      <a:r>
                        <a:rPr lang="en-US" altLang="ko-KR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점심</a:t>
                      </a:r>
                      <a:r>
                        <a:rPr lang="en-US" altLang="ko-KR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저녁마다 </a:t>
                      </a:r>
                      <a:r>
                        <a:rPr lang="en-US" altLang="ko-KR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분씩 성령님께 묻고 기도하고 점검하며</a:t>
                      </a:r>
                      <a:r>
                        <a:rPr lang="en-US" altLang="ko-KR" sz="2100" b="1" kern="0" spc="-1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-7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➁ </a:t>
                      </a:r>
                      <a:r>
                        <a:rPr lang="ko-KR" altLang="en-US" sz="2100" b="1" kern="0" spc="-7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현재의 기도 시간을 하루 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31.50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분에서 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(+8.50)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으로 올리고</a:t>
                      </a:r>
                      <a:r>
                        <a:rPr lang="en-US" altLang="ko-KR" sz="2100" b="1" kern="0" spc="-13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-13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➂ 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기도시간 최종목표는 하루에 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분으로 한다</a:t>
                      </a:r>
                      <a:r>
                        <a:rPr lang="en-US" altLang="ko-KR" sz="2100" b="1" kern="0" spc="-13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21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-1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➃ </a:t>
                      </a:r>
                      <a:r>
                        <a:rPr lang="ko-KR" altLang="en-US" sz="2100" b="1" kern="0" spc="-10" dirty="0" err="1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성령안에</a:t>
                      </a:r>
                      <a:r>
                        <a:rPr lang="ko-KR" altLang="en-US" sz="2100" b="1" kern="0" spc="-1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거하는 삶을 위해 포도나무 비밀 세미나를 이수하게 한다</a:t>
                      </a:r>
                      <a:r>
                        <a:rPr lang="en-US" altLang="ko-KR" sz="2100" b="1" kern="0" spc="-1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2100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➄ 영성의 질적 수치를 </a:t>
                      </a:r>
                      <a:r>
                        <a:rPr lang="en-US" altLang="ko-KR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75.16</a:t>
                      </a:r>
                      <a:r>
                        <a:rPr lang="ko-KR" altLang="en-US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에서 </a:t>
                      </a:r>
                      <a:r>
                        <a:rPr lang="en-US" altLang="ko-KR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78.16</a:t>
                      </a:r>
                      <a:r>
                        <a:rPr lang="ko-KR" altLang="en-US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으로 상승시킨다</a:t>
                      </a:r>
                      <a:r>
                        <a:rPr lang="en-US" altLang="ko-KR" sz="21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2100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272808" cy="1008112"/>
          </a:xfrm>
          <a:blipFill>
            <a:blip r:embed="rId2" cstate="print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r>
              <a:rPr lang="en-US" altLang="ko-KR" sz="4400" b="1" dirty="0" smtClean="0">
                <a:ea typeface="굴림" charset="-127"/>
              </a:rPr>
              <a:t>3. </a:t>
            </a:r>
            <a:r>
              <a:rPr lang="ko-KR" altLang="en-US" sz="4400" b="1" dirty="0" smtClean="0">
                <a:ea typeface="굴림" charset="-127"/>
              </a:rPr>
              <a:t>하나님 나라의 번식</a:t>
            </a:r>
            <a:r>
              <a:rPr lang="en-US" altLang="ko-KR" sz="4400" b="1" dirty="0" smtClean="0">
                <a:solidFill>
                  <a:schemeClr val="accent6"/>
                </a:solidFill>
                <a:ea typeface="굴림" charset="-127"/>
              </a:rPr>
              <a:t>(NSC)</a:t>
            </a:r>
            <a:endParaRPr lang="en-US" altLang="ko-KR" sz="4400" b="1" dirty="0">
              <a:solidFill>
                <a:schemeClr val="accent6"/>
              </a:solidFill>
              <a:ea typeface="굴림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20295"/>
              </p:ext>
            </p:extLst>
          </p:nvPr>
        </p:nvGraphicFramePr>
        <p:xfrm>
          <a:off x="539552" y="1700808"/>
          <a:ext cx="7562626" cy="4392488"/>
        </p:xfrm>
        <a:graphic>
          <a:graphicData uri="http://schemas.openxmlformats.org/drawingml/2006/table">
            <a:tbl>
              <a:tblPr/>
              <a:tblGrid>
                <a:gridCol w="962940"/>
                <a:gridCol w="6599686"/>
              </a:tblGrid>
              <a:tr h="1125910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5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NSC</a:t>
                      </a:r>
                      <a:r>
                        <a:rPr lang="en-US" altLang="ko-KR" sz="1800" b="1" kern="100" spc="-18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800" b="1" kern="100" spc="-180" dirty="0">
                          <a:solidFill>
                            <a:srgbClr val="B51045"/>
                          </a:solidFill>
                          <a:effectLst/>
                          <a:latin typeface="+mn-ea"/>
                          <a:ea typeface="+mn-ea"/>
                        </a:rPr>
                        <a:t>National Strategy Coordinator</a:t>
                      </a:r>
                      <a:r>
                        <a:rPr lang="en-US" altLang="ko-KR" sz="1800" b="1" kern="100" spc="-180" dirty="0" smtClean="0">
                          <a:solidFill>
                            <a:srgbClr val="B51045"/>
                          </a:solidFill>
                          <a:effectLst/>
                          <a:latin typeface="+mn-ea"/>
                          <a:ea typeface="+mn-ea"/>
                        </a:rPr>
                        <a:t>)  </a:t>
                      </a:r>
                      <a:r>
                        <a:rPr lang="en-US" altLang="ko-KR" sz="1800" b="1" kern="100" spc="-5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: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1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모든 </a:t>
                      </a:r>
                      <a:r>
                        <a:rPr lang="ko-KR" altLang="en-US" sz="1800" b="1" kern="0" spc="-11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민족을 주님께로 돌아오게 하는 </a:t>
                      </a:r>
                      <a:r>
                        <a:rPr lang="ko-KR" altLang="en-US" sz="1800" b="1" kern="0" spc="-11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복음의</a:t>
                      </a:r>
                      <a:r>
                        <a:rPr lang="ko-KR" altLang="en-US" sz="1800" b="1" kern="0" spc="-110" baseline="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kern="0" spc="-1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전략 </a:t>
                      </a:r>
                      <a:r>
                        <a:rPr lang="ko-KR" altLang="en-US" sz="1800" kern="0" spc="-11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조정관</a:t>
                      </a:r>
                      <a:r>
                        <a:rPr lang="ko-KR" altLang="en-US" sz="1800" kern="100" spc="-11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</a:t>
                      </a:r>
                      <a:r>
                        <a:rPr lang="ko-KR" altLang="en-US" sz="1800" kern="10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kern="100" spc="-11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통해</a:t>
                      </a:r>
                      <a:endParaRPr lang="en-US" altLang="ko-KR" sz="1800" kern="100" spc="-11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00" spc="-11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급속도로 </a:t>
                      </a:r>
                      <a:r>
                        <a:rPr lang="ko-KR" altLang="en-US" sz="1800" b="1" kern="100" spc="-1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하나님 나라를 확장</a:t>
                      </a:r>
                      <a:r>
                        <a:rPr lang="en-US" altLang="ko-KR" sz="1800" b="1" kern="100" spc="-1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100" spc="-1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교회개척</a:t>
                      </a:r>
                      <a:r>
                        <a:rPr lang="en-US" altLang="ko-KR" sz="1800" b="1" kern="100" spc="-11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:CPM)</a:t>
                      </a:r>
                      <a:r>
                        <a:rPr lang="ko-KR" altLang="en-US" sz="1800" kern="10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</a:t>
                      </a:r>
                      <a:r>
                        <a:rPr lang="ko-KR" altLang="en-US" sz="1800" b="1" kern="10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kern="10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나간다</a:t>
                      </a:r>
                      <a:r>
                        <a:rPr lang="en-US" altLang="ko-KR" sz="1800" kern="100" spc="-1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3266578">
                <a:tc gridSpan="2">
                  <a:txBody>
                    <a:bodyPr/>
                    <a:lstStyle/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909D9"/>
                          </a:solidFill>
                          <a:effectLst/>
                          <a:latin typeface="+mn-ea"/>
                          <a:ea typeface="+mn-ea"/>
                        </a:rPr>
                        <a:t>  목표</a:t>
                      </a:r>
                      <a:r>
                        <a:rPr lang="en-US" altLang="ko-KR" sz="1800" b="1" kern="0" spc="0" dirty="0" smtClean="0">
                          <a:solidFill>
                            <a:srgbClr val="0909D9"/>
                          </a:solidFill>
                          <a:effectLst/>
                          <a:latin typeface="+mn-ea"/>
                          <a:ea typeface="+mn-ea"/>
                        </a:rPr>
                        <a:t>3: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909D9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⓵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NSC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요원을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명에서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명으로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세우고</a:t>
                      </a:r>
                      <a:endParaRPr lang="en-US" altLang="ko-KR" sz="1800" b="1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(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현재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:16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상반기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:16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하반기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:32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기존신자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:36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),</a:t>
                      </a:r>
                    </a:p>
                    <a:p>
                      <a:pPr marL="445770" marR="63500" indent="-3822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➁ 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NSC 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요원 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출석교인 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500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명 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이상 되면 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유형교회를 </a:t>
                      </a: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개척하고</a:t>
                      </a:r>
                      <a:endParaRPr lang="en-US" altLang="ko-KR" sz="1800" b="1" kern="0" spc="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445770" marR="63500" indent="-3822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NSC 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요원 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명을 지원하여 교회를 설립한다</a:t>
                      </a: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ko-KR" altLang="en-US" sz="1800" b="1" kern="0" spc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➂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복음 손으로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2,256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(7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월까지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1,056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12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월까지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1,200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에게</a:t>
                      </a:r>
                      <a:endParaRPr lang="en-US" altLang="ko-KR" sz="1800" b="1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복음을  전하고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ko-KR" altLang="en-US" sz="18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➃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명의 등록 교인을 만들고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endParaRPr lang="en-US" altLang="ko-KR" sz="1800" b="1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➄ 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그 중에서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명에게 침례를 준다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8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➅ 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매년 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 해외 </a:t>
                      </a:r>
                      <a:r>
                        <a:rPr lang="ko-KR" altLang="en-US" sz="1800" b="1" kern="0" spc="-4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선교팀</a:t>
                      </a:r>
                      <a:r>
                        <a:rPr lang="ko-KR" altLang="en-US" sz="1800" b="1" kern="0" spc="-4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800" b="1" kern="0" spc="-4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파송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 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Y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족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방글라데시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b="1" kern="0" spc="-4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</a:t>
                      </a:r>
                      <a:endParaRPr lang="en-US" altLang="ko-KR" sz="1800" b="1" kern="0" spc="-4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63500" indent="-127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-4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NSC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전도훈련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하반기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주씩 실시한다</a:t>
                      </a:r>
                      <a:r>
                        <a:rPr lang="en-US" altLang="ko-KR" sz="1800" b="1" kern="0" spc="-4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8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6912768" cy="86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9pPr>
          </a:lstStyle>
          <a:p>
            <a:r>
              <a:rPr lang="en-US" altLang="ko-KR" sz="4400" dirty="0" smtClean="0">
                <a:ea typeface="굴림" charset="-127"/>
              </a:rPr>
              <a:t> 4</a:t>
            </a:r>
            <a:r>
              <a:rPr lang="en-US" altLang="ko-KR" sz="4400" dirty="0">
                <a:ea typeface="굴림" charset="-127"/>
              </a:rPr>
              <a:t>. </a:t>
            </a:r>
            <a:r>
              <a:rPr lang="ko-KR" altLang="en-US" sz="4400" dirty="0" err="1">
                <a:ea typeface="굴림" charset="-127"/>
              </a:rPr>
              <a:t>코칭을</a:t>
            </a:r>
            <a:r>
              <a:rPr lang="ko-KR" altLang="en-US" sz="4400" dirty="0">
                <a:ea typeface="굴림" charset="-127"/>
              </a:rPr>
              <a:t> 통한 무장</a:t>
            </a:r>
            <a:r>
              <a:rPr lang="en-US" altLang="ko-KR" sz="4400" dirty="0">
                <a:solidFill>
                  <a:srgbClr val="2D2DB9"/>
                </a:solidFill>
                <a:ea typeface="굴림" charset="-127"/>
              </a:rPr>
              <a:t>(</a:t>
            </a:r>
            <a:r>
              <a:rPr lang="ko-KR" altLang="en-US" sz="4400" dirty="0">
                <a:solidFill>
                  <a:srgbClr val="2D2DB9"/>
                </a:solidFill>
                <a:ea typeface="굴림" charset="-127"/>
              </a:rPr>
              <a:t>훈련</a:t>
            </a:r>
            <a:r>
              <a:rPr lang="en-US" altLang="ko-KR" sz="4400" dirty="0">
                <a:solidFill>
                  <a:srgbClr val="2D2DB9"/>
                </a:solidFill>
                <a:ea typeface="굴림" charset="-127"/>
              </a:rPr>
              <a:t>)</a:t>
            </a:r>
            <a:endParaRPr lang="en-US" altLang="ko-KR" sz="4400" kern="0" dirty="0">
              <a:ea typeface="굴림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82574"/>
              </p:ext>
            </p:extLst>
          </p:nvPr>
        </p:nvGraphicFramePr>
        <p:xfrm>
          <a:off x="683569" y="1916832"/>
          <a:ext cx="7848872" cy="3888432"/>
        </p:xfrm>
        <a:graphic>
          <a:graphicData uri="http://schemas.openxmlformats.org/drawingml/2006/table">
            <a:tbl>
              <a:tblPr/>
              <a:tblGrid>
                <a:gridCol w="1228520"/>
                <a:gridCol w="6620352"/>
              </a:tblGrid>
              <a:tr h="2619594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70" dirty="0" err="1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코칭을</a:t>
                      </a:r>
                      <a:r>
                        <a:rPr lang="ko-KR" altLang="en-US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 통한 무장</a:t>
                      </a:r>
                      <a:r>
                        <a:rPr lang="en-US" altLang="ko-KR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2400" b="1" kern="0" spc="-170" dirty="0" err="1">
                          <a:solidFill>
                            <a:srgbClr val="E90000"/>
                          </a:solidFill>
                          <a:effectLst/>
                          <a:latin typeface="+mn-ea"/>
                          <a:ea typeface="+mn-ea"/>
                        </a:rPr>
                        <a:t>Equiping</a:t>
                      </a:r>
                      <a:r>
                        <a:rPr lang="en-US" altLang="ko-KR" sz="2400" b="1" kern="0" spc="-170" dirty="0">
                          <a:solidFill>
                            <a:srgbClr val="E90000"/>
                          </a:solidFill>
                          <a:effectLst/>
                          <a:latin typeface="+mn-ea"/>
                          <a:ea typeface="+mn-ea"/>
                        </a:rPr>
                        <a:t> by Coaching</a:t>
                      </a:r>
                      <a:r>
                        <a:rPr lang="en-US" altLang="ko-KR" sz="2400" b="1" kern="0" spc="-17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)  :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7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교회 </a:t>
                      </a:r>
                      <a:r>
                        <a:rPr lang="ko-KR" altLang="en-US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지도자</a:t>
                      </a:r>
                      <a:r>
                        <a:rPr lang="en-US" altLang="ko-KR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목회자</a:t>
                      </a:r>
                      <a:r>
                        <a:rPr lang="en-US" altLang="ko-KR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&amp;</a:t>
                      </a:r>
                      <a:r>
                        <a:rPr lang="ko-KR" altLang="en-US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평신도</a:t>
                      </a:r>
                      <a:r>
                        <a:rPr lang="en-US" altLang="ko-KR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24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들을 </a:t>
                      </a:r>
                      <a:r>
                        <a:rPr lang="ko-KR" altLang="en-US" sz="2400" b="1" kern="0" spc="-170" dirty="0" err="1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코칭을</a:t>
                      </a:r>
                      <a:r>
                        <a:rPr lang="ko-KR" altLang="en-US" sz="2400" b="1" kern="0" spc="-17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kern="0" spc="-1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통해</a:t>
                      </a:r>
                      <a:endParaRPr lang="en-US" altLang="ko-KR" sz="2400" kern="0" spc="-18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-1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균형 </a:t>
                      </a:r>
                      <a:r>
                        <a:rPr lang="ko-KR" altLang="en-US" sz="2400" kern="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있는 </a:t>
                      </a:r>
                      <a:r>
                        <a:rPr lang="ko-KR" altLang="en-US" sz="2400" b="1" kern="0" spc="-18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하나님 나라의 강력한 군사로 </a:t>
                      </a:r>
                      <a:r>
                        <a:rPr lang="ko-KR" altLang="en-US" sz="2400" b="1" kern="0" spc="-18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온전하게</a:t>
                      </a:r>
                      <a:endParaRPr lang="en-US" altLang="ko-KR" sz="2400" b="1" kern="0" spc="-180" dirty="0" smtClean="0">
                        <a:solidFill>
                          <a:srgbClr val="FF52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8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무장</a:t>
                      </a:r>
                      <a:r>
                        <a:rPr lang="ko-KR" altLang="en-US" sz="2400" kern="100" spc="-1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</a:t>
                      </a:r>
                      <a:r>
                        <a:rPr lang="ko-KR" altLang="en-US" sz="2400" kern="10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시켜 </a:t>
                      </a:r>
                      <a:r>
                        <a:rPr lang="ko-KR" altLang="en-US" sz="2400" b="1" kern="100" spc="-18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급속도로 하나님 </a:t>
                      </a:r>
                      <a:r>
                        <a:rPr lang="ko-KR" altLang="en-US" sz="2400" b="1" kern="100" spc="-18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나라를 </a:t>
                      </a:r>
                      <a:r>
                        <a:rPr lang="ko-KR" altLang="en-US" sz="2400" b="1" kern="100" spc="-180" dirty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확장</a:t>
                      </a:r>
                      <a:r>
                        <a:rPr lang="ko-KR" altLang="en-US" sz="2400" kern="10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</a:t>
                      </a:r>
                      <a:r>
                        <a:rPr lang="ko-KR" altLang="en-US" sz="2400" b="1" kern="10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kern="10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나간다</a:t>
                      </a:r>
                      <a:r>
                        <a:rPr lang="en-US" altLang="ko-KR" sz="2400" kern="100" spc="-18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1268838">
                <a:tc gridSpan="2">
                  <a:txBody>
                    <a:bodyPr/>
                    <a:lstStyle/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400" b="1" kern="0" spc="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</a:t>
                      </a:r>
                      <a:r>
                        <a:rPr lang="en-US" altLang="ko-KR" sz="2400" b="1" kern="0" spc="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4:</a:t>
                      </a:r>
                    </a:p>
                    <a:p>
                      <a:pPr marL="190500" marR="63500" indent="-1270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400" b="1" kern="0" spc="5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➀ </a:t>
                      </a:r>
                      <a:r>
                        <a:rPr lang="ko-KR" altLang="en-US" sz="2400" b="1" kern="0" spc="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 년에 </a:t>
                      </a:r>
                      <a:r>
                        <a:rPr lang="en-US" altLang="ko-KR" sz="2400" b="1" kern="0" spc="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400" b="1" kern="0" spc="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회 이상 지도자들을 위한 </a:t>
                      </a:r>
                      <a:r>
                        <a:rPr lang="ko-KR" altLang="en-US" sz="2400" b="1" kern="0" spc="5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코칭</a:t>
                      </a:r>
                      <a:r>
                        <a:rPr lang="ko-KR" altLang="en-US" sz="2400" b="1" kern="0" spc="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훈련 실시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8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86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9pPr>
          </a:lstStyle>
          <a:p>
            <a:r>
              <a:rPr lang="en-US" altLang="ko-KR" sz="4400" dirty="0" smtClean="0">
                <a:ea typeface="굴림" charset="-127"/>
              </a:rPr>
              <a:t>5. </a:t>
            </a:r>
            <a:r>
              <a:rPr lang="ko-KR" altLang="en-US" sz="4400" dirty="0" err="1"/>
              <a:t>소그룹가족공동체</a:t>
            </a:r>
            <a:r>
              <a:rPr lang="en-US" altLang="ko-KR" sz="4400" dirty="0">
                <a:solidFill>
                  <a:srgbClr val="3333CC"/>
                </a:solidFill>
              </a:rPr>
              <a:t>(</a:t>
            </a:r>
            <a:r>
              <a:rPr lang="ko-KR" altLang="en-US" sz="4400" dirty="0">
                <a:solidFill>
                  <a:srgbClr val="3333CC"/>
                </a:solidFill>
              </a:rPr>
              <a:t>공동체</a:t>
            </a:r>
            <a:r>
              <a:rPr lang="en-US" altLang="ko-KR" sz="4400" dirty="0">
                <a:solidFill>
                  <a:srgbClr val="3333CC"/>
                </a:solidFill>
              </a:rPr>
              <a:t>,</a:t>
            </a:r>
            <a:r>
              <a:rPr lang="ko-KR" altLang="en-US" sz="4400" dirty="0">
                <a:solidFill>
                  <a:srgbClr val="3333CC"/>
                </a:solidFill>
              </a:rPr>
              <a:t>교제</a:t>
            </a:r>
            <a:r>
              <a:rPr lang="en-US" altLang="ko-KR" sz="4400" dirty="0">
                <a:solidFill>
                  <a:srgbClr val="3333CC"/>
                </a:solidFill>
              </a:rPr>
              <a:t>)</a:t>
            </a:r>
            <a:endParaRPr lang="ko-KR" altLang="en-US" sz="4400" b="0" dirty="0">
              <a:solidFill>
                <a:srgbClr val="3333CC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31059"/>
              </p:ext>
            </p:extLst>
          </p:nvPr>
        </p:nvGraphicFramePr>
        <p:xfrm>
          <a:off x="323529" y="1484785"/>
          <a:ext cx="8496943" cy="4677271"/>
        </p:xfrm>
        <a:graphic>
          <a:graphicData uri="http://schemas.openxmlformats.org/drawingml/2006/table">
            <a:tbl>
              <a:tblPr/>
              <a:tblGrid>
                <a:gridCol w="1043808"/>
                <a:gridCol w="7453135"/>
              </a:tblGrid>
              <a:tr h="1130161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6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건강한 </a:t>
                      </a:r>
                      <a:r>
                        <a:rPr lang="en-US" altLang="ko-KR" sz="1800" b="1" kern="100" spc="-6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SFC</a:t>
                      </a:r>
                      <a:r>
                        <a:rPr lang="en-US" altLang="ko-KR" sz="1800" b="1" kern="100" spc="-19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(Small Family Community&amp;Church)</a:t>
                      </a:r>
                      <a:r>
                        <a:rPr lang="ko-KR" altLang="en-US" sz="1800" b="1" kern="100" spc="-6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를 통해 </a:t>
                      </a:r>
                      <a:r>
                        <a:rPr lang="ko-KR" altLang="en-US" sz="1800" b="1" kern="0" spc="-6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가정과 소그룹속에서 </a:t>
                      </a:r>
                      <a:endParaRPr lang="ko-KR" altLang="en-US" sz="1800" b="1" kern="0" spc="-50">
                        <a:solidFill>
                          <a:srgbClr val="0000D5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1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승리하고 열매 맺는 건강하고 역동적인 소그룹가족공동체 </a:t>
                      </a:r>
                      <a:r>
                        <a:rPr lang="en-US" altLang="ko-KR" sz="1800" b="1" kern="0" spc="-11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800" b="1" kern="0" spc="-11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  <a:r>
                        <a:rPr lang="ko-KR" altLang="en-US" sz="1800" kern="0" spc="-1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세운다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3478350">
                <a:tc gridSpan="2">
                  <a:txBody>
                    <a:bodyPr/>
                    <a:lstStyle/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kern="0" spc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5:</a:t>
                      </a: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⓵ 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구역을 현재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그룹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(21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그룹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(65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kern="0" spc="5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으로 확장</a:t>
                      </a:r>
                      <a:r>
                        <a:rPr lang="en-US" altLang="ko-KR" sz="1800" b="1" kern="0" spc="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endParaRPr lang="ko-KR" altLang="en-US" sz="1800" b="1" kern="0" spc="5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➁ 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교회학교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아동부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개반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청소년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·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청년부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개반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엔비대학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개반</a:t>
                      </a:r>
                      <a:r>
                        <a:rPr lang="en-US" altLang="ko-KR" sz="1800" b="1" kern="0" spc="-11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800" b="1" kern="0" spc="-11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 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개반에서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b="1" kern="0" spc="-110" dirty="0" err="1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개반으로</a:t>
                      </a:r>
                      <a:r>
                        <a:rPr lang="ko-KR" altLang="en-US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확장</a:t>
                      </a:r>
                      <a:r>
                        <a:rPr lang="en-US" altLang="ko-KR" sz="1800" b="1" kern="0" spc="-11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lang="ko-KR" altLang="en-US" sz="1800" b="1" kern="0" spc="-3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➂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NSC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훈련을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받은 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중  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명을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선별하여  구역교사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성경공부 인도자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로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훈련함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➃  </a:t>
                      </a:r>
                      <a:r>
                        <a:rPr lang="ko-KR" altLang="en-US" sz="1800" b="1" kern="0" spc="-160" dirty="0" err="1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씽크오렌지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과정을  개설하여  원리를  학습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(2014.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~5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하고</a:t>
                      </a:r>
                      <a:endParaRPr lang="en-US" altLang="ko-KR" sz="1800" b="1" kern="0" spc="-160" dirty="0" smtClean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각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가정에서  적용하여  실행하도록  함</a:t>
                      </a: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,(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오렌지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매뉴얼  카드  </a:t>
                      </a: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 중  제작 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배포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647700" marR="63500" lvl="1" indent="-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➄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명의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VIP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불신자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새 손님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</a:t>
                      </a:r>
                      <a:r>
                        <a:rPr lang="ko-KR" altLang="en-US" sz="1800" b="1" kern="0" spc="-16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등록시킨다</a:t>
                      </a:r>
                      <a:r>
                        <a:rPr lang="en-US" altLang="ko-KR" sz="1800" b="1" kern="0" spc="-160" dirty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8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688632" cy="86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9pPr>
          </a:lstStyle>
          <a:p>
            <a:r>
              <a:rPr lang="en-US" altLang="ko-KR" sz="4400" dirty="0" smtClean="0">
                <a:ea typeface="굴림" charset="-127"/>
              </a:rPr>
              <a:t> 6. </a:t>
            </a:r>
            <a:r>
              <a:rPr lang="ko-KR" altLang="en-US" sz="4400" dirty="0" smtClean="0">
                <a:ea typeface="굴림" charset="-127"/>
              </a:rPr>
              <a:t>역동적 예배</a:t>
            </a:r>
            <a:r>
              <a:rPr lang="en-US" altLang="ko-KR" sz="4400" dirty="0" smtClean="0">
                <a:solidFill>
                  <a:srgbClr val="3333CC"/>
                </a:solidFill>
              </a:rPr>
              <a:t>(</a:t>
            </a:r>
            <a:r>
              <a:rPr lang="ko-KR" altLang="en-US" sz="4400" dirty="0" smtClean="0">
                <a:solidFill>
                  <a:srgbClr val="3333CC"/>
                </a:solidFill>
              </a:rPr>
              <a:t>예배</a:t>
            </a:r>
            <a:r>
              <a:rPr lang="en-US" altLang="ko-KR" sz="4400" dirty="0" smtClean="0">
                <a:solidFill>
                  <a:srgbClr val="3333CC"/>
                </a:solidFill>
              </a:rPr>
              <a:t>)</a:t>
            </a:r>
            <a:endParaRPr lang="ko-KR" altLang="en-US" sz="4400" b="0" dirty="0">
              <a:solidFill>
                <a:srgbClr val="3333CC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77053"/>
              </p:ext>
            </p:extLst>
          </p:nvPr>
        </p:nvGraphicFramePr>
        <p:xfrm>
          <a:off x="395536" y="1556791"/>
          <a:ext cx="8352928" cy="4608513"/>
        </p:xfrm>
        <a:graphic>
          <a:graphicData uri="http://schemas.openxmlformats.org/drawingml/2006/table">
            <a:tbl>
              <a:tblPr/>
              <a:tblGrid>
                <a:gridCol w="1063569"/>
                <a:gridCol w="7289359"/>
              </a:tblGrid>
              <a:tr h="1116502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900" b="1" kern="0" spc="0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  <a:ea typeface="굴림"/>
                        </a:rPr>
                        <a:t>가치 </a:t>
                      </a:r>
                      <a:r>
                        <a:rPr lang="en-US" altLang="ko-KR" sz="1900" b="1" kern="0" spc="0" dirty="0" smtClean="0">
                          <a:solidFill>
                            <a:srgbClr val="000000"/>
                          </a:solidFill>
                          <a:effectLst/>
                          <a:latin typeface="굴림"/>
                          <a:ea typeface="+mn-ea"/>
                        </a:rPr>
                        <a:t>6</a:t>
                      </a:r>
                      <a:endParaRPr lang="en-US" altLang="ko-KR" sz="1900" b="1" kern="0" spc="0" dirty="0">
                        <a:solidFill>
                          <a:srgbClr val="000000"/>
                        </a:solidFill>
                        <a:effectLst/>
                        <a:latin typeface="굴림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-150" dirty="0">
                          <a:solidFill>
                            <a:srgbClr val="0000D5"/>
                          </a:solidFill>
                          <a:effectLst/>
                          <a:latin typeface="함초롬바탕"/>
                          <a:ea typeface="함초롬바탕"/>
                        </a:rPr>
                        <a:t>주님의 강력한 </a:t>
                      </a:r>
                      <a:r>
                        <a:rPr lang="ko-KR" altLang="en-US" sz="1900" b="1" kern="0" spc="-150" dirty="0" err="1">
                          <a:solidFill>
                            <a:srgbClr val="0000D5"/>
                          </a:solidFill>
                          <a:effectLst/>
                          <a:latin typeface="함초롬바탕"/>
                          <a:ea typeface="함초롬바탕"/>
                        </a:rPr>
                        <a:t>임재가</a:t>
                      </a:r>
                      <a:r>
                        <a:rPr lang="ko-KR" altLang="en-US" sz="1900" b="1" kern="0" spc="-150" dirty="0">
                          <a:solidFill>
                            <a:srgbClr val="0000D5"/>
                          </a:solidFill>
                          <a:effectLst/>
                          <a:latin typeface="함초롬바탕"/>
                          <a:ea typeface="함초롬바탕"/>
                        </a:rPr>
                        <a:t> 있는 </a:t>
                      </a:r>
                      <a:r>
                        <a:rPr lang="ko-KR" altLang="en-US" sz="1900" b="1" kern="0" spc="-150" dirty="0">
                          <a:solidFill>
                            <a:srgbClr val="E90000"/>
                          </a:solidFill>
                          <a:effectLst/>
                          <a:latin typeface="함초롬바탕"/>
                          <a:ea typeface="함초롬바탕"/>
                        </a:rPr>
                        <a:t>역동적인 예배</a:t>
                      </a:r>
                      <a:r>
                        <a:rPr lang="en-US" altLang="ko-KR" sz="1900" b="1" kern="0" spc="-150" dirty="0">
                          <a:solidFill>
                            <a:srgbClr val="0000D5"/>
                          </a:solidFill>
                          <a:effectLst/>
                          <a:latin typeface="함초롬바탕"/>
                        </a:rPr>
                        <a:t>(Dynamic Worship)</a:t>
                      </a:r>
                      <a:r>
                        <a:rPr lang="ko-KR" altLang="en-US" sz="1900" b="1" kern="0" spc="-150" dirty="0">
                          <a:solidFill>
                            <a:srgbClr val="FF5200"/>
                          </a:solidFill>
                          <a:effectLst/>
                          <a:latin typeface="함초롬바탕"/>
                          <a:ea typeface="함초롬바탕"/>
                        </a:rPr>
                        <a:t>를 </a:t>
                      </a:r>
                      <a:r>
                        <a:rPr lang="ko-KR" altLang="en-US" sz="1900" b="1" kern="0" spc="-150" dirty="0" smtClean="0">
                          <a:solidFill>
                            <a:srgbClr val="FF5200"/>
                          </a:solidFill>
                          <a:effectLst/>
                          <a:latin typeface="함초롬바탕"/>
                          <a:ea typeface="함초롬바탕"/>
                        </a:rPr>
                        <a:t>통해서</a:t>
                      </a:r>
                      <a:endParaRPr lang="en-US" altLang="ko-KR" sz="1900" b="1" kern="0" spc="-150" dirty="0" smtClean="0">
                        <a:solidFill>
                          <a:srgbClr val="FF5200"/>
                        </a:solidFill>
                        <a:effectLst/>
                        <a:latin typeface="함초롬바탕"/>
                        <a:ea typeface="함초롬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-150" dirty="0" smtClean="0">
                          <a:solidFill>
                            <a:srgbClr val="FF5200"/>
                          </a:solidFill>
                          <a:effectLst/>
                          <a:latin typeface="함초롬바탕"/>
                          <a:ea typeface="함초롬바탕"/>
                        </a:rPr>
                        <a:t>치유</a:t>
                      </a:r>
                      <a:r>
                        <a:rPr lang="en-US" altLang="ko-KR" sz="1900" b="1" kern="0" spc="-150" dirty="0">
                          <a:solidFill>
                            <a:srgbClr val="FF52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900" b="1" kern="0" spc="-150" dirty="0">
                          <a:solidFill>
                            <a:srgbClr val="FF5200"/>
                          </a:solidFill>
                          <a:effectLst/>
                          <a:latin typeface="함초롬바탕"/>
                          <a:ea typeface="함초롬바탕"/>
                        </a:rPr>
                        <a:t>회복</a:t>
                      </a:r>
                      <a:r>
                        <a:rPr lang="en-US" altLang="ko-KR" sz="1900" b="1" kern="0" spc="-150" dirty="0">
                          <a:solidFill>
                            <a:srgbClr val="FF52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900" b="1" kern="0" spc="-150" dirty="0" smtClean="0">
                          <a:solidFill>
                            <a:srgbClr val="FF5200"/>
                          </a:solidFill>
                          <a:effectLst/>
                          <a:ea typeface="함초롬바탕"/>
                        </a:rPr>
                        <a:t>헌신되어</a:t>
                      </a:r>
                      <a:r>
                        <a:rPr lang="ko-KR" altLang="en-US" sz="1900" b="1" kern="0" spc="-15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 </a:t>
                      </a:r>
                      <a:r>
                        <a:rPr lang="ko-KR" altLang="en-US" sz="1900" b="1" kern="0" spc="-15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하나님이 </a:t>
                      </a:r>
                      <a:r>
                        <a:rPr lang="ko-KR" altLang="en-US" sz="1900" b="1" kern="0" spc="-15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기뻐하시고 영광 받으시는 예배를 드린다</a:t>
                      </a:r>
                      <a:r>
                        <a:rPr lang="en-US" altLang="ko-KR" sz="1900" b="1" kern="0" spc="-15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3492011">
                <a:tc gridSpan="2">
                  <a:txBody>
                    <a:bodyPr/>
                    <a:lstStyle/>
                    <a:p>
                      <a:pPr marL="457200" marR="0" lvl="1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목표</a:t>
                      </a:r>
                      <a:r>
                        <a:rPr lang="en-US" altLang="ko-KR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6: </a:t>
                      </a: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역동적인 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주일 예배를 </a:t>
                      </a: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위해</a:t>
                      </a:r>
                      <a:endParaRPr lang="en-US" altLang="ko-KR" sz="1900" b="1" kern="0" spc="0" dirty="0" smtClean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457200" marR="0" lvl="1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 </a:t>
                      </a: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➀ 예배의 질을 현재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82.65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에서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85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로 올리고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, </a:t>
                      </a:r>
                      <a:endParaRPr lang="ko-KR" altLang="en-US" sz="1900" kern="0" spc="0" dirty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  <a:p>
                      <a:pPr marL="457200" marR="0" lvl="1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   ➁ 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현재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58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명의 주일예배 출석을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108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명으로 상승시키며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, </a:t>
                      </a:r>
                      <a:endParaRPr lang="en-US" altLang="ko-KR" sz="1900" b="1" kern="0" spc="0" dirty="0" smtClean="0">
                        <a:solidFill>
                          <a:srgbClr val="0000FF"/>
                        </a:solidFill>
                        <a:effectLst/>
                        <a:latin typeface="맑은 고딕"/>
                      </a:endParaRPr>
                    </a:p>
                    <a:p>
                      <a:pPr marL="457200" marR="0" lvl="1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900" b="1" kern="0" spc="0" dirty="0" smtClean="0">
                          <a:solidFill>
                            <a:srgbClr val="0000FF"/>
                          </a:solidFill>
                          <a:effectLst/>
                          <a:latin typeface="맑은 고딕"/>
                          <a:ea typeface="맑은 고딕"/>
                        </a:rPr>
                        <a:t>       </a:t>
                      </a: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성가대를 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조직한다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457200" marR="0" lvl="1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   ➂ 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10</a:t>
                      </a:r>
                      <a:r>
                        <a:rPr lang="ko-KR" altLang="en-US" sz="1900" b="1" kern="0" spc="0" dirty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회에 걸쳐 교회 절기 및 의식을 지킨다</a:t>
                      </a:r>
                      <a:r>
                        <a:rPr lang="en-US" altLang="ko-KR" sz="1900" b="1" kern="0" spc="0" dirty="0">
                          <a:solidFill>
                            <a:srgbClr val="0000FF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914400" marR="0" lvl="2" indent="-102362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0" dirty="0" smtClean="0">
                          <a:solidFill>
                            <a:srgbClr val="0000FF"/>
                          </a:solidFill>
                          <a:effectLst/>
                          <a:ea typeface="맑은 고딕"/>
                        </a:rPr>
                        <a:t>         ➃ </a:t>
                      </a:r>
                      <a:r>
                        <a:rPr lang="ko-KR" altLang="en-US" sz="1900" b="1" kern="0" spc="0" dirty="0" smtClean="0">
                          <a:solidFill>
                            <a:srgbClr val="86041A"/>
                          </a:solidFill>
                          <a:effectLst/>
                          <a:ea typeface="맑은 고딕"/>
                        </a:rPr>
                        <a:t>성도 </a:t>
                      </a:r>
                      <a:r>
                        <a:rPr lang="en-US" altLang="ko-KR" sz="1900" b="1" kern="0" spc="0" dirty="0" smtClean="0">
                          <a:solidFill>
                            <a:srgbClr val="86041A"/>
                          </a:solidFill>
                          <a:effectLst/>
                          <a:latin typeface="맑은 고딕"/>
                        </a:rPr>
                        <a:t>150</a:t>
                      </a:r>
                      <a:r>
                        <a:rPr lang="ko-KR" altLang="en-US" sz="1900" b="1" kern="0" spc="0" dirty="0" smtClean="0">
                          <a:solidFill>
                            <a:srgbClr val="86041A"/>
                          </a:solidFill>
                          <a:effectLst/>
                          <a:ea typeface="맑은 고딕"/>
                        </a:rPr>
                        <a:t>명 이상이 되면 </a:t>
                      </a:r>
                      <a:r>
                        <a:rPr lang="en-US" altLang="ko-KR" sz="1900" b="1" kern="0" spc="0" dirty="0" smtClean="0">
                          <a:solidFill>
                            <a:srgbClr val="86041A"/>
                          </a:solidFill>
                          <a:effectLst/>
                          <a:latin typeface="맑은 고딕"/>
                        </a:rPr>
                        <a:t>300</a:t>
                      </a:r>
                      <a:r>
                        <a:rPr lang="ko-KR" altLang="en-US" sz="1900" b="1" kern="0" spc="0" dirty="0" smtClean="0">
                          <a:solidFill>
                            <a:srgbClr val="86041A"/>
                          </a:solidFill>
                          <a:effectLst/>
                          <a:ea typeface="맑은 고딕"/>
                        </a:rPr>
                        <a:t>명 이상의 성도가 함께</a:t>
                      </a:r>
                      <a:endParaRPr lang="en-US" altLang="ko-KR" sz="1900" b="1" kern="0" spc="0" dirty="0" smtClean="0">
                        <a:solidFill>
                          <a:srgbClr val="86041A"/>
                        </a:solidFill>
                        <a:effectLst/>
                        <a:ea typeface="맑은 고딕"/>
                      </a:endParaRPr>
                    </a:p>
                    <a:p>
                      <a:pPr marL="914400" marR="0" lvl="2" indent="-102362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900" b="1" kern="0" spc="0" dirty="0" smtClean="0">
                          <a:solidFill>
                            <a:srgbClr val="86041A"/>
                          </a:solidFill>
                          <a:effectLst/>
                          <a:ea typeface="맑은 고딕"/>
                        </a:rPr>
                        <a:t>            </a:t>
                      </a:r>
                      <a:r>
                        <a:rPr lang="ko-KR" altLang="en-US" sz="1900" b="1" kern="0" spc="0" dirty="0" smtClean="0">
                          <a:solidFill>
                            <a:srgbClr val="86041A"/>
                          </a:solidFill>
                          <a:effectLst/>
                          <a:ea typeface="맑은 고딕"/>
                        </a:rPr>
                        <a:t> 예배드릴 수 있는 장소 확장을 위한 계획을 세운다</a:t>
                      </a:r>
                      <a:r>
                        <a:rPr lang="en-US" altLang="ko-KR" sz="1900" b="1" kern="0" spc="0" dirty="0" smtClean="0">
                          <a:solidFill>
                            <a:srgbClr val="86041A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900" kern="0" spc="0" dirty="0">
                        <a:solidFill>
                          <a:srgbClr val="86041A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7992888" cy="8640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C0066"/>
                </a:solidFill>
                <a:latin typeface="KabobExtrabold" pitchFamily="2" charset="0"/>
              </a:defRPr>
            </a:lvl9pPr>
          </a:lstStyle>
          <a:p>
            <a:r>
              <a:rPr lang="en-US" altLang="ko-KR" sz="4400" dirty="0" smtClean="0">
                <a:ea typeface="굴림" charset="-127"/>
              </a:rPr>
              <a:t> 7. </a:t>
            </a:r>
            <a:r>
              <a:rPr lang="ko-KR" altLang="en-US" sz="4400" dirty="0" smtClean="0">
                <a:ea typeface="굴림" charset="-127"/>
              </a:rPr>
              <a:t>강력한 중보기도</a:t>
            </a:r>
            <a:r>
              <a:rPr lang="en-US" altLang="ko-KR" sz="4400" dirty="0" smtClean="0">
                <a:solidFill>
                  <a:srgbClr val="2D2DB9"/>
                </a:solidFill>
                <a:ea typeface="굴림" charset="-127"/>
              </a:rPr>
              <a:t>(</a:t>
            </a:r>
            <a:r>
              <a:rPr lang="ko-KR" altLang="en-US" sz="4400" dirty="0" smtClean="0">
                <a:solidFill>
                  <a:srgbClr val="2D2DB9"/>
                </a:solidFill>
                <a:ea typeface="굴림" charset="-127"/>
              </a:rPr>
              <a:t>중보기도</a:t>
            </a:r>
            <a:r>
              <a:rPr lang="en-US" altLang="ko-KR" sz="4400" dirty="0" smtClean="0">
                <a:solidFill>
                  <a:srgbClr val="2D2DB9"/>
                </a:solidFill>
                <a:ea typeface="굴림" charset="-127"/>
              </a:rPr>
              <a:t>)</a:t>
            </a:r>
            <a:endParaRPr lang="en-US" altLang="ko-KR" sz="4400" kern="0" dirty="0">
              <a:ea typeface="굴림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33672"/>
              </p:ext>
            </p:extLst>
          </p:nvPr>
        </p:nvGraphicFramePr>
        <p:xfrm>
          <a:off x="827584" y="1556792"/>
          <a:ext cx="7344816" cy="4544670"/>
        </p:xfrm>
        <a:graphic>
          <a:graphicData uri="http://schemas.openxmlformats.org/drawingml/2006/table">
            <a:tbl>
              <a:tblPr/>
              <a:tblGrid>
                <a:gridCol w="1021887"/>
                <a:gridCol w="6322929"/>
              </a:tblGrid>
              <a:tr h="2070456">
                <a:tc>
                  <a:txBody>
                    <a:bodyPr/>
                    <a:lstStyle/>
                    <a:p>
                      <a:pPr marL="63500" marR="63500" indent="0" algn="l" fontAlgn="base" latinLnBrk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가치 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교회의 각 공동체</a:t>
                      </a:r>
                      <a:r>
                        <a:rPr lang="en-US" altLang="ko-KR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구역</a:t>
                      </a:r>
                      <a:r>
                        <a:rPr lang="en-US" altLang="ko-KR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가정</a:t>
                      </a:r>
                      <a:r>
                        <a:rPr lang="en-US" altLang="ko-KR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직장</a:t>
                      </a:r>
                      <a:r>
                        <a:rPr lang="en-US" altLang="ko-KR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2000" b="1" kern="0" spc="-9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들이 주님의 </a:t>
                      </a:r>
                      <a:r>
                        <a:rPr lang="ko-KR" altLang="en-US" sz="2000" b="1" kern="0" spc="-9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뜻</a:t>
                      </a:r>
                      <a:endParaRPr lang="en-US" altLang="ko-KR" sz="2000" b="1" kern="0" spc="-90" dirty="0" smtClean="0">
                        <a:solidFill>
                          <a:srgbClr val="0000D5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 dirty="0" smtClean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가운데서 </a:t>
                      </a:r>
                      <a:r>
                        <a:rPr lang="ko-KR" altLang="en-US" sz="2000" b="1" kern="0" spc="-90" dirty="0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강력한 </a:t>
                      </a:r>
                      <a:r>
                        <a:rPr lang="ko-KR" altLang="en-US" sz="2000" b="1" kern="0" spc="-90" dirty="0" err="1" smtClean="0">
                          <a:solidFill>
                            <a:srgbClr val="FF5200"/>
                          </a:solidFill>
                          <a:effectLst/>
                          <a:latin typeface="+mn-ea"/>
                          <a:ea typeface="+mn-ea"/>
                        </a:rPr>
                        <a:t>중보기도팀</a:t>
                      </a:r>
                      <a:r>
                        <a:rPr lang="en-US" altLang="ko-KR" sz="2000" b="1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2000" b="1" kern="0" spc="-170" dirty="0">
                          <a:solidFill>
                            <a:srgbClr val="0000D5"/>
                          </a:solidFill>
                          <a:effectLst/>
                          <a:latin typeface="+mn-ea"/>
                          <a:ea typeface="+mn-ea"/>
                        </a:rPr>
                        <a:t>Powerful Prayer Team</a:t>
                      </a:r>
                      <a:r>
                        <a:rPr lang="en-US" altLang="ko-KR" sz="2000" b="1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2000" b="1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</a:t>
                      </a:r>
                      <a:endParaRPr lang="en-US" altLang="ko-KR" sz="2000" b="1" kern="0" spc="-17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만들어 기도를 </a:t>
                      </a:r>
                      <a:r>
                        <a:rPr lang="ko-KR" altLang="en-US" sz="2000" b="1" kern="0" spc="-17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000" b="1" kern="0" spc="-1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통해서 </a:t>
                      </a:r>
                      <a:r>
                        <a:rPr lang="ko-KR" altLang="en-US" sz="2000" b="1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주님의 뜻을 이루어 간다</a:t>
                      </a:r>
                      <a:r>
                        <a:rPr lang="en-US" altLang="ko-KR" sz="2000" b="1" kern="0" spc="-17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</a:tr>
              <a:tr h="2034000">
                <a:tc gridSpan="2">
                  <a:txBody>
                    <a:bodyPr/>
                    <a:lstStyle/>
                    <a:p>
                      <a:pPr marL="1104900" marR="63500" lvl="2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</a:p>
                    <a:p>
                      <a:pPr marL="1104900" marR="63500" lvl="2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➀  </a:t>
                      </a:r>
                      <a:r>
                        <a:rPr lang="ko-KR" altLang="en-US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매주 </a:t>
                      </a:r>
                      <a:r>
                        <a:rPr lang="ko-KR" altLang="en-US" sz="2000" b="1" kern="0" spc="-60" dirty="0" err="1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금요</a:t>
                      </a:r>
                      <a:r>
                        <a:rPr lang="ko-KR" altLang="en-US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기도회를 통하여 하나님의 </a:t>
                      </a: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</a:t>
                      </a:r>
                      <a:endParaRPr lang="en-US" altLang="ko-KR" sz="2000" b="1" kern="0" spc="-60" dirty="0" smtClean="0"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1104900" marR="63500" lvl="2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공동체의 </a:t>
                      </a: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목표를 </a:t>
                      </a:r>
                      <a:r>
                        <a:rPr lang="ko-KR" altLang="en-US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이루기 위한 기도 </a:t>
                      </a: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제목들을</a:t>
                      </a:r>
                      <a:endParaRPr lang="en-US" altLang="ko-KR" sz="2000" b="1" kern="0" spc="-60" dirty="0" smtClean="0"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1104900" marR="63500" lvl="2" indent="-1270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2000" b="1" kern="0" spc="-60" dirty="0" smtClean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나누고 기도한다</a:t>
                      </a:r>
                      <a:r>
                        <a:rPr lang="en-US" altLang="ko-KR" sz="2000" b="1" kern="0" spc="-60" dirty="0"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040560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실행전략 추진 일정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60538"/>
              </p:ext>
            </p:extLst>
          </p:nvPr>
        </p:nvGraphicFramePr>
        <p:xfrm>
          <a:off x="611560" y="1628800"/>
          <a:ext cx="7992888" cy="446531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72529"/>
                <a:gridCol w="912989"/>
                <a:gridCol w="1896207"/>
                <a:gridCol w="2458046"/>
                <a:gridCol w="1264138"/>
                <a:gridCol w="688979"/>
              </a:tblGrid>
              <a:tr h="393565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핵심가치별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실행전략별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담당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393565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월별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670">
                <a:tc row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-100">
                          <a:effectLst/>
                          <a:latin typeface="+mn-ea"/>
                          <a:ea typeface="+mn-ea"/>
                        </a:rPr>
                        <a:t>14~18</a:t>
                      </a:r>
                      <a:endParaRPr 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고난주간 기도회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-100" dirty="0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주의 만찬식</a:t>
                      </a:r>
                      <a:r>
                        <a:rPr lang="en-US" altLang="ko-KR" sz="1600" b="1" kern="0" spc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고난일</a:t>
                      </a:r>
                      <a:r>
                        <a:rPr lang="en-US" altLang="ko-KR" sz="1600" b="1" kern="0" spc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세족식</a:t>
                      </a:r>
                      <a:r>
                        <a:rPr lang="en-US" altLang="ko-KR" sz="1600" b="1" kern="0" spc="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고난일</a:t>
                      </a:r>
                      <a:r>
                        <a:rPr lang="en-US" altLang="ko-KR" sz="1600" b="1" kern="0" spc="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물티슈</a:t>
                      </a: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 제작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row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월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앤드비전교회</a:t>
                      </a: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smtClean="0">
                          <a:effectLst/>
                          <a:latin typeface="+mn-ea"/>
                          <a:ea typeface="+mn-ea"/>
                        </a:rPr>
                        <a:t>창립예배</a:t>
                      </a:r>
                      <a:endParaRPr lang="en-US" altLang="ko-KR" sz="1600" b="1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명의 안수집사 세움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전교인 </a:t>
                      </a: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친교회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남여선교회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침례식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506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>
                          <a:effectLst/>
                          <a:latin typeface="+mn-ea"/>
                          <a:ea typeface="+mn-ea"/>
                        </a:rPr>
                        <a:t>말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 err="1">
                          <a:effectLst/>
                          <a:latin typeface="+mn-ea"/>
                          <a:ea typeface="+mn-ea"/>
                        </a:rPr>
                        <a:t>씽크오렌지</a:t>
                      </a:r>
                      <a:r>
                        <a:rPr lang="ko-KR" altLang="en-US" sz="1600" b="1" kern="0" spc="-1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-100" dirty="0" err="1">
                          <a:effectLst/>
                          <a:latin typeface="+mn-ea"/>
                          <a:ea typeface="+mn-ea"/>
                        </a:rPr>
                        <a:t>메뉴얼카드제작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교회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040560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실행전략 추진 일정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08139"/>
              </p:ext>
            </p:extLst>
          </p:nvPr>
        </p:nvGraphicFramePr>
        <p:xfrm>
          <a:off x="611560" y="1628800"/>
          <a:ext cx="8064896" cy="432047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79489"/>
                <a:gridCol w="818959"/>
                <a:gridCol w="1961731"/>
                <a:gridCol w="2107045"/>
                <a:gridCol w="1702486"/>
                <a:gridCol w="695186"/>
              </a:tblGrid>
              <a:tr h="431372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핵심가치별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실행전략별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담당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43137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월별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396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집사 안수식</a:t>
                      </a: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주의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만찬식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맥추절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3~9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 </a:t>
                      </a: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족 선교팀 파송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세족식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광복절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 rowSpan="3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NSC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전도훈련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NSC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전도위원회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28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주의 만찬식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9396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전도왕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강사 초청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NSC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전도위원회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6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5040560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실행전략 추진 일정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67200"/>
              </p:ext>
            </p:extLst>
          </p:nvPr>
        </p:nvGraphicFramePr>
        <p:xfrm>
          <a:off x="611560" y="1700811"/>
          <a:ext cx="8064896" cy="424846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79489"/>
                <a:gridCol w="818959"/>
                <a:gridCol w="1569904"/>
                <a:gridCol w="2664296"/>
                <a:gridCol w="1537062"/>
                <a:gridCol w="695186"/>
              </a:tblGrid>
              <a:tr h="424182">
                <a:tc grid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핵심가치별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실행전략별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담당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42418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월별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일자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5729">
                <a:tc rowSpan="2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전교인 친교회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남여선교회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침례식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주의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만찬식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추수감사절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 rowSpan="4"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소그룹공동체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침례식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성탄절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주의 </a:t>
                      </a: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만찬식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송구영신 예배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857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역동적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송구영신 예배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9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04168"/>
            <a:ext cx="5040560" cy="792088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3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 w="9525" cap="rnd" cmpd="sng" algn="ctr">
            <a:solidFill>
              <a:schemeClr val="accent5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kern="0" smtClean="0">
                <a:solidFill>
                  <a:srgbClr val="000000"/>
                </a:solidFill>
                <a:ea typeface="굴림" charset="-127"/>
              </a:rPr>
              <a:t>실행전략 추진 일정</a:t>
            </a:r>
            <a:endParaRPr lang="en-US" altLang="ko-KR" sz="3600" kern="0" dirty="0">
              <a:solidFill>
                <a:srgbClr val="000000"/>
              </a:solidFill>
              <a:ea typeface="굴림" charset="-127"/>
            </a:endParaRP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757935"/>
              </p:ext>
            </p:extLst>
          </p:nvPr>
        </p:nvGraphicFramePr>
        <p:xfrm>
          <a:off x="467544" y="1556792"/>
          <a:ext cx="8280919" cy="43924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52672"/>
                <a:gridCol w="2119736"/>
                <a:gridCol w="2664296"/>
                <a:gridCol w="1230408"/>
                <a:gridCol w="713807"/>
              </a:tblGrid>
              <a:tr h="678616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일정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핵심가치별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err="1">
                          <a:effectLst/>
                          <a:latin typeface="+mn-ea"/>
                          <a:ea typeface="+mn-ea"/>
                        </a:rPr>
                        <a:t>실행전략별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담당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</a:tr>
              <a:tr h="68309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매일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성령의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임재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하루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 이상 기도하기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모두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981504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매일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비전의 공유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비전을 위해 하루 </a:t>
                      </a:r>
                      <a:r>
                        <a:rPr lang="en-US" altLang="ko-KR" sz="16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1" kern="0" spc="-1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 이상 기도하기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모두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68309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매주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매주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전도하기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NSC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요원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68309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매월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전도를 위한 이미용 봉사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이보은집사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ko-KR" altLang="en-US" sz="16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683092"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2015.1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월말경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하나님 나라의 번식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방글라데시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선교팀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파송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교회</a:t>
                      </a: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63500" marR="6350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731520" algn="l"/>
                          <a:tab pos="1097280" algn="l"/>
                          <a:tab pos="1463040" algn="l"/>
                          <a:tab pos="1828800" algn="l"/>
                          <a:tab pos="2194560" algn="l"/>
                          <a:tab pos="2560320" algn="l"/>
                          <a:tab pos="2926080" algn="l"/>
                          <a:tab pos="3291840" algn="l"/>
                          <a:tab pos="3657600" algn="l"/>
                          <a:tab pos="4023360" algn="l"/>
                          <a:tab pos="4389120" algn="l"/>
                          <a:tab pos="4754880" algn="l"/>
                          <a:tab pos="5120640" algn="l"/>
                          <a:tab pos="5486400" algn="l"/>
                          <a:tab pos="5852160" algn="l"/>
                          <a:tab pos="6217920" algn="l"/>
                          <a:tab pos="6583680" algn="l"/>
                          <a:tab pos="6949440" algn="l"/>
                          <a:tab pos="7315200" algn="l"/>
                          <a:tab pos="7680960" algn="l"/>
                          <a:tab pos="8046720" algn="l"/>
                          <a:tab pos="8412480" algn="l"/>
                          <a:tab pos="8778240" algn="l"/>
                          <a:tab pos="9144000" algn="l"/>
                          <a:tab pos="9509760" algn="l"/>
                          <a:tab pos="9875520" algn="l"/>
                          <a:tab pos="10241280" algn="l"/>
                          <a:tab pos="10607040" algn="l"/>
                          <a:tab pos="10972800" algn="l"/>
                          <a:tab pos="11338560" algn="l"/>
                          <a:tab pos="11704320" algn="l"/>
                        </a:tabLs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blipFill dpi="0" rotWithShape="1">
                      <a:blip r:embed="rId2">
                        <a:alphaModFix amt="5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524000" y="228600"/>
            <a:ext cx="6072336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 건강의 문제점과 처방 전략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05345"/>
              </p:ext>
            </p:extLst>
          </p:nvPr>
        </p:nvGraphicFramePr>
        <p:xfrm>
          <a:off x="395533" y="1124744"/>
          <a:ext cx="8485665" cy="5130718"/>
        </p:xfrm>
        <a:graphic>
          <a:graphicData uri="http://schemas.openxmlformats.org/drawingml/2006/table">
            <a:tbl>
              <a:tblPr/>
              <a:tblGrid>
                <a:gridCol w="1025646"/>
                <a:gridCol w="1123315"/>
                <a:gridCol w="4138894"/>
                <a:gridCol w="685642"/>
                <a:gridCol w="1512168"/>
              </a:tblGrid>
              <a:tr h="623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</a:t>
                      </a:r>
                      <a:endParaRPr lang="en-US" altLang="ko-KR" sz="200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4C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주제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미래 관심을 가질 문제점 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점수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처방 전략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3275">
                <a:tc rowSpan="7">
                  <a:txBody>
                    <a:bodyPr/>
                    <a:lstStyle/>
                    <a:p>
                      <a:pPr marL="400050" marR="0" indent="-4000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UcPeriod"/>
                      </a:pPr>
                      <a:endParaRPr lang="en-US" altLang="ko-KR" sz="20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400050" marR="0" indent="-4000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UcPeriod"/>
                      </a:pPr>
                      <a:endParaRPr lang="en-US" altLang="ko-KR" sz="20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I.</a:t>
                      </a:r>
                      <a:r>
                        <a:rPr lang="ko-KR" altLang="en-US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20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 </a:t>
                      </a:r>
                      <a:r>
                        <a:rPr lang="ko-KR" altLang="en-US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NO.21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성취를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위한 장애물을 넘는 추진력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관련된 책 읽기</a:t>
                      </a:r>
                      <a:endParaRPr lang="en-US" altLang="ko-KR" sz="16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 캐스팅 세미나</a:t>
                      </a:r>
                      <a:endParaRPr lang="en-US" altLang="ko-KR" sz="16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 세미나</a:t>
                      </a:r>
                      <a:endParaRPr lang="ko-KR" altLang="en-US" sz="160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27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baseline="0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NO.59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하나님이 주신 반드시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될 비전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8930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NO.92</a:t>
                      </a:r>
                      <a:r>
                        <a:rPr lang="en-US" altLang="ko-KR" sz="2000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열정에 사로 잡힘</a:t>
                      </a:r>
                      <a:endParaRPr lang="en-US" altLang="ko-KR" sz="200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51</a:t>
                      </a: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NO.95</a:t>
                      </a:r>
                      <a:r>
                        <a:rPr lang="en-US" altLang="ko-KR" sz="2000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성취를 위한 기도의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48</a:t>
                      </a:r>
                      <a:endParaRPr lang="ko-KR" altLang="en-US" sz="20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3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98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 성취를 위해 인내하면서 절제함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8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 </a:t>
                      </a:r>
                      <a:r>
                        <a:rPr lang="ko-KR" altLang="en-US" sz="2000" b="1" baseline="0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NO.97</a:t>
                      </a:r>
                      <a:r>
                        <a:rPr lang="en-US" altLang="ko-KR" sz="2000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평가 시간</a:t>
                      </a:r>
                      <a:endParaRPr lang="en-US" altLang="ko-KR" sz="200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53</a:t>
                      </a: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600" b="1" baseline="0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 코치</a:t>
                      </a: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1" baseline="0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컨설턴터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초청</a:t>
                      </a:r>
                      <a:r>
                        <a:rPr lang="en-US" altLang="ko-KR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세미나</a:t>
                      </a: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76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</a:t>
                      </a:r>
                      <a:r>
                        <a:rPr lang="en-US" altLang="ko-KR" sz="2000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 </a:t>
                      </a:r>
                      <a:r>
                        <a:rPr lang="ko-KR" altLang="en-US" sz="2000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성취 기도</a:t>
                      </a:r>
                      <a:endParaRPr lang="ko-KR" altLang="en-US" sz="200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56</a:t>
                      </a:r>
                      <a:endParaRPr lang="ko-KR" altLang="en-US" sz="20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3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36912"/>
            <a:ext cx="6453336" cy="15121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8000" dirty="0" smtClean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주님께 영광</a:t>
            </a:r>
            <a:r>
              <a:rPr lang="en-US" altLang="ko-KR" sz="8000" dirty="0" smtClean="0">
                <a:solidFill>
                  <a:schemeClr val="tx1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.</a:t>
            </a:r>
            <a:endParaRPr lang="en-US" altLang="ko-KR" sz="8000" dirty="0">
              <a:solidFill>
                <a:schemeClr val="tx1"/>
              </a:solidFill>
              <a:latin typeface="HY바다M" panose="02030600000101010101" pitchFamily="18" charset="-127"/>
              <a:ea typeface="HY바다M" panose="02030600000101010101" pitchFamily="18" charset="-127"/>
            </a:endParaRPr>
          </a:p>
        </p:txBody>
      </p:sp>
      <p:pic>
        <p:nvPicPr>
          <p:cNvPr id="14340" name="Picture 4" descr="Z:\newtek\_backgrounds_1.02\Tim\powerpoint templates\61-80\botanical_extract\botanical_extract_p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Z:\newtek\_backgrounds_1.02\Tim\powerpoint templates\61-80\botanical_extract\botanical_extract_q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981200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xtLst/>
        </p:spPr>
      </p:pic>
      <p:pic>
        <p:nvPicPr>
          <p:cNvPr id="14342" name="Picture 6" descr="Z:\newtek\_backgrounds_1.02\Tim\powerpoint templates\61-80\botanical_extract\botanical_extract_s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Z:\newtek\_backgrounds_1.02\Tim\powerpoint templates\61-80\botanical_extract\botanical_extract_t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실행전략팀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5804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832" y="3759423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(3)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기획안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888" y="2902630"/>
            <a:ext cx="338437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(4)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전략팀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26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339752" y="1844824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3010626" y="1321604"/>
            <a:ext cx="1726755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임무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1600" y="2852936"/>
            <a:ext cx="223224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형성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469670" y="4365104"/>
            <a:ext cx="1819729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기도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3347864" y="2780928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24000" y="4489956"/>
            <a:ext cx="223224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_____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2564904"/>
            <a:ext cx="1813317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708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1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1475656" y="1844824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>
              <a:solidFill>
                <a:srgbClr val="2B166E"/>
              </a:solidFill>
            </a:endParaRPr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2483768" y="1124744"/>
            <a:ext cx="1726755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임무</a:t>
            </a:r>
            <a:endParaRPr lang="en-US" altLang="ko-KR" sz="2400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67944" y="1556792"/>
            <a:ext cx="4793300" cy="52322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1.&lt;</a:t>
            </a:r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</a:t>
            </a:r>
            <a:r>
              <a:rPr lang="en-US" altLang="ko-KR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실행전략</a:t>
            </a:r>
            <a:r>
              <a:rPr lang="en-US" altLang="ko-KR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&gt;</a:t>
            </a:r>
            <a:r>
              <a:rPr lang="ko-KR" altLang="en-US" sz="2800" dirty="0" err="1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기획안</a:t>
            </a:r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작성</a:t>
            </a:r>
            <a:endParaRPr lang="en-US" altLang="ko-KR" sz="2800" dirty="0">
              <a:solidFill>
                <a:srgbClr val="2B16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483768" y="2780928"/>
            <a:ext cx="1944216" cy="1800200"/>
          </a:xfrm>
          <a:prstGeom prst="ellipse">
            <a:avLst/>
          </a:prstGeom>
          <a:solidFill>
            <a:srgbClr val="FFFF00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72000" y="1988840"/>
            <a:ext cx="4309193" cy="1200329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교회가 가진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비전과 핵심가치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</a:p>
          <a:p>
            <a:pPr latinLnBrk="0"/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교회건강진단</a:t>
            </a: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에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근거하며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</a:t>
            </a:r>
          </a:p>
          <a:p>
            <a:pPr latinLnBrk="0"/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공의 과정을 거쳐 작성</a:t>
            </a:r>
            <a:endParaRPr lang="en-US" altLang="ko-K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0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1691680" y="1041648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0032" y="2276872"/>
            <a:ext cx="1821332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형성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44008" y="2780928"/>
            <a:ext cx="3888432" cy="954107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각 기관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부서 책임자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(10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명 내외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)</a:t>
            </a:r>
            <a:endParaRPr kumimoji="0" lang="en-US" altLang="ko-KR" sz="2400" b="1" dirty="0"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699792" y="1988840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779912" y="3699029"/>
            <a:ext cx="4896544" cy="954107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전략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분석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평가 에 밝고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목표 지향적인 분으로 구성</a:t>
            </a:r>
            <a:endParaRPr kumimoji="0" lang="en-US" altLang="ko-KR" sz="2400" b="1" dirty="0"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83768" y="4635133"/>
            <a:ext cx="5688632" cy="1384995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3.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팀장은 담임목사가 되지만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전략팀원 중에 한 분을 대신 부 팀장으로 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세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울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수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있음</a:t>
            </a:r>
            <a:endParaRPr kumimoji="0" lang="en-US" altLang="ko-KR" sz="2400" b="1" dirty="0"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1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1475656" y="1844824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>
              <a:solidFill>
                <a:srgbClr val="2B166E"/>
              </a:solidFill>
            </a:endParaRPr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2483768" y="1124744"/>
            <a:ext cx="1816523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운영</a:t>
            </a:r>
            <a:endParaRPr lang="en-US" altLang="ko-KR" sz="2400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483768" y="2780928"/>
            <a:ext cx="1944216" cy="1800200"/>
          </a:xfrm>
          <a:prstGeom prst="ellipse">
            <a:avLst/>
          </a:prstGeom>
          <a:solidFill>
            <a:srgbClr val="FFFF00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solidFill>
                <a:srgbClr val="2B166E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90061" y="1844824"/>
            <a:ext cx="5295039" cy="1384995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팀원들이 교회 건강을 진단 후 </a:t>
            </a:r>
            <a:endParaRPr lang="en-US" altLang="ko-KR" sz="2800" dirty="0" smtClean="0">
              <a:solidFill>
                <a:srgbClr val="2B16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  <a:p>
            <a:pPr latinLnBrk="0"/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나온 </a:t>
            </a:r>
            <a:r>
              <a:rPr lang="en-US" altLang="ko-KR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&lt;</a:t>
            </a:r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목표와 실행전략</a:t>
            </a:r>
            <a:r>
              <a:rPr lang="en-US" altLang="ko-KR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&gt;</a:t>
            </a:r>
            <a:r>
              <a:rPr lang="ko-KR" altLang="en-US" sz="2800" dirty="0" err="1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기획안을</a:t>
            </a:r>
            <a:endParaRPr lang="en-US" altLang="ko-KR" sz="2800" dirty="0" smtClean="0">
              <a:solidFill>
                <a:srgbClr val="2B16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  <a:p>
            <a:pPr latinLnBrk="0"/>
            <a:r>
              <a:rPr lang="ko-KR" altLang="en-US" sz="2800" dirty="0" smtClean="0">
                <a:solidFill>
                  <a:srgbClr val="2B16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중심으로 매월 한번씩 모임</a:t>
            </a:r>
            <a:endParaRPr lang="en-US" altLang="ko-KR" sz="2800" dirty="0" smtClean="0">
              <a:solidFill>
                <a:srgbClr val="2B16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45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1691680" y="1041648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0032" y="2276872"/>
            <a:ext cx="1819729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기도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44008" y="2708920"/>
            <a:ext cx="3888432" cy="1384995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팀원들이 매일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&lt;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목표와 실행전략 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기획안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&gt;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을 읽고</a:t>
            </a:r>
            <a:r>
              <a:rPr lang="en-US" altLang="ko-K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, 2-3</a:t>
            </a:r>
            <a:r>
              <a:rPr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분식 기도</a:t>
            </a:r>
            <a:endParaRPr kumimoji="0" lang="en-US" altLang="ko-KR" sz="2400" b="1" dirty="0"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699792" y="1988840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6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193776" y="1844824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532931" name="Text Box 3"/>
          <p:cNvSpPr txBox="1">
            <a:spLocks noChangeArrowheads="1"/>
          </p:cNvSpPr>
          <p:nvPr/>
        </p:nvSpPr>
        <p:spPr bwMode="auto">
          <a:xfrm>
            <a:off x="3729163" y="1196752"/>
            <a:ext cx="1813317" cy="52322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팀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9277" y="2743889"/>
            <a:ext cx="3312368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2). 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성취해야 할 것</a:t>
            </a:r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24095" y="3267109"/>
            <a:ext cx="2457724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3). ______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것</a:t>
            </a:r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3203848" y="2780928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실행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 팀이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교회를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건강하게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80532" y="3750712"/>
            <a:ext cx="2249334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4) 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버</a:t>
            </a:r>
            <a:r>
              <a:rPr lang="ko-KR" altLang="en-US" sz="2800" dirty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릴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것</a:t>
            </a:r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61405" y="4273932"/>
            <a:ext cx="2347117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5) _____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것</a:t>
            </a:r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35696" y="188640"/>
            <a:ext cx="50405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실행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전략팀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과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721245" y="2220669"/>
            <a:ext cx="3312368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1)</a:t>
            </a:r>
            <a:r>
              <a:rPr lang="ko-KR" altLang="en-US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성취해야 할 것</a:t>
            </a:r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4256057"/>
            <a:ext cx="331236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2). Reflection?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0354" y="4779277"/>
            <a:ext cx="2925801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3). Re________?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66791" y="5262880"/>
            <a:ext cx="2698175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4) Resource?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47664" y="5786100"/>
            <a:ext cx="2127505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5)Review? 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7504" y="3732837"/>
            <a:ext cx="331236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1)Relationship?</a:t>
            </a:r>
            <a:endParaRPr kumimoji="0" lang="en-US" altLang="ko-KR" sz="2400" b="1" dirty="0">
              <a:solidFill>
                <a:srgbClr val="86041A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07504" y="3193812"/>
            <a:ext cx="2215671" cy="523220"/>
          </a:xfrm>
          <a:prstGeom prst="rect">
            <a:avLst/>
          </a:prstGeom>
          <a:solidFill>
            <a:srgbClr val="41E5ED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B. 5 R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711011" y="1700808"/>
            <a:ext cx="3443571" cy="523220"/>
          </a:xfrm>
          <a:prstGeom prst="rect">
            <a:avLst/>
          </a:prstGeom>
          <a:solidFill>
            <a:srgbClr val="CCFF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A.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전략팀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11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  <p:bldP spid="1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성과와 평가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5089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1524000" y="228600"/>
            <a:ext cx="6072336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 건강의 문제점 발견하기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61802"/>
              </p:ext>
            </p:extLst>
          </p:nvPr>
        </p:nvGraphicFramePr>
        <p:xfrm>
          <a:off x="395533" y="1124744"/>
          <a:ext cx="8424939" cy="5130718"/>
        </p:xfrm>
        <a:graphic>
          <a:graphicData uri="http://schemas.openxmlformats.org/drawingml/2006/table">
            <a:tbl>
              <a:tblPr/>
              <a:tblGrid>
                <a:gridCol w="1025646"/>
                <a:gridCol w="1062589"/>
                <a:gridCol w="4138894"/>
                <a:gridCol w="685642"/>
                <a:gridCol w="1512168"/>
              </a:tblGrid>
              <a:tr h="623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</a:t>
                      </a:r>
                      <a:endParaRPr lang="en-US" altLang="ko-KR" sz="200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4C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주제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미래 관심을 가질 문제점 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점수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처방 전략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23275">
                <a:tc rowSpan="7">
                  <a:txBody>
                    <a:bodyPr/>
                    <a:lstStyle/>
                    <a:p>
                      <a:pPr marL="400050" marR="0" indent="-4000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UcPeriod"/>
                      </a:pP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400050" marR="0" indent="-4000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romanUcPeriod"/>
                      </a:pP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I.</a:t>
                      </a: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 </a:t>
                      </a: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NO.21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성취를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위한 장애물을 넘는 추진력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관련된 책 읽기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 캐스팅 세미나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 세미나</a:t>
                      </a:r>
                      <a:endParaRPr lang="ko-KR" altLang="en-US" sz="16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275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baseline="0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NO.59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하나님이 주신 반드시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될 비전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60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8930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baseline="0" dirty="0" smtClean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NO.92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열정에 사로 잡힘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51</a:t>
                      </a: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endParaRPr lang="en-US" altLang="ko-KR" sz="1600" b="1" baseline="0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3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NO.95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성취를 위한 기도의 필요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48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3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98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 성취를 위해 인내하면서 절제함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89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 </a:t>
                      </a:r>
                      <a:r>
                        <a:rPr lang="ko-KR" altLang="en-US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NO.97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평가 시간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53</a:t>
                      </a: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 </a:t>
                      </a:r>
                      <a:r>
                        <a:rPr lang="ko-KR" altLang="en-US" sz="16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운영</a:t>
                      </a:r>
                      <a:endParaRPr lang="en-US" altLang="ko-KR" sz="16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* 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 코치</a:t>
                      </a: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컨설턴터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초청</a:t>
                      </a:r>
                      <a:r>
                        <a:rPr lang="en-US" altLang="ko-KR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세미나</a:t>
                      </a:r>
                      <a:endParaRPr lang="en-US" altLang="ko-KR" sz="16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76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NO.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 </a:t>
                      </a:r>
                      <a:r>
                        <a:rPr lang="ko-KR" altLang="en-US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성취 기도</a:t>
                      </a:r>
                      <a:endParaRPr lang="ko-KR" altLang="en-US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56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25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목회자</a:t>
            </a:r>
            <a:endParaRPr lang="ko-KR" altLang="en-US" sz="3200" dirty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212976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39752" y="2247255"/>
            <a:ext cx="453650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48264" y="4725144"/>
            <a:ext cx="172819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71800" y="3284984"/>
            <a:ext cx="324036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로드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&lt;GO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&gt;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 이론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59832" y="3759423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(3)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기획안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79712" y="4293096"/>
            <a:ext cx="54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(operation/accomplishment)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63888" y="2902630"/>
            <a:ext cx="338437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(4) &lt;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실행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전략팀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&gt;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536" y="5559623"/>
            <a:ext cx="194421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(1)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4208" y="5559623"/>
            <a:ext cx="237626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(5)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건강 재진단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7944" y="1815207"/>
            <a:ext cx="424847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(2) </a:t>
            </a:r>
            <a:r>
              <a:rPr lang="ko-KR" altLang="en-US" sz="2400" dirty="0" err="1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코칭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세미나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박 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/2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차례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87824" y="4725144"/>
            <a:ext cx="331236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(6) 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질적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양적 결과 측</a:t>
            </a:r>
            <a:r>
              <a:rPr lang="ko-KR" altLang="en-US" sz="24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정</a:t>
            </a:r>
            <a:endParaRPr lang="en-US" altLang="ko-KR" sz="24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86306"/>
              </p:ext>
            </p:extLst>
          </p:nvPr>
        </p:nvGraphicFramePr>
        <p:xfrm>
          <a:off x="323529" y="1556792"/>
          <a:ext cx="8424935" cy="4575197"/>
        </p:xfrm>
        <a:graphic>
          <a:graphicData uri="http://schemas.openxmlformats.org/drawingml/2006/table">
            <a:tbl>
              <a:tblPr/>
              <a:tblGrid>
                <a:gridCol w="1434034"/>
                <a:gridCol w="1613284"/>
                <a:gridCol w="5377617"/>
              </a:tblGrid>
              <a:tr h="6990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27354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114%)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88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+84%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24104"/>
              </p:ext>
            </p:extLst>
          </p:nvPr>
        </p:nvGraphicFramePr>
        <p:xfrm>
          <a:off x="683566" y="1268760"/>
          <a:ext cx="7920881" cy="5101207"/>
        </p:xfrm>
        <a:graphic>
          <a:graphicData uri="http://schemas.openxmlformats.org/drawingml/2006/table">
            <a:tbl>
              <a:tblPr/>
              <a:tblGrid>
                <a:gridCol w="1348237"/>
                <a:gridCol w="1516764"/>
                <a:gridCol w="5055880"/>
              </a:tblGrid>
              <a:tr h="4637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0574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104%)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1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19%</a:t>
                      </a:r>
                    </a:p>
                    <a:p>
                      <a:endParaRPr lang="ko-KR" altLang="en-US" sz="2400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+43.4%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2267"/>
              </p:ext>
            </p:extLst>
          </p:nvPr>
        </p:nvGraphicFramePr>
        <p:xfrm>
          <a:off x="683566" y="1556791"/>
          <a:ext cx="7776866" cy="4870661"/>
        </p:xfrm>
        <a:graphic>
          <a:graphicData uri="http://schemas.openxmlformats.org/drawingml/2006/table">
            <a:tbl>
              <a:tblPr/>
              <a:tblGrid>
                <a:gridCol w="1152130"/>
                <a:gridCol w="1296144"/>
                <a:gridCol w="4320480"/>
                <a:gridCol w="1008112"/>
              </a:tblGrid>
              <a:tr h="3901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목사의 양적 및 질적 성장 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101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114%)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목회자와교회의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109%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0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+84%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884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104%)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792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19%</a:t>
                      </a:r>
                    </a:p>
                    <a:p>
                      <a:endParaRPr lang="ko-KR" altLang="en-US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38554"/>
              </p:ext>
            </p:extLst>
          </p:nvPr>
        </p:nvGraphicFramePr>
        <p:xfrm>
          <a:off x="323529" y="1556792"/>
          <a:ext cx="8424935" cy="4575197"/>
        </p:xfrm>
        <a:graphic>
          <a:graphicData uri="http://schemas.openxmlformats.org/drawingml/2006/table">
            <a:tbl>
              <a:tblPr/>
              <a:tblGrid>
                <a:gridCol w="1434034"/>
                <a:gridCol w="1613284"/>
                <a:gridCol w="5377617"/>
              </a:tblGrid>
              <a:tr h="6990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캘리포니아주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목사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질적 및 양적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27354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164%)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240%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70.47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75.27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+4.80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240%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88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87%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소유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추진력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+88%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+95%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400" b="1" dirty="0" err="1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효과적구조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평가전략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+78%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70995"/>
              </p:ext>
            </p:extLst>
          </p:nvPr>
        </p:nvGraphicFramePr>
        <p:xfrm>
          <a:off x="683566" y="1268760"/>
          <a:ext cx="7920881" cy="5101207"/>
        </p:xfrm>
        <a:graphic>
          <a:graphicData uri="http://schemas.openxmlformats.org/drawingml/2006/table">
            <a:tbl>
              <a:tblPr/>
              <a:tblGrid>
                <a:gridCol w="1348237"/>
                <a:gridCol w="1516764"/>
                <a:gridCol w="5055880"/>
              </a:tblGrid>
              <a:tr h="46374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캘리포니아주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질적 및 양적 성장 </a:t>
                      </a:r>
                      <a:endParaRPr lang="ko-KR" altLang="en-US" sz="24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0574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118%)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52.03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63.43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+11.43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증가를 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229% </a:t>
                      </a:r>
                      <a:r>
                        <a:rPr lang="ko-KR" altLang="en-US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1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7.09%</a:t>
                      </a:r>
                    </a:p>
                    <a:p>
                      <a:endParaRPr lang="ko-KR" altLang="en-US" sz="2400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+4.8%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-0.56%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+57.9%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+10%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0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+25%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 십일조 평균치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-22.8%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-17.6%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+7.09%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67779"/>
              </p:ext>
            </p:extLst>
          </p:nvPr>
        </p:nvGraphicFramePr>
        <p:xfrm>
          <a:off x="683566" y="1412776"/>
          <a:ext cx="7776866" cy="4870661"/>
        </p:xfrm>
        <a:graphic>
          <a:graphicData uri="http://schemas.openxmlformats.org/drawingml/2006/table">
            <a:tbl>
              <a:tblPr/>
              <a:tblGrid>
                <a:gridCol w="1152130"/>
                <a:gridCol w="1296144"/>
                <a:gridCol w="4320480"/>
                <a:gridCol w="1008112"/>
              </a:tblGrid>
              <a:tr h="39010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캘리포니아주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목사의 질적 및 양적 성장 </a:t>
                      </a: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101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164%)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240%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70.47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75.27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+4.80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240%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목회자와</a:t>
                      </a:r>
                      <a:endParaRPr lang="en-US" altLang="ko-KR" sz="18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교회의</a:t>
                      </a:r>
                      <a:endParaRPr lang="en-US" altLang="ko-KR" sz="18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</a:t>
                      </a:r>
                      <a:endParaRPr lang="en-US" altLang="ko-KR" sz="18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성장률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141%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0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87%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소유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추진력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+88%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+95%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평가전략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+78%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884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118%)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52.03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63.43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+11.43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ko-KR" altLang="en-US" sz="1400" b="1" baseline="0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볼때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229% </a:t>
                      </a:r>
                      <a:r>
                        <a:rPr lang="ko-KR" altLang="en-US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792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7.09%</a:t>
                      </a:r>
                    </a:p>
                    <a:p>
                      <a:endParaRPr lang="ko-KR" altLang="en-US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+4.8 %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-0.56 %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+57.9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+10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0 %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+25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%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-22.8%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-17.6%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+7.09%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76825"/>
              </p:ext>
            </p:extLst>
          </p:nvPr>
        </p:nvGraphicFramePr>
        <p:xfrm>
          <a:off x="759343" y="2060848"/>
          <a:ext cx="7344818" cy="3324485"/>
        </p:xfrm>
        <a:graphic>
          <a:graphicData uri="http://schemas.openxmlformats.org/drawingml/2006/table">
            <a:tbl>
              <a:tblPr/>
              <a:tblGrid>
                <a:gridCol w="1047878"/>
                <a:gridCol w="1560749"/>
                <a:gridCol w="1490642"/>
                <a:gridCol w="1490642"/>
                <a:gridCol w="1754907"/>
              </a:tblGrid>
              <a:tr h="19505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와 캘리포니아 주  목회자와 교회  성장 종합 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</a:t>
                      </a:r>
                      <a:r>
                        <a:rPr lang="ko-KR" altLang="en-US" sz="1600" b="1" dirty="0" err="1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</a:t>
                      </a:r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600" b="1" dirty="0" smtClean="0">
                        <a:solidFill>
                          <a:schemeClr val="tx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dirty="0" err="1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캘리포니아주</a:t>
                      </a:r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</a:t>
                      </a:r>
                      <a:r>
                        <a:rPr lang="ko-KR" altLang="en-US" sz="1600" b="1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</a:t>
                      </a:r>
                      <a:r>
                        <a:rPr lang="ko-KR" altLang="en-US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ko-KR" altLang="en-US" sz="1600" b="1" dirty="0" smtClean="0">
                        <a:solidFill>
                          <a:schemeClr val="tx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1" dirty="0" smtClean="0">
                        <a:solidFill>
                          <a:schemeClr val="tx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0101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240%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87%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010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114%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163.5%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71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229%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7.09%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104%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118%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448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평균</a:t>
                      </a: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168%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50%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235%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47.5%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4482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109%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</a:t>
                      </a:r>
                      <a:r>
                        <a:rPr lang="ko-KR" altLang="en-US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 141%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0818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97075"/>
              </p:ext>
            </p:extLst>
          </p:nvPr>
        </p:nvGraphicFramePr>
        <p:xfrm>
          <a:off x="467544" y="1295400"/>
          <a:ext cx="8229600" cy="44744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제직들은 성취될 비전을 가지고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장애물을 넘고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절제하고 인내하는 신앙은 가지고 있음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제직들은 하나님이 주신 비전에 대한 열정과 성취될 비전에 대한 기도가 약하기에 개발해야 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문장으로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in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one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sentence 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개발 점에 대한 처방</a:t>
                      </a: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0334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교회는 제직들은 하나님이 주신 성취될 비전이 있고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 비전을 이루기 위해 장애물을 넘고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절제하고 인내하는 믿음은 있지만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비전에 대한 열정과 기도가 약하기에 미래 개발해야 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관련된 책 읽기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 세미나 가지기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3)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하나님이 주신 비전의 성취를 위해 기도하기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95736" y="228600"/>
            <a:ext cx="4968551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부르심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(Calling) : 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비전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33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60490"/>
              </p:ext>
            </p:extLst>
          </p:nvPr>
        </p:nvGraphicFramePr>
        <p:xfrm>
          <a:off x="685800" y="1412776"/>
          <a:ext cx="8229600" cy="4655961"/>
        </p:xfrm>
        <a:graphic>
          <a:graphicData uri="http://schemas.openxmlformats.org/drawingml/2006/table">
            <a:tbl>
              <a:tblPr/>
              <a:tblGrid>
                <a:gridCol w="1509936"/>
                <a:gridCol w="6719664"/>
              </a:tblGrid>
              <a:tr h="63260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3-5 priority goals and operative strategy 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29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Goal</a:t>
                      </a: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:1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관련된 책 읽기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제직들이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2014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 한달 동안 비전에 관련된 책을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권 구입하여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각 기관마다 한 권씩 읽고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소감문을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쓰고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11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제직 모임 때에 발표회를 가지고 교회 주신 비전을 위해 기도회를 가진다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Operative</a:t>
                      </a: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strategy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관련된 책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권의 리스트를 담임목사님과 다른 분들의 추천을 받아 정한다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교회에 주신 비전과 관련된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소감문을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각 기관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부서마다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쪽씩 쓰게 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제직회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서기가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소감문을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 첫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째주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까지 모아서 프린트해서 나누어주고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잘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준비된 것을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부만 선택해서 발표회를 가진다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가장 잘 된 내용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부를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교회 발행 소식지에  싣는다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 부를 선택해서 주일예배 시 읽게 하게 한다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 마지막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제직회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때에 비전 성취를 위한 기도회를 가진다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16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3.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200"/>
            <a:ext cx="9180000" cy="557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1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tanical_extract">
  <a:themeElements>
    <a:clrScheme name="Office 테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KabobExtrabold"/>
        <a:ea typeface=""/>
        <a:cs typeface=""/>
      </a:majorFont>
      <a:minorFont>
        <a:latin typeface="Kabo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49049</TotalTime>
  <Words>4390</Words>
  <Application>Microsoft Office PowerPoint</Application>
  <PresentationFormat>화면 슬라이드 쇼(4:3)</PresentationFormat>
  <Paragraphs>1083</Paragraphs>
  <Slides>67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67</vt:i4>
      </vt:variant>
    </vt:vector>
  </HeadingPairs>
  <TitlesOfParts>
    <vt:vector size="70" baseType="lpstr">
      <vt:lpstr>017TGp_medical_green</vt:lpstr>
      <vt:lpstr>botanical_extract</vt:lpstr>
      <vt:lpstr>1_017TGp_medical_green</vt:lpstr>
      <vt:lpstr>제3강 : GO 코칭 기획안 작성  </vt:lpstr>
      <vt:lpstr>PowerPoint 프레젠테이션</vt:lpstr>
      <vt:lpstr>PowerPoint 프레젠테이션</vt:lpstr>
      <vt:lpstr>12가지 요인별 비교 그래프 - 1.비전</vt:lpstr>
      <vt:lpstr>PowerPoint 프레젠테이션</vt:lpstr>
      <vt:lpstr>PowerPoint 프레젠테이션</vt:lpstr>
      <vt:lpstr>PowerPoint 프레젠테이션</vt:lpstr>
      <vt:lpstr>PowerPoint 프레젠테이션</vt:lpstr>
      <vt:lpstr>12가지 요인별 비교 그래프 – 3.전략</vt:lpstr>
      <vt:lpstr>PowerPoint 프레젠테이션</vt:lpstr>
      <vt:lpstr>PowerPoint 프레젠테이션</vt:lpstr>
      <vt:lpstr>PowerPoint 프레젠테이션</vt:lpstr>
      <vt:lpstr>PowerPoint 프레젠테이션</vt:lpstr>
      <vt:lpstr>12가지 요인별 비교 그래프 – 4.주민이해</vt:lpstr>
      <vt:lpstr>PowerPoint 프레젠테이션</vt:lpstr>
      <vt:lpstr>PowerPoint 프레젠테이션</vt:lpstr>
      <vt:lpstr>12가지 요인별 비교 그래프 – 5.전도</vt:lpstr>
      <vt:lpstr>PowerPoint 프레젠테이션</vt:lpstr>
      <vt:lpstr>PowerPoint 프레젠테이션</vt:lpstr>
      <vt:lpstr>12가지 요인별 비교 그래프 – 7.영성</vt:lpstr>
      <vt:lpstr>PowerPoint 프레젠테이션</vt:lpstr>
      <vt:lpstr>PowerPoint 프레젠테이션</vt:lpstr>
      <vt:lpstr>12가지 요인별 비교 그래프 – 9.예배</vt:lpstr>
      <vt:lpstr>PowerPoint 프레젠테이션</vt:lpstr>
      <vt:lpstr>PowerPoint 프레젠테이션</vt:lpstr>
      <vt:lpstr>12가지 요인별 비교 그래프 - 12.사역</vt:lpstr>
      <vt:lpstr>PowerPoint 프레젠테이션</vt:lpstr>
      <vt:lpstr>PowerPoint 프레젠테이션</vt:lpstr>
      <vt:lpstr>PowerPoint 프레젠테이션</vt:lpstr>
      <vt:lpstr>PowerPoint 프레젠테이션</vt:lpstr>
      <vt:lpstr>ED비전교회를 향한 하나님의 꿈</vt:lpstr>
      <vt:lpstr>PowerPoint 프레젠테이션</vt:lpstr>
      <vt:lpstr>2014 비전,핵심가치,목표,실행전략</vt:lpstr>
      <vt:lpstr>PowerPoint 프레젠테이션</vt:lpstr>
      <vt:lpstr>PowerPoint 프레젠테이션</vt:lpstr>
      <vt:lpstr>PowerPoint 프레젠테이션</vt:lpstr>
      <vt:lpstr>PowerPoint 프레젠테이션</vt:lpstr>
      <vt:lpstr>핵심가치를 통한 목표와 실행전략</vt:lpstr>
      <vt:lpstr> 1. 비전의 공유</vt:lpstr>
      <vt:lpstr> 2. 성령의 임재</vt:lpstr>
      <vt:lpstr>3. 하나님 나라의 번식(NSC)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제4강 : 실행전략팀 코칭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제5강 : 코칭의 성과와 평가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</cp:lastModifiedBy>
  <cp:revision>1878</cp:revision>
  <cp:lastPrinted>2013-10-13T14:59:21Z</cp:lastPrinted>
  <dcterms:created xsi:type="dcterms:W3CDTF">2007-08-20T15:12:28Z</dcterms:created>
  <dcterms:modified xsi:type="dcterms:W3CDTF">2014-09-17T01:56:49Z</dcterms:modified>
</cp:coreProperties>
</file>