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63"/>
  </p:notesMasterIdLst>
  <p:handoutMasterIdLst>
    <p:handoutMasterId r:id="rId64"/>
  </p:handoutMasterIdLst>
  <p:sldIdLst>
    <p:sldId id="2094" r:id="rId2"/>
    <p:sldId id="2198" r:id="rId3"/>
    <p:sldId id="2214" r:id="rId4"/>
    <p:sldId id="2201" r:id="rId5"/>
    <p:sldId id="2202" r:id="rId6"/>
    <p:sldId id="2165" r:id="rId7"/>
    <p:sldId id="2138" r:id="rId8"/>
    <p:sldId id="2204" r:id="rId9"/>
    <p:sldId id="2162" r:id="rId10"/>
    <p:sldId id="2095" r:id="rId11"/>
    <p:sldId id="2147" r:id="rId12"/>
    <p:sldId id="2149" r:id="rId13"/>
    <p:sldId id="2205" r:id="rId14"/>
    <p:sldId id="2139" r:id="rId15"/>
    <p:sldId id="2141" r:id="rId16"/>
    <p:sldId id="2150" r:id="rId17"/>
    <p:sldId id="2207" r:id="rId18"/>
    <p:sldId id="2142" r:id="rId19"/>
    <p:sldId id="2143" r:id="rId20"/>
    <p:sldId id="2146" r:id="rId21"/>
    <p:sldId id="2164" r:id="rId22"/>
    <p:sldId id="2144" r:id="rId23"/>
    <p:sldId id="2133" r:id="rId24"/>
    <p:sldId id="2151" r:id="rId25"/>
    <p:sldId id="2206" r:id="rId26"/>
    <p:sldId id="2153" r:id="rId27"/>
    <p:sldId id="2196" r:id="rId28"/>
    <p:sldId id="2197" r:id="rId29"/>
    <p:sldId id="2183" r:id="rId30"/>
    <p:sldId id="2184" r:id="rId31"/>
    <p:sldId id="2185" r:id="rId32"/>
    <p:sldId id="2186" r:id="rId33"/>
    <p:sldId id="2189" r:id="rId34"/>
    <p:sldId id="2190" r:id="rId35"/>
    <p:sldId id="2191" r:id="rId36"/>
    <p:sldId id="2192" r:id="rId37"/>
    <p:sldId id="2101" r:id="rId38"/>
    <p:sldId id="2102" r:id="rId39"/>
    <p:sldId id="2103" r:id="rId40"/>
    <p:sldId id="2104" r:id="rId41"/>
    <p:sldId id="2106" r:id="rId42"/>
    <p:sldId id="2107" r:id="rId43"/>
    <p:sldId id="2108" r:id="rId44"/>
    <p:sldId id="2109" r:id="rId45"/>
    <p:sldId id="2110" r:id="rId46"/>
    <p:sldId id="2111" r:id="rId47"/>
    <p:sldId id="2112" r:id="rId48"/>
    <p:sldId id="2113" r:id="rId49"/>
    <p:sldId id="2114" r:id="rId50"/>
    <p:sldId id="2115" r:id="rId51"/>
    <p:sldId id="2116" r:id="rId52"/>
    <p:sldId id="2117" r:id="rId53"/>
    <p:sldId id="2118" r:id="rId54"/>
    <p:sldId id="2119" r:id="rId55"/>
    <p:sldId id="2120" r:id="rId56"/>
    <p:sldId id="2121" r:id="rId57"/>
    <p:sldId id="2122" r:id="rId58"/>
    <p:sldId id="2123" r:id="rId59"/>
    <p:sldId id="2124" r:id="rId60"/>
    <p:sldId id="2125" r:id="rId61"/>
    <p:sldId id="2126" r:id="rId62"/>
  </p:sldIdLst>
  <p:sldSz cx="9144000" cy="6858000" type="screen4x3"/>
  <p:notesSz cx="6867525" cy="99949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41A"/>
    <a:srgbClr val="CCFF66"/>
    <a:srgbClr val="41E5ED"/>
    <a:srgbClr val="0033CC"/>
    <a:srgbClr val="FF00FF"/>
    <a:srgbClr val="FFCC66"/>
    <a:srgbClr val="FF3300"/>
    <a:srgbClr val="008000"/>
    <a:srgbClr val="00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9218" autoAdjust="0"/>
    <p:restoredTop sz="93827" autoAdjust="0"/>
  </p:normalViewPr>
  <p:slideViewPr>
    <p:cSldViewPr>
      <p:cViewPr>
        <p:scale>
          <a:sx n="66" d="100"/>
          <a:sy n="66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2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42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75" y="4748262"/>
            <a:ext cx="5492776" cy="4497364"/>
          </a:xfrm>
          <a:prstGeom prst="rect">
            <a:avLst/>
          </a:prstGeom>
        </p:spPr>
        <p:txBody>
          <a:bodyPr vert="horz" lIns="96334" tIns="48167" rIns="96334" bIns="481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42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5.wmf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4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7" tIns="48154" rIns="96307" bIns="48154" anchor="b"/>
          <a:lstStyle/>
          <a:p>
            <a:pPr algn="r" eaLnBrk="1" latinLnBrk="1" hangingPunct="1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 eaLnBrk="1" latinLnBrk="1" hangingPunct="1"/>
              <a:t>25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26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27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28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2" y="9493108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0" tIns="48160" rIns="96320" bIns="48160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30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32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34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36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871F0-CC6C-434E-9969-E7520D16D0DD}" type="slidenum">
              <a:rPr lang="ko-KR" altLang="en-US">
                <a:solidFill>
                  <a:prstClr val="black"/>
                </a:solidFill>
              </a:rPr>
              <a:pPr/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671" y="4749781"/>
            <a:ext cx="5036185" cy="4498845"/>
          </a:xfrm>
        </p:spPr>
        <p:txBody>
          <a:bodyPr/>
          <a:lstStyle/>
          <a:p>
            <a:r>
              <a:rPr lang="en-US" altLang="ko-KR" sz="1500" b="1" dirty="0"/>
              <a:t>Your Expectations</a:t>
            </a:r>
            <a:endParaRPr lang="en-US" altLang="ko-KR" sz="1500" dirty="0"/>
          </a:p>
          <a:p>
            <a:endParaRPr lang="en-US" altLang="ko-KR" sz="1500" dirty="0"/>
          </a:p>
          <a:p>
            <a:r>
              <a:rPr lang="en-US" altLang="ko-KR" sz="1500" dirty="0"/>
              <a:t>What do you want to get out of this workshop? What must we accomplish today to make this time worthwhile for you and your team?</a:t>
            </a:r>
          </a:p>
          <a:p>
            <a:endParaRPr lang="en-US" altLang="ko-KR" sz="1500" dirty="0"/>
          </a:p>
          <a:p>
            <a:endParaRPr lang="ko-KR" altLang="en-US" sz="1500" i="1" dirty="0"/>
          </a:p>
        </p:txBody>
      </p:sp>
      <p:sp>
        <p:nvSpPr>
          <p:cNvPr id="642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6125"/>
            <a:ext cx="4999037" cy="3751263"/>
          </a:xfrm>
          <a:ln/>
        </p:spPr>
      </p:sp>
      <p:pic>
        <p:nvPicPr>
          <p:cNvPr id="64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38" y="5460207"/>
            <a:ext cx="268660" cy="5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2053" name="Picture 5" descr="FLIPCH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81" y="6635024"/>
            <a:ext cx="1193868" cy="945067"/>
          </a:xfrm>
          <a:prstGeom prst="rect">
            <a:avLst/>
          </a:prstGeom>
          <a:noFill/>
        </p:spPr>
      </p:pic>
      <p:sp>
        <p:nvSpPr>
          <p:cNvPr id="642054" name="Text Box 6"/>
          <p:cNvSpPr txBox="1">
            <a:spLocks noChangeArrowheads="1"/>
          </p:cNvSpPr>
          <p:nvPr/>
        </p:nvSpPr>
        <p:spPr bwMode="auto">
          <a:xfrm>
            <a:off x="1046026" y="6635026"/>
            <a:ext cx="4924906" cy="113875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defTabSz="914254">
              <a:spcBef>
                <a:spcPct val="30000"/>
              </a:spcBef>
            </a:pPr>
            <a:r>
              <a:rPr lang="en-US" altLang="ko-KR" sz="1700" i="1" dirty="0">
                <a:solidFill>
                  <a:prstClr val="black"/>
                </a:solidFill>
                <a:latin typeface="Arial" pitchFamily="34" charset="0"/>
              </a:rPr>
              <a:t>Give them a few moments to think and write their thoughts individually; then ask for feedback, listing their comments on a flipchart.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41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14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2014-10-07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2014-10-07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</p:spPr>
        <p:txBody>
          <a:bodyPr/>
          <a:lstStyle/>
          <a:p>
            <a:r>
              <a:rPr lang="ko-KR" altLang="en-US" sz="4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부산</a:t>
            </a:r>
            <a:r>
              <a:rPr lang="en-US" altLang="ko-KR" sz="4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4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경남팀</a:t>
            </a:r>
            <a:r>
              <a:rPr lang="ko-KR" altLang="en-US" sz="4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목회자 </a:t>
            </a:r>
            <a:r>
              <a:rPr lang="ko-KR" altLang="en-US" sz="4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3111351"/>
            <a:ext cx="5638800" cy="1569660"/>
          </a:xfrm>
          <a:prstGeom prst="rect">
            <a:avLst/>
          </a:prstGeom>
          <a:solidFill>
            <a:srgbClr val="CCFF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날짜 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: 2014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년 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10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월 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6-8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일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(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월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-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수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)  </a:t>
            </a:r>
          </a:p>
          <a:p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장소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: 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거제 고현 교회</a:t>
            </a:r>
            <a:endParaRPr lang="en-US" altLang="ko-KR" sz="2400" dirty="0" smtClean="0">
              <a:latin typeface="Headline R" pitchFamily="18" charset="-127"/>
              <a:ea typeface="Headline R" pitchFamily="18" charset="-127"/>
              <a:cs typeface="Aharoni" pitchFamily="2" charset="-79"/>
            </a:endParaRPr>
          </a:p>
          <a:p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강의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: “</a:t>
            </a:r>
            <a:r>
              <a:rPr lang="ko-KR" altLang="en-US" sz="2400" dirty="0" err="1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코칭의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 이론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”(A)</a:t>
            </a:r>
          </a:p>
          <a:p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강사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: 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석정문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(GO Thrive </a:t>
            </a:r>
            <a:r>
              <a:rPr lang="ko-KR" altLang="en-US" sz="2400" dirty="0" err="1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코칭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 대표</a:t>
            </a:r>
            <a:r>
              <a:rPr lang="en-US" altLang="ko-KR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)</a:t>
            </a:r>
            <a:r>
              <a:rPr lang="ko-KR" altLang="en-US" sz="2400" dirty="0" smtClean="0">
                <a:latin typeface="Headline R" pitchFamily="18" charset="-127"/>
                <a:ea typeface="Headline R" pitchFamily="18" charset="-127"/>
                <a:cs typeface="Aharoni" pitchFamily="2" charset="-79"/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  <a:latin typeface="함초롬바탕"/>
                <a:ea typeface="HY강B" pitchFamily="18" charset="-127"/>
                <a:cs typeface="Aharoni" pitchFamily="2" charset="-79"/>
              </a:rPr>
              <a:t> </a:t>
            </a:r>
            <a:endParaRPr lang="en-US" altLang="ko-KR" sz="2400" dirty="0" smtClean="0">
              <a:solidFill>
                <a:srgbClr val="FF0000"/>
              </a:solidFill>
              <a:latin typeface="함초롬바탕"/>
              <a:ea typeface="HY강B" pitchFamily="18" charset="-127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4201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2971800" y="1844824"/>
            <a:ext cx="2819400" cy="3672408"/>
          </a:xfrm>
          <a:prstGeom prst="moon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403648" y="3531458"/>
            <a:ext cx="6336704" cy="4994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311604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635896" y="1124744"/>
            <a:ext cx="1584176" cy="584775"/>
          </a:xfrm>
          <a:prstGeom prst="rect">
            <a:avLst/>
          </a:prstGeom>
          <a:solidFill>
            <a:srgbClr val="0099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</a:t>
            </a:r>
            <a:r>
              <a:rPr lang="ko-KR" altLang="en-US" sz="3200" dirty="0" err="1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치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84368" y="3276600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95936" y="5652537"/>
            <a:ext cx="1296144" cy="584775"/>
          </a:xfrm>
          <a:prstGeom prst="rect">
            <a:avLst/>
          </a:prstGeom>
          <a:solidFill>
            <a:srgbClr val="0099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치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0" y="3429000"/>
            <a:ext cx="1295400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예수님</a:t>
            </a:r>
            <a:r>
              <a:rPr lang="ko-KR" altLang="en-US" sz="24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 </a:t>
            </a:r>
            <a:r>
              <a:rPr lang="ko-KR" altLang="en-US" sz="2000" dirty="0" smtClean="0">
                <a:solidFill>
                  <a:srgbClr val="FF33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33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287687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2.</a:t>
            </a:r>
            <a:r>
              <a:rPr lang="ko-KR" altLang="en-US" sz="24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피코치의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출발지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7400" y="4725144"/>
            <a:ext cx="2881064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3.</a:t>
            </a:r>
            <a:r>
              <a:rPr lang="ko-KR" altLang="en-US" sz="24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피코칭의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목적지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(Goal point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00200" y="2971800"/>
            <a:ext cx="5551512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4.</a:t>
            </a:r>
            <a:r>
              <a:rPr lang="ko-KR" altLang="en-US" sz="20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로드맵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(Road Map)/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실행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(Operation)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763688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0" y="3962400"/>
            <a:ext cx="6161112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5.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성과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평가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(Accomplishment/evaluation)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5000" y="2362200"/>
            <a:ext cx="5029200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1.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신뢰 관계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(Trust Relationship)</a:t>
            </a:r>
            <a:r>
              <a:rPr lang="ko-KR" altLang="en-US" sz="2000" dirty="0" smtClean="0">
                <a:solidFill>
                  <a:srgbClr val="FF00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4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3" grpId="0" animBg="1"/>
      <p:bldP spid="30" grpId="0" animBg="1"/>
      <p:bldP spid="36" grpId="0" animBg="1"/>
      <p:bldP spid="31" grpId="0" animBg="1"/>
      <p:bldP spid="23" grpId="0" animBg="1"/>
      <p:bldP spid="34" grpId="0" animBg="1"/>
      <p:bldP spid="35" grpId="0" animBg="1"/>
      <p:bldP spid="2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2971800" y="1844824"/>
            <a:ext cx="2819400" cy="3672408"/>
          </a:xfrm>
          <a:prstGeom prst="moon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403648" y="3531458"/>
            <a:ext cx="6336704" cy="4994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311604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84368" y="3276600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0" y="3429000"/>
            <a:ext cx="1295400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예수님</a:t>
            </a:r>
            <a:r>
              <a:rPr lang="ko-KR" altLang="en-US" sz="24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 </a:t>
            </a:r>
            <a:r>
              <a:rPr lang="ko-KR" altLang="en-US" sz="2000" dirty="0" smtClean="0">
                <a:solidFill>
                  <a:srgbClr val="FF33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33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2876872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2.</a:t>
            </a:r>
            <a:r>
              <a:rPr lang="ko-KR" altLang="en-US" sz="24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피코치의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출발지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7400" y="4725144"/>
            <a:ext cx="2881064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3.</a:t>
            </a:r>
            <a:r>
              <a:rPr lang="ko-KR" altLang="en-US" sz="24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피코치의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목적지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(Goal point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00200" y="2971800"/>
            <a:ext cx="5551512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4.</a:t>
            </a:r>
            <a:r>
              <a:rPr lang="ko-KR" altLang="en-US" sz="20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로드맵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(Road Map)/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실행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(Operation)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763688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0" y="3962400"/>
            <a:ext cx="6161112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5.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성과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평가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(Accomplishment/evaluation)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5000" y="2362200"/>
            <a:ext cx="502920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1.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신뢰 관계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(Trust Relationship)</a:t>
            </a:r>
            <a:r>
              <a:rPr lang="ko-KR" altLang="en-US" sz="2000" dirty="0" smtClean="0">
                <a:solidFill>
                  <a:srgbClr val="FF00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목회자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35896" y="5652537"/>
            <a:ext cx="2232248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전문</a:t>
            </a:r>
            <a:r>
              <a:rPr lang="en-US" altLang="ko-KR" sz="3200" dirty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코</a:t>
            </a:r>
            <a:r>
              <a:rPr lang="ko-KR" altLang="en-US" sz="3200" dirty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치</a:t>
            </a:r>
          </a:p>
        </p:txBody>
      </p:sp>
    </p:spTree>
    <p:extLst>
      <p:ext uri="{BB962C8B-B14F-4D97-AF65-F5344CB8AC3E}">
        <p14:creationId xmlns="" xmlns:p14="http://schemas.microsoft.com/office/powerpoint/2010/main" val="30774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2971800" y="1844824"/>
            <a:ext cx="2819400" cy="3672408"/>
          </a:xfrm>
          <a:prstGeom prst="moon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403648" y="3531458"/>
            <a:ext cx="6336704" cy="4994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311604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84368" y="3276600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0" y="3429000"/>
            <a:ext cx="1295400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예수님</a:t>
            </a:r>
            <a:r>
              <a:rPr lang="ko-KR" altLang="en-US" sz="2400" dirty="0" smtClean="0">
                <a:solidFill>
                  <a:srgbClr val="FF33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r>
              <a:rPr lang="ko-KR" altLang="en-US" sz="2000" dirty="0" smtClean="0">
                <a:solidFill>
                  <a:srgbClr val="FF33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33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2876872" cy="83099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2.</a:t>
            </a:r>
            <a:r>
              <a:rPr lang="ko-KR" altLang="en-US" sz="24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피코치의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출발지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7400" y="4725144"/>
            <a:ext cx="2881064" cy="83099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3.</a:t>
            </a:r>
            <a:r>
              <a:rPr lang="ko-KR" altLang="en-US" sz="24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피코치의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목적지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(Goal point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00200" y="2971800"/>
            <a:ext cx="5551512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4.</a:t>
            </a:r>
            <a:r>
              <a:rPr lang="ko-KR" altLang="en-US" sz="20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로드맵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(Road Map)/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실행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(Operation)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763688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정</a:t>
            </a:r>
            <a:r>
              <a:rPr lang="ko-KR" altLang="en-US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0" y="3962400"/>
            <a:ext cx="6161112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5.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성과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평가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(Accomplishment/evaluation)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5000" y="2362200"/>
            <a:ext cx="5029200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1.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신뢰 관계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(Trust Relationship)</a:t>
            </a:r>
            <a:r>
              <a:rPr lang="ko-KR" altLang="en-US" sz="2000" dirty="0" smtClean="0">
                <a:solidFill>
                  <a:srgbClr val="FF00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79912" y="1052736"/>
            <a:ext cx="1944216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평신도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40696" y="5739825"/>
            <a:ext cx="1850504" cy="584775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목회자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4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276600"/>
          </a:xfrm>
          <a:solidFill>
            <a:srgbClr val="CCFF66"/>
          </a:solidFill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실습활동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1-2&gt;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서로 나눈 것을 각자 팀원들이 종합 정리해서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줄의 문장으로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정의를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쓰십시오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포스잇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 옮기십시오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.(10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분간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각 팀의 대표되는 분이 나와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발표해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주십시오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(10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분간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정의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성서관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177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066800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코칭의 성서관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1)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구약개념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이드로와 모세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출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18:1-27)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이드로의 특징은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경청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(1,8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찾아옴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(6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축하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(9-10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_____(12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질문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(14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 _____(17-18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),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지혜로운 카운셀링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(19-23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  </a:t>
            </a:r>
          </a:p>
          <a:p>
            <a:pPr marL="0" indent="0">
              <a:buNone/>
              <a:defRPr/>
            </a:pPr>
            <a:endParaRPr lang="en-US" altLang="ko-KR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참고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 Steve </a:t>
            </a:r>
            <a:r>
              <a:rPr lang="en-US" altLang="ko-KR" sz="20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Ogne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and Tim Roehl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저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en-US" altLang="ko-KR" sz="20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TransforMissional</a:t>
            </a:r>
            <a:r>
              <a:rPr lang="en-US" altLang="ko-KR" sz="20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Coaching, 2008, P.56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561094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3657600"/>
            <a:ext cx="956624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0694" y="3657600"/>
            <a:ext cx="943514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도전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27984" y="4572000"/>
            <a:ext cx="4392488" cy="120032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코칭의 스타일</a:t>
            </a:r>
            <a:endParaRPr lang="en-US" altLang="ko-KR" sz="2400" dirty="0" smtClean="0">
              <a:solidFill>
                <a:srgbClr val="000000"/>
              </a:solidFill>
              <a:latin typeface="HYsupB" pitchFamily="18" charset="-127"/>
              <a:ea typeface="HYsupB" pitchFamily="18" charset="-127"/>
            </a:endParaRPr>
          </a:p>
          <a:p>
            <a:r>
              <a:rPr lang="en-US" altLang="ko-KR" sz="2400" dirty="0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1.Push style(</a:t>
            </a:r>
            <a:r>
              <a:rPr lang="ko-KR" altLang="en-US" sz="2400" dirty="0" err="1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대답줌</a:t>
            </a:r>
            <a:r>
              <a:rPr lang="en-US" altLang="ko-KR" sz="2400" dirty="0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)       2.Full style(</a:t>
            </a:r>
            <a:r>
              <a:rPr lang="ko-KR" altLang="en-US" sz="2400" dirty="0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대답 이끌어냄</a:t>
            </a:r>
            <a:r>
              <a:rPr lang="en-US" altLang="ko-KR" sz="2400" dirty="0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)</a:t>
            </a:r>
            <a:r>
              <a:rPr lang="ko-KR" altLang="en-US" sz="2400" dirty="0" smtClean="0">
                <a:solidFill>
                  <a:srgbClr val="000000"/>
                </a:solidFill>
                <a:latin typeface="HYsupB" pitchFamily="18" charset="-127"/>
                <a:ea typeface="HYsup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supB" pitchFamily="18" charset="-127"/>
              <a:ea typeface="HYsup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2971800" y="1844824"/>
            <a:ext cx="2819400" cy="3672408"/>
          </a:xfrm>
          <a:prstGeom prst="moon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403648" y="3531458"/>
            <a:ext cx="6336704" cy="4994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311604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635896" y="1124744"/>
            <a:ext cx="1584176" cy="584775"/>
          </a:xfrm>
          <a:prstGeom prst="rect">
            <a:avLst/>
          </a:prstGeom>
          <a:solidFill>
            <a:srgbClr val="0099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모세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84368" y="3276600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95936" y="5652537"/>
            <a:ext cx="1871464" cy="584775"/>
          </a:xfrm>
          <a:prstGeom prst="rect">
            <a:avLst/>
          </a:prstGeom>
          <a:solidFill>
            <a:srgbClr val="0099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이드로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0" y="3429000"/>
            <a:ext cx="1295400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하나님</a:t>
            </a:r>
            <a:r>
              <a:rPr lang="ko-KR" altLang="en-US" sz="2400" dirty="0" smtClean="0">
                <a:solidFill>
                  <a:schemeClr val="accent4"/>
                </a:solidFill>
                <a:latin typeface="Headline R" pitchFamily="18" charset="-127"/>
                <a:ea typeface="Headline R" pitchFamily="18" charset="-127"/>
              </a:rPr>
              <a:t> </a:t>
            </a:r>
            <a:r>
              <a:rPr lang="ko-KR" altLang="en-US" sz="2000" dirty="0" smtClean="0">
                <a:solidFill>
                  <a:srgbClr val="FF33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33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2876872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모세의 출발지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7400" y="4725144"/>
            <a:ext cx="2881064" cy="83099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모세의 목적지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(Goal point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00200" y="2971800"/>
            <a:ext cx="5551512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4.</a:t>
            </a:r>
            <a:r>
              <a:rPr lang="ko-KR" altLang="en-US" sz="20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로드맵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(Road Map)/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실행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(Operation)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763688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–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0" y="3962400"/>
            <a:ext cx="6161112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5.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성과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평가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(Accomplishment/evaluation)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05000" y="2362200"/>
            <a:ext cx="5029200" cy="40011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1.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신뢰 관계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(Trust Relationship)</a:t>
            </a:r>
            <a:r>
              <a:rPr lang="ko-KR" altLang="en-US" sz="2000" dirty="0" smtClean="0">
                <a:solidFill>
                  <a:srgbClr val="FF00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4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3" grpId="0" animBg="1"/>
      <p:bldP spid="30" grpId="0" animBg="1"/>
      <p:bldP spid="36" grpId="0" animBg="1"/>
      <p:bldP spid="31" grpId="0" animBg="1"/>
      <p:bldP spid="23" grpId="0" animBg="1"/>
      <p:bldP spid="34" grpId="0" animBg="1"/>
      <p:bldP spid="35" grpId="0" animBg="1"/>
      <p:bldP spid="2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467544" y="1052736"/>
            <a:ext cx="8280598" cy="5400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실습활동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2-1&gt;</a:t>
            </a:r>
          </a:p>
          <a:p>
            <a:pPr marL="514350" indent="-51435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코칭에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대한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성서관을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살피면서 구약 중에서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코칭시대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성서관과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신학관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p.25-28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읽어보십시오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1)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장인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이드로와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와 모세와 바울의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관계에서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중요한 요인들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관계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/, (2)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출발지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(3)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도착지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(4)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맵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=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실행전략과 실행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기획안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(5)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성과에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적용해 보십시오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2)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이드로와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모세와의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관계에서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배운 점을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말해 보십시오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467544" y="1052736"/>
            <a:ext cx="8280598" cy="5400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이드로와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모세 관계의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가지 요인 찾기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eriod"/>
              <a:defRPr/>
            </a:pP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관계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장인과 사위의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신뢰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이방인의 제사장이었지만 모세와 사랑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존중의 관계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</a:p>
          <a:p>
            <a:pPr marL="514350" indent="-514350">
              <a:buAutoNum type="arabicPeriod"/>
              <a:defRPr/>
            </a:pP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출발지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Burnout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상태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단독리더십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=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다른 사람 불신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자기를 못 봄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리더십 상실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혼자 재판 지쳐있음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동역자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없음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모세가 땀 흘림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생산성이 없음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(17)=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선하지 못함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자기 밖에 모르는 사람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변화를 해야 할 것을 알면서 변화를 못하고 있음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과중한 업무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위임의 필요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514350" indent="-514350">
              <a:buAutoNum type="arabicPeriod"/>
              <a:defRPr/>
            </a:pP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목적지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과중에서 벗어남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공동리더십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사역분담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위임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endParaRPr lang="en-US" altLang="ko-KR" sz="2800" b="1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2600" y="188640"/>
            <a:ext cx="61317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9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467544" y="1052736"/>
            <a:ext cx="8280598" cy="5400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이드로와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모세 관계의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가지 요인 찾기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4.  </a:t>
            </a:r>
            <a:r>
              <a:rPr lang="ko-KR" altLang="en-US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로드맵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출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18:19-22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방침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율례와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법도를 가르침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재덕이 겸전한자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하나님을 두려워하는 자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불의를 미워하는 자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큰일은 모세가 취급하고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적은 일은 그들이 처리함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대화를 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통해 이완 시킴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질문으로 도전함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예배 드림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사역 위임</a:t>
            </a:r>
            <a:r>
              <a:rPr lang="en-US" altLang="ko-KR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사람을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세우기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재판은 하나님이 하시는 것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eriod"/>
              <a:defRPr/>
            </a:pP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성과와 평가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평안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함과 재생산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천부 장부터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…10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부장까지의 리더가 생김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지침과 피곤함에서 벗어남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땀을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흘리지 않게 됨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모세의 변화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리더십의 변화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2800" b="1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583954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8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755576" y="1196752"/>
            <a:ext cx="7772400" cy="201622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핸드폰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을 꺼주시거나 혹은 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진동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으로 바꿔주셔도 좋습니다.</a:t>
            </a:r>
            <a:endParaRPr kumimoji="0" lang="en-US" altLang="ko-KR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13" name="Picture 3" descr="as2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25961"/>
            <a:ext cx="3124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36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성서관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2)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신약개념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바나바와 바울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행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11:23-26)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바나바는 누구인가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?(23-24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바나바의 특징은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?(25-26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바나바가 사울을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다소에 가서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____,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안디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옥에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_____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와서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둘이 교회에 일년간 모여 있어  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큰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무리를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_________,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제자들이 안디옥에서 비로  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서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         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이라 일컬음을 받게 되었더라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.”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920" y="3789040"/>
            <a:ext cx="86409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찾아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450" y="3786190"/>
            <a:ext cx="122413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만나매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7356" y="4293096"/>
            <a:ext cx="1346492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데리고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71800" y="4797152"/>
            <a:ext cx="1512168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가르쳤고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664" y="5301208"/>
            <a:ext cx="1872208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그리스도인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67744" y="5733256"/>
            <a:ext cx="2592288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u="sng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대단한 성과이다</a:t>
            </a:r>
            <a:r>
              <a:rPr lang="en-US" altLang="ko-KR" sz="2400" u="sng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467544" y="1052736"/>
            <a:ext cx="8280598" cy="5400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실습활동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2-2&gt;</a:t>
            </a:r>
          </a:p>
          <a:p>
            <a:pPr marL="514350" indent="-51435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코칭에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대한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성서관을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살피면서 신약 중에서 </a:t>
            </a:r>
            <a:endParaRPr lang="en-US" altLang="ko-KR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1)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사도행전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11:19-30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읽으십시오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또한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코칭시대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성서관과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신학관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p.31-32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을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읽어보십시오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2)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바나바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코치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와 바울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피코치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과의 코칭 관계 에서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중요한 요인들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관계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/, (2)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출발지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(3)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도착지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(4)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맵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=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실행전략과 실행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기획안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(5)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성과에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적용해 보십시오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3)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바나바와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바울과의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관계에서 배운 점을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말해 보십시오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성서관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3)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삼겹줄 개념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전도서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4: 9-12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한사람보다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두사람이 나음은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…..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두사람이 함께 누우면 따뜻하거니와 한 사람이면 어찌 따뜻하랴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…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 사람이면 패하겠거니와 두 사람이면 능히 당하나니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_______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 쉽게 끊어지지 아니하느니라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잠언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27:17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코치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피코치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 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피코치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코치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날카롭게 하는 것같이 사람이 그 친구의 얼굴을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___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나게 하느니라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4005064"/>
            <a:ext cx="1368152" cy="523220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삽겹줄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6216" y="5415607"/>
            <a:ext cx="576064" cy="523220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빛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코칭과의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차이점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6925939"/>
              </p:ext>
            </p:extLst>
          </p:nvPr>
        </p:nvGraphicFramePr>
        <p:xfrm>
          <a:off x="179512" y="2041240"/>
          <a:ext cx="8784976" cy="4189476"/>
        </p:xfrm>
        <a:graphic>
          <a:graphicData uri="http://schemas.openxmlformats.org/drawingml/2006/table">
            <a:tbl>
              <a:tblPr/>
              <a:tblGrid>
                <a:gridCol w="1646658"/>
                <a:gridCol w="1161654"/>
                <a:gridCol w="1121588"/>
                <a:gridCol w="780881"/>
                <a:gridCol w="1337891"/>
                <a:gridCol w="1087016"/>
                <a:gridCol w="1649288"/>
              </a:tblGrid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관계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해답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주체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중심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닮기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가르침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멘토링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스승</a:t>
                      </a: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선배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닮기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가르침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멘토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카운셀링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치유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경청</a:t>
                      </a:r>
                      <a:r>
                        <a:rPr lang="en-US" altLang="ko-KR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질문</a:t>
                      </a:r>
                      <a:r>
                        <a:rPr lang="en-US" altLang="ko-KR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피드백</a:t>
                      </a:r>
                      <a:endParaRPr lang="en-US" altLang="ko-KR" sz="2000" b="1" kern="0" spc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카운셀러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진단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처방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컨설턴트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 </a:t>
                      </a: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</a:t>
                      </a:r>
                      <a:endParaRPr lang="ko-KR" altLang="en-US" sz="2400" b="1" kern="0" spc="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</a:t>
                      </a:r>
                      <a:endParaRPr lang="ko-KR" altLang="en-US" sz="2400" b="1" kern="0" spc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닮기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경청</a:t>
                      </a:r>
                      <a:r>
                        <a:rPr lang="en-US" altLang="ko-KR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질문</a:t>
                      </a:r>
                      <a:r>
                        <a:rPr lang="en-US" altLang="ko-KR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피드백</a:t>
                      </a:r>
                      <a:endParaRPr lang="en-US" altLang="ko-KR" sz="2000" b="1" kern="0" spc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</a:t>
                      </a:r>
                      <a:endParaRPr lang="ko-KR" altLang="en-US" sz="2400" b="1" kern="0" spc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512" y="1321604"/>
            <a:ext cx="2794355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코칭과의 차이점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5558135"/>
            <a:ext cx="12241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동역자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0" y="5558135"/>
            <a:ext cx="99972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수평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28184" y="5558135"/>
            <a:ext cx="108701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답안줌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91400" y="5493603"/>
            <a:ext cx="152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피코치와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파트너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467544" y="1052736"/>
            <a:ext cx="8280598" cy="5400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실습활동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2-3&gt;</a:t>
            </a:r>
          </a:p>
          <a:p>
            <a:pPr marL="514350" indent="-51435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2-3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명이 한 팀을 만드십시오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당신의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삶과 사역에 생긴 현실적인 문제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중 하나를 찾으십시오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그것을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한 사람은 코치가 되고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(2)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다른 분은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피코치가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되고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또 한 분은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평가자가 되십시오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가지 요인을 생각하면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코칭을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실습하십시오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예수님 중심의 신뢰 관계는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?2) </a:t>
            </a:r>
            <a:r>
              <a:rPr lang="ko-KR" altLang="en-US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피코치의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출발지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 3) </a:t>
            </a:r>
            <a:r>
              <a:rPr lang="ko-KR" altLang="en-US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피코치의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도착지는 어디인지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 4) </a:t>
            </a:r>
            <a:r>
              <a:rPr lang="ko-KR" altLang="en-US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피코치가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가진 로드 </a:t>
            </a:r>
            <a:r>
              <a:rPr lang="ko-KR" altLang="en-US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맵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목표와 전략 </a:t>
            </a:r>
            <a:r>
              <a:rPr lang="ko-KR" altLang="en-US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코칭은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 5) 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성과는 어떻게 만들 것인지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?(</a:t>
            </a:r>
            <a:r>
              <a:rPr lang="ko-KR" altLang="en-US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뒷면을 보기</a:t>
            </a:r>
            <a:r>
              <a:rPr lang="en-US" altLang="ko-KR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endParaRPr lang="en-US" altLang="ko-KR" sz="2800" b="1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성서관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latinLnBrk="1" hangingPunct="1"/>
            <a:endParaRPr lang="en-US" altLang="ko-KR" b="1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458F8F"/>
              </a:buClr>
              <a:defRPr/>
            </a:pPr>
            <a:r>
              <a:rPr lang="en-US" altLang="ko-KR" sz="1400" b="1" kern="0" dirty="0" smtClean="0">
                <a:solidFill>
                  <a:srgbClr val="458F8F"/>
                </a:solidFill>
                <a:latin typeface="Verdana"/>
                <a:ea typeface="굴림" charset="-127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9801009"/>
              </p:ext>
            </p:extLst>
          </p:nvPr>
        </p:nvGraphicFramePr>
        <p:xfrm>
          <a:off x="467544" y="1295400"/>
          <a:ext cx="8229600" cy="524713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(Relationship)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출발지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(Start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point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146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도착지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(arrival point)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55970" algn="l"/>
                        </a:tabLst>
                      </a:pP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4.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로드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맵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(Road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map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200" kern="0" spc="0" dirty="0" smtClean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</a:tr>
              <a:tr h="1146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  5.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성과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(production)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5943600" cy="6822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ts val="4600"/>
              </a:lnSpc>
              <a:spcBef>
                <a:spcPct val="50000"/>
              </a:spcBef>
              <a:defRPr/>
            </a:pP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제목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:_____________________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2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: 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진단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177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그 종 </a:t>
            </a:r>
            <a:r>
              <a:rPr lang="ko-KR" altLang="en-US" sz="3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1)</a:t>
            </a:r>
            <a:r>
              <a:rPr lang="ko-KR" altLang="en-US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택하시되</a:t>
            </a: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(Calling)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양의 우리에서 취하시며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젖양을 지키는  중에서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저희를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이끄사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백성인 야곱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기업인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(Community)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기르게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하셨더니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78:70-71, NLT)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“이에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마음의 </a:t>
            </a:r>
            <a:r>
              <a:rPr lang="ko-KR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성실함</a:t>
            </a:r>
            <a:r>
              <a:rPr lang="en-US" altLang="ko-K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(True Heart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 </a:t>
            </a:r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Character)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기르고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Care)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손의</a:t>
            </a:r>
            <a:r>
              <a:rPr lang="ko-KR" altLang="en-US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공교함</a:t>
            </a:r>
            <a:r>
              <a:rPr lang="en-US" altLang="ko-KR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(Skillful Hands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(Competence)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 </a:t>
            </a:r>
            <a:r>
              <a:rPr lang="ko-KR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하였도다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(Lead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).”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78:72, NLT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 진단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6307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kern="0" dirty="0" err="1" smtClean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endParaRPr lang="en-US" altLang="ko-KR" sz="24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kern="0" dirty="0" smtClean="0">
                <a:solidFill>
                  <a:sysClr val="window" lastClr="FFFFFF"/>
                </a:solidFill>
                <a:latin typeface="Brush Script MT" pitchFamily="66" charset="0"/>
                <a:ea typeface="산돌02B" pitchFamily="18" charset="-127"/>
              </a:rPr>
              <a:t>Green Ocean Church </a:t>
            </a:r>
            <a:endParaRPr lang="ko-KR" altLang="en-US" sz="2000" b="0" kern="0" dirty="0">
              <a:solidFill>
                <a:sysClr val="window" lastClr="FFFFFF"/>
              </a:solidFill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590800" y="908720"/>
            <a:ext cx="6019800" cy="1758280"/>
            <a:chOff x="2878832" y="908720"/>
            <a:chExt cx="6019800" cy="1758280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2878832" y="2205335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Calling </a:t>
              </a:r>
              <a:endParaRPr lang="ko-KR" altLang="en-US" sz="2400" b="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980728"/>
              <a:ext cx="4182616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F79646">
                      <a:lumMod val="50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lang="en-US" altLang="ko-KR" sz="2000" b="0" kern="0" dirty="0" smtClean="0">
                  <a:solidFill>
                    <a:srgbClr val="F79646">
                      <a:lumMod val="50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;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비전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핵심가치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(p.29)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43400" y="2743200"/>
            <a:ext cx="4572000" cy="52322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HYwulM" pitchFamily="18" charset="-127"/>
                <a:ea typeface="HYwulM" pitchFamily="18" charset="-127"/>
              </a:rPr>
              <a:t>2. </a:t>
            </a:r>
            <a:r>
              <a:rPr lang="ko-KR" altLang="en-US" sz="2800" dirty="0" smtClean="0">
                <a:latin typeface="HYwulM" pitchFamily="18" charset="-127"/>
                <a:ea typeface="HYwulM" pitchFamily="18" charset="-127"/>
              </a:rPr>
              <a:t>위치파악</a:t>
            </a:r>
            <a:r>
              <a:rPr lang="en-US" altLang="ko-KR" sz="2800" dirty="0" smtClean="0">
                <a:latin typeface="HYwulM" pitchFamily="18" charset="-127"/>
                <a:ea typeface="HYwulM" pitchFamily="18" charset="-127"/>
              </a:rPr>
              <a:t>(</a:t>
            </a:r>
            <a:r>
              <a:rPr lang="ko-KR" altLang="en-US" sz="2800" dirty="0" err="1" smtClean="0">
                <a:latin typeface="HYwulM" pitchFamily="18" charset="-127"/>
                <a:ea typeface="HYwulM" pitchFamily="18" charset="-127"/>
              </a:rPr>
              <a:t>삼하</a:t>
            </a:r>
            <a:r>
              <a:rPr lang="ko-KR" altLang="en-US" sz="2800" dirty="0" smtClean="0">
                <a:latin typeface="HYwulM" pitchFamily="18" charset="-127"/>
                <a:ea typeface="HYwulM" pitchFamily="18" charset="-127"/>
              </a:rPr>
              <a:t> </a:t>
            </a:r>
            <a:r>
              <a:rPr lang="en-US" altLang="ko-KR" sz="2800" dirty="0" smtClean="0">
                <a:latin typeface="HYwulM" pitchFamily="18" charset="-127"/>
                <a:ea typeface="HYwulM" pitchFamily="18" charset="-127"/>
              </a:rPr>
              <a:t>6:21)</a:t>
            </a:r>
            <a:r>
              <a:rPr lang="ko-KR" altLang="en-US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 </a:t>
            </a:r>
            <a:endParaRPr lang="en-US" altLang="ko-KR" sz="2400" dirty="0" smtClean="0">
              <a:solidFill>
                <a:srgbClr val="FF0000"/>
              </a:solidFill>
              <a:latin typeface="HYwulM" pitchFamily="18" charset="-127"/>
              <a:ea typeface="HYwulM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1371600"/>
            <a:ext cx="4732784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800" dirty="0" smtClean="0">
                <a:latin typeface="HYwulM" pitchFamily="18" charset="-127"/>
                <a:ea typeface="HYwulM" pitchFamily="18" charset="-127"/>
              </a:rPr>
              <a:t>목적선언</a:t>
            </a:r>
            <a:r>
              <a:rPr lang="en-US" altLang="ko-KR" sz="2800" dirty="0" smtClean="0">
                <a:latin typeface="HYwulM" pitchFamily="18" charset="-127"/>
                <a:ea typeface="HYwulM" pitchFamily="18" charset="-127"/>
              </a:rPr>
              <a:t>(</a:t>
            </a:r>
            <a:r>
              <a:rPr lang="ko-KR" altLang="en-US" sz="2800" dirty="0" smtClean="0">
                <a:latin typeface="HYwulM" pitchFamily="18" charset="-127"/>
                <a:ea typeface="HYwulM" pitchFamily="18" charset="-127"/>
              </a:rPr>
              <a:t>역상</a:t>
            </a:r>
            <a:r>
              <a:rPr lang="en-US" altLang="ko-KR" sz="2800" dirty="0" smtClean="0">
                <a:latin typeface="HYwulM" pitchFamily="18" charset="-127"/>
                <a:ea typeface="HYwulM" pitchFamily="18" charset="-127"/>
              </a:rPr>
              <a:t>14:2) : </a:t>
            </a:r>
          </a:p>
          <a:p>
            <a:pPr marL="514350" indent="-514350"/>
            <a:r>
              <a:rPr lang="en-US" altLang="ko-KR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(1)</a:t>
            </a:r>
            <a:r>
              <a:rPr lang="ko-KR" altLang="en-US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신본주의</a:t>
            </a:r>
            <a:r>
              <a:rPr lang="en-US" altLang="ko-KR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/(2)</a:t>
            </a:r>
            <a:r>
              <a:rPr lang="ko-KR" altLang="en-US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인본주의</a:t>
            </a:r>
            <a:r>
              <a:rPr lang="en-US" altLang="ko-KR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 </a:t>
            </a:r>
          </a:p>
          <a:p>
            <a:pPr marL="514350" indent="-514350"/>
            <a:r>
              <a:rPr lang="en-US" altLang="ko-KR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    </a:t>
            </a:r>
            <a:r>
              <a:rPr lang="ko-KR" altLang="en-US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역상 </a:t>
            </a:r>
            <a:r>
              <a:rPr lang="en-US" altLang="ko-KR" sz="2800" dirty="0" smtClean="0">
                <a:solidFill>
                  <a:srgbClr val="FF0000"/>
                </a:solidFill>
                <a:latin typeface="HYwulM" pitchFamily="18" charset="-127"/>
                <a:ea typeface="HYwulM" pitchFamily="18" charset="-127"/>
              </a:rPr>
              <a:t>10:13-14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3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2438400" y="2209800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50788" y="2753380"/>
            <a:ext cx="2764012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2. 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실행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전략팀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0" y="188640"/>
            <a:ext cx="41148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목회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 실패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원인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66595" y="1676400"/>
            <a:ext cx="4923143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목회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큰 그림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(big picture)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446512" y="3156992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목회자가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성도들을 살리고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,</a:t>
            </a: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건강한 교회를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993616" y="3210580"/>
            <a:ext cx="2321584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3.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과정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03428" y="4114800"/>
            <a:ext cx="2696972" cy="52322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4.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성과와 평가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7200" y="5257800"/>
            <a:ext cx="8153400" cy="954107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* </a:t>
            </a:r>
            <a:r>
              <a:rPr lang="ko-KR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토론</a:t>
            </a:r>
            <a:r>
              <a:rPr lang="en-US" altLang="ko-KR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: </a:t>
            </a:r>
            <a:r>
              <a:rPr lang="ko-KR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오늘 날 목회자가 </a:t>
            </a:r>
            <a:r>
              <a:rPr lang="ko-KR" altLang="en-US" sz="2800" u="sng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사역에  실패하는 원인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한 두 가지 찾는다면 무엇이라 생각합니까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?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57600" y="2067580"/>
            <a:ext cx="5103053" cy="523220"/>
          </a:xfrm>
          <a:prstGeom prst="rect">
            <a:avLst/>
          </a:prstGeom>
          <a:solidFill>
            <a:srgbClr val="FFC0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비전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핵심가치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목표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실행전략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0" grpId="0" animBg="1"/>
      <p:bldP spid="22" grpId="0" animBg="1"/>
      <p:bldP spid="12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질문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	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 혼탁한 시대에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당신을 향한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특별한 부르심의 목적이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무엇이라고 생각합니까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또 그 부르심의 목적이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당신의 삶을 어떻게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인도해 왔고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앞으로 </a:t>
            </a:r>
            <a:r>
              <a:rPr lang="ko-KR" altLang="en-US" sz="3200" u="sng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인도할 것이라는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확신이 있습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니까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(3)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앞으로 하나님은 당신의 삶과 사역에 어떤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변화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(change)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를 만들어가야 할 것이라 생각하십니까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7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68760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837928" y="2968496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kern="0" dirty="0" err="1" smtClean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endParaRPr lang="en-US" altLang="ko-KR" sz="24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kern="0" dirty="0" smtClean="0">
                <a:solidFill>
                  <a:sysClr val="window" lastClr="FFFFFF"/>
                </a:solidFill>
                <a:latin typeface="Brush Script MT" pitchFamily="66" charset="0"/>
                <a:ea typeface="산돌02B" pitchFamily="18" charset="-127"/>
              </a:rPr>
              <a:t>Green Ocean Church </a:t>
            </a:r>
            <a:endParaRPr lang="ko-KR" altLang="en-US" sz="2000" b="0" kern="0" dirty="0">
              <a:solidFill>
                <a:sysClr val="window" lastClr="FFFFFF"/>
              </a:solidFill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그룹 18"/>
          <p:cNvGrpSpPr/>
          <p:nvPr/>
        </p:nvGrpSpPr>
        <p:grpSpPr>
          <a:xfrm>
            <a:off x="1828800" y="4495800"/>
            <a:ext cx="4093056" cy="1677415"/>
            <a:chOff x="3253226" y="5143512"/>
            <a:chExt cx="4093056" cy="1677415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9751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092351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Community</a:t>
              </a:r>
              <a:endParaRPr lang="ko-KR" altLang="en-US" sz="240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81986" y="5805264"/>
              <a:ext cx="2664296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lang="en-US" altLang="ko-KR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지역사회이해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인간관계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(p.329)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4063425"/>
            <a:ext cx="571500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HYwulB" pitchFamily="18" charset="-127"/>
                <a:ea typeface="HYwulB" pitchFamily="18" charset="-127"/>
              </a:rPr>
              <a:t>2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.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협동단결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삼상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30:21-25)</a:t>
            </a:r>
            <a:endParaRPr lang="en-US" altLang="ko-KR" sz="2800" dirty="0" smtClean="0">
              <a:solidFill>
                <a:srgbClr val="FF0000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33800" y="4648200"/>
            <a:ext cx="57150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HYwulB" pitchFamily="18" charset="-127"/>
                <a:ea typeface="HYwulB" pitchFamily="18" charset="-127"/>
              </a:rPr>
              <a:t>1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.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동병상련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err="1" smtClean="0">
                <a:latin typeface="HYwulB" pitchFamily="18" charset="-127"/>
                <a:ea typeface="HYwulB" pitchFamily="18" charset="-127"/>
              </a:rPr>
              <a:t>삼하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23;13-17)</a:t>
            </a:r>
            <a:r>
              <a:rPr lang="ko-KR" altLang="en-US" sz="3200" dirty="0" smtClean="0">
                <a:solidFill>
                  <a:srgbClr val="FF0000"/>
                </a:solidFill>
                <a:latin typeface="HYwulB" pitchFamily="18" charset="-127"/>
                <a:ea typeface="HYwulB" pitchFamily="18" charset="-127"/>
              </a:rPr>
              <a:t> </a:t>
            </a:r>
            <a:endParaRPr lang="en-US" altLang="ko-KR" sz="2800" dirty="0" smtClean="0">
              <a:solidFill>
                <a:srgbClr val="FF0000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33800" y="3492297"/>
            <a:ext cx="5158680" cy="5847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HYwulB" pitchFamily="18" charset="-127"/>
                <a:ea typeface="HYwulB" pitchFamily="18" charset="-127"/>
              </a:rPr>
              <a:t>3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.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소통원활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역상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13;1-5)</a:t>
            </a:r>
            <a:endParaRPr lang="en-US" altLang="ko-KR" sz="2800" dirty="0" smtClean="0">
              <a:solidFill>
                <a:srgbClr val="FF0000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8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질문</a:t>
            </a:r>
            <a:r>
              <a:rPr lang="en-US" altLang="ko-KR" sz="3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	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당신이 다윗이 가진 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가지 중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어떤 것이 마음에 듭니까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또 당신이 섬기는 공동체가 건강해 지기 위해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당신이 지향하는 바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중요한 요소 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1-2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가지를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말해 보십시오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(3)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이유를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말해 보십시오</a:t>
            </a:r>
            <a:r>
              <a:rPr lang="en-US" altLang="ko-K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0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052736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2924944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kern="0" dirty="0" err="1" smtClean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endParaRPr lang="en-US" altLang="ko-KR" sz="24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kern="0" dirty="0" smtClean="0">
                <a:solidFill>
                  <a:sysClr val="window" lastClr="FFFFFF"/>
                </a:solidFill>
                <a:latin typeface="Brush Script MT" pitchFamily="66" charset="0"/>
                <a:ea typeface="산돌02B" pitchFamily="18" charset="-127"/>
              </a:rPr>
              <a:t>Green Ocean Church </a:t>
            </a:r>
            <a:endParaRPr lang="ko-KR" altLang="en-US" sz="2000" b="0" kern="0" dirty="0">
              <a:solidFill>
                <a:sysClr val="window" lastClr="FFFFFF"/>
              </a:solidFill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796136" y="2276872"/>
            <a:ext cx="3181782" cy="1932022"/>
            <a:chOff x="5854714" y="2996952"/>
            <a:chExt cx="3181782" cy="1932022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Character</a:t>
              </a:r>
              <a:endParaRPr lang="ko-KR" altLang="en-US" sz="240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221088"/>
              <a:ext cx="2448272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F79646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lang="en-US" altLang="ko-KR" sz="2000" b="0" kern="0" dirty="0" smtClean="0">
                  <a:solidFill>
                    <a:srgbClr val="F79646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영성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인격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(p.121)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3000" y="4139625"/>
            <a:ext cx="6382183" cy="5847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1. 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예배 중심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err="1" smtClean="0">
                <a:latin typeface="HYwulB" pitchFamily="18" charset="-127"/>
                <a:ea typeface="HYwulB" pitchFamily="18" charset="-127"/>
              </a:rPr>
              <a:t>언약궤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):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신본주의</a:t>
            </a:r>
            <a:endParaRPr lang="en-US" altLang="ko-KR" sz="2800" dirty="0" smtClean="0">
              <a:solidFill>
                <a:srgbClr val="FF0000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" y="4725144"/>
            <a:ext cx="89154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2. 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말씀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/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기도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시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119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편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,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삼상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23:1-12, </a:t>
            </a:r>
            <a:r>
              <a:rPr lang="ko-KR" altLang="en-US" sz="3200" dirty="0" err="1" smtClean="0">
                <a:latin typeface="HYwulB" pitchFamily="18" charset="-127"/>
                <a:ea typeface="HYwulB" pitchFamily="18" charset="-127"/>
              </a:rPr>
              <a:t>삼하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2:)</a:t>
            </a:r>
            <a:endParaRPr lang="en-US" altLang="ko-KR" sz="2800" dirty="0" smtClean="0">
              <a:solidFill>
                <a:srgbClr val="FF0000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57400" y="5292497"/>
            <a:ext cx="6115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3. 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인내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/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 사랑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삼상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26:7-12)</a:t>
            </a:r>
            <a:endParaRPr lang="en-US" altLang="ko-KR" sz="2800" dirty="0" smtClean="0">
              <a:solidFill>
                <a:srgbClr val="FF0000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1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질문</a:t>
            </a: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	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당신의 삶과 사역에서 성품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영성과 인격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형성시키는데 영향을 준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가장 결정적인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방법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(method)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이나 사건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(event)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은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무엇입니까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그러한 것들이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당신의 과거나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현재 사역에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어떤 영향을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주고 있습니까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당신이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(3)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미래 성품 개발을 위해서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관심을 두고 있는 것은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무엇입니까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12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329" y="1525755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212976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kern="0" dirty="0" err="1" smtClean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endParaRPr lang="en-US" altLang="ko-KR" sz="24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kern="0" dirty="0" smtClean="0">
                <a:solidFill>
                  <a:sysClr val="window" lastClr="FFFFFF"/>
                </a:solidFill>
                <a:latin typeface="Brush Script MT" pitchFamily="66" charset="0"/>
                <a:ea typeface="산돌02B" pitchFamily="18" charset="-127"/>
              </a:rPr>
              <a:t>Green Ocean Church </a:t>
            </a:r>
            <a:endParaRPr lang="ko-KR" altLang="en-US" sz="2000" b="0" kern="0" dirty="0">
              <a:solidFill>
                <a:sysClr val="window" lastClr="FFFFFF"/>
              </a:solidFill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0" y="2636912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lang="ko-KR" altLang="en-US" sz="2400" b="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699792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lang="en-US" altLang="ko-KR" sz="20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역량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지도력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(p.216)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7428" y="3502382"/>
              <a:ext cx="585126" cy="502682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768" y="4531210"/>
            <a:ext cx="5145116" cy="5847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1. 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재능활용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(16:16, 23)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 </a:t>
            </a:r>
            <a:endParaRPr lang="en-US" altLang="ko-KR" sz="2800" dirty="0" smtClean="0">
              <a:solidFill>
                <a:srgbClr val="532476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2791" y="5076473"/>
            <a:ext cx="6923409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2. 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호기 무용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삼상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16:18,18:5,13)</a:t>
            </a:r>
            <a:endParaRPr lang="en-US" altLang="ko-KR" sz="2800" dirty="0" smtClean="0">
              <a:solidFill>
                <a:srgbClr val="532476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39652" y="5580529"/>
            <a:ext cx="618034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3. 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인재 양성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(</a:t>
            </a:r>
            <a:r>
              <a:rPr lang="ko-KR" altLang="en-US" sz="3200" dirty="0" err="1" smtClean="0">
                <a:latin typeface="HYwulB" pitchFamily="18" charset="-127"/>
                <a:ea typeface="HYwulB" pitchFamily="18" charset="-127"/>
              </a:rPr>
              <a:t>삼하</a:t>
            </a:r>
            <a:r>
              <a:rPr lang="ko-KR" altLang="en-US" sz="3200" dirty="0" smtClean="0">
                <a:latin typeface="HYwulB" pitchFamily="18" charset="-127"/>
                <a:ea typeface="HYwulB" pitchFamily="18" charset="-127"/>
              </a:rPr>
              <a:t> </a:t>
            </a:r>
            <a:r>
              <a:rPr lang="en-US" altLang="ko-KR" sz="3200" dirty="0" smtClean="0">
                <a:latin typeface="HYwulB" pitchFamily="18" charset="-127"/>
                <a:ea typeface="HYwulB" pitchFamily="18" charset="-127"/>
              </a:rPr>
              <a:t>23;18-39)</a:t>
            </a:r>
            <a:r>
              <a:rPr lang="ko-KR" altLang="en-US" sz="3200" dirty="0" smtClean="0">
                <a:solidFill>
                  <a:srgbClr val="532476"/>
                </a:solidFill>
                <a:latin typeface="HYwulB" pitchFamily="18" charset="-127"/>
                <a:ea typeface="HYwulB" pitchFamily="18" charset="-127"/>
              </a:rPr>
              <a:t> </a:t>
            </a:r>
            <a:endParaRPr lang="en-US" altLang="ko-KR" sz="2800" dirty="0" smtClean="0">
              <a:solidFill>
                <a:srgbClr val="532476"/>
              </a:solidFill>
              <a:latin typeface="HYwulB" pitchFamily="18" charset="-127"/>
              <a:ea typeface="HYwulB" pitchFamily="18" charset="-127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4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질문</a:t>
            </a:r>
            <a:r>
              <a:rPr lang="en-US" altLang="ko-KR" sz="32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	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당신에게 주신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AutoNum type="arabicParenBoth"/>
              <a:defRPr/>
            </a:pP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자산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(=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은사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/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재능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/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리더십 스타일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….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등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은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무엇입니까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그것들이 당신의 사역 현장을 어떻게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풍성하게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만듭니까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AutoNum type="arabicParenBoth"/>
              <a:defRPr/>
            </a:pP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당신은 하나님이 주신 자산을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개발하기 위해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무슨 일을 해 왔습니까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그것이 당신의 삶과 사역을 어떻게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변화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시켰습니까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이유는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0" kern="0" dirty="0" err="1" smtClean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endParaRPr lang="en-US" altLang="ko-KR" sz="24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800" b="0" kern="0" dirty="0" smtClean="0">
              <a:solidFill>
                <a:sysClr val="window" lastClr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 kern="0" dirty="0" smtClean="0">
                <a:solidFill>
                  <a:sysClr val="window" lastClr="FFFFFF"/>
                </a:solidFill>
                <a:latin typeface="Brush Script MT" pitchFamily="66" charset="0"/>
                <a:ea typeface="산돌02B" pitchFamily="18" charset="-127"/>
              </a:rPr>
              <a:t>Green Ocean Church </a:t>
            </a:r>
            <a:endParaRPr lang="ko-KR" altLang="en-US" sz="2000" b="0" kern="0" dirty="0">
              <a:solidFill>
                <a:sysClr val="window" lastClr="FFFFFF"/>
              </a:solidFill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08720"/>
            <a:ext cx="2758548" cy="1685801"/>
            <a:chOff x="3707904" y="908720"/>
            <a:chExt cx="2758548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Calling </a:t>
              </a:r>
              <a:endParaRPr lang="ko-KR" altLang="en-US" sz="2400" b="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90304" y="1064930"/>
              <a:ext cx="1676148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b="0" kern="0" dirty="0" smtClean="0">
                  <a:solidFill>
                    <a:srgbClr val="F79646">
                      <a:lumMod val="50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부르심</a:t>
              </a:r>
              <a:r>
                <a:rPr lang="en-US" altLang="ko-KR" sz="32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32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854714" y="2996952"/>
            <a:ext cx="2029654" cy="1736903"/>
            <a:chOff x="5854714" y="2996952"/>
            <a:chExt cx="2029654" cy="1736903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Character</a:t>
              </a:r>
              <a:endParaRPr lang="ko-KR" altLang="en-US" sz="240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149080"/>
              <a:ext cx="1296144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b="0" kern="0" dirty="0" smtClean="0">
                  <a:solidFill>
                    <a:srgbClr val="F79646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성품</a:t>
              </a:r>
              <a:r>
                <a:rPr lang="ko-KR" altLang="en-US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56158" y="2857497"/>
            <a:ext cx="3859858" cy="3739855"/>
            <a:chOff x="794979" y="2857497"/>
            <a:chExt cx="3859858" cy="3739855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lang="ko-KR" altLang="en-US" sz="2400" b="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4979" y="4071942"/>
              <a:ext cx="133957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 능력 </a:t>
              </a:r>
              <a:endParaRPr lang="ko-KR" altLang="en-US" sz="3200" b="0" kern="0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9711" y="6094670"/>
              <a:ext cx="585126" cy="502682"/>
            </a:xfrm>
            <a:prstGeom prst="rect">
              <a:avLst/>
            </a:prstGeom>
            <a:noFill/>
          </p:spPr>
        </p:pic>
      </p:grpSp>
      <p:grpSp>
        <p:nvGrpSpPr>
          <p:cNvPr id="19" name="그룹 18"/>
          <p:cNvGrpSpPr/>
          <p:nvPr/>
        </p:nvGrpSpPr>
        <p:grpSpPr>
          <a:xfrm>
            <a:off x="1544773" y="3553138"/>
            <a:ext cx="4863939" cy="2815646"/>
            <a:chOff x="1544773" y="3611466"/>
            <a:chExt cx="4863939" cy="2815646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4773" y="361146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kern="0" dirty="0" smtClean="0">
                  <a:solidFill>
                    <a:sysClr val="window" lastClr="FFFFFF"/>
                  </a:solidFill>
                  <a:latin typeface="HY견고딕" pitchFamily="18" charset="-127"/>
                  <a:ea typeface="HY견고딕" pitchFamily="18" charset="-127"/>
                </a:rPr>
                <a:t>Community</a:t>
              </a:r>
              <a:endParaRPr lang="ko-KR" altLang="en-US" sz="2400" kern="0" dirty="0">
                <a:solidFill>
                  <a:sysClr val="window" lastClr="FFFFFF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155096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3200" b="0" kern="0" dirty="0" smtClean="0">
                  <a:solidFill>
                    <a:srgbClr val="9BBB59">
                      <a:lumMod val="75000"/>
                    </a:srgbClr>
                  </a:solidFill>
                  <a:latin typeface="HY견고딕" pitchFamily="18" charset="-127"/>
                  <a:ea typeface="HY견고딕" pitchFamily="18" charset="-127"/>
                </a:rPr>
                <a:t>공동체</a:t>
              </a:r>
              <a:endParaRPr lang="en-US" altLang="ko-KR" sz="3200" b="0" kern="0" dirty="0" smtClean="0">
                <a:solidFill>
                  <a:srgbClr val="9BBB59">
                    <a:lumMod val="75000"/>
                  </a:srgb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 진단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34415"/>
              </p:ext>
            </p:extLst>
          </p:nvPr>
        </p:nvGraphicFramePr>
        <p:xfrm>
          <a:off x="611558" y="1124744"/>
          <a:ext cx="7992889" cy="5137124"/>
        </p:xfrm>
        <a:graphic>
          <a:graphicData uri="http://schemas.openxmlformats.org/drawingml/2006/table">
            <a:tbl>
              <a:tblPr/>
              <a:tblGrid>
                <a:gridCol w="1975899"/>
                <a:gridCol w="1965983"/>
                <a:gridCol w="1975941"/>
                <a:gridCol w="2075066"/>
              </a:tblGrid>
              <a:tr h="360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C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원칙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(W/H)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 H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시편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78:70-72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누구를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위해 살 것인가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(Who?)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창조자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(Head)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주인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다윗을 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택하시되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양의 우리에서 취하시고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(chose)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7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어디에 인생을 투자 할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(Where?)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(Human)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대상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백성이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야곱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이스라엘을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기르게 하셨더니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(Israel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inheritance)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(Character)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무엇을 기를 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(What?)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마음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(Heart)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이게 저가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마음의 성실함으로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기르고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(integrity of Heart)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(Competence)</a:t>
                      </a:r>
                      <a:endParaRPr lang="ko-KR" altLang="en-US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어떤 방법으로 살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(How?)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손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(Hand)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툴 개발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자산 평가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발견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손의 공교함으로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지도하였도다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(skillful Hand)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 진단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7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0234038"/>
              </p:ext>
            </p:extLst>
          </p:nvPr>
        </p:nvGraphicFramePr>
        <p:xfrm>
          <a:off x="611558" y="1124744"/>
          <a:ext cx="7992889" cy="5058077"/>
        </p:xfrm>
        <a:graphic>
          <a:graphicData uri="http://schemas.openxmlformats.org/drawingml/2006/table">
            <a:tbl>
              <a:tblPr/>
              <a:tblGrid>
                <a:gridCol w="1975899"/>
                <a:gridCol w="1965983"/>
                <a:gridCol w="1975941"/>
                <a:gridCol w="2075066"/>
              </a:tblGrid>
              <a:tr h="360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C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힘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(Power)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특성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00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위로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부터 오는 힘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하나님을 이해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삶의 목적 발견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방향 설정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역상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14:2,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삼하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5;12)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비전을 그리고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가치를  세우고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비전의 추진력 발휘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87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아래로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부터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오는 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사람을 이해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관심과 돌봄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책임의식 가짐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삼상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22;1-2,22)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대상을 이해하고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전도의 기회를 만들고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인관 관계 맺고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(Character)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내적인 힘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자기를 이해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충성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희생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약속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축복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말씀 무장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삼상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17:34-35, 17:20, 26:7-9,..)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하나님의 은혜 체험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인격과 삶의 변화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신자로서의  영향력 발휘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(Competence)</a:t>
                      </a:r>
                      <a:endParaRPr lang="ko-KR" altLang="en-US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외적인 힘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타인을 이해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강점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은사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리더십 개발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삼상 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17:49,40.48..)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개인 역량을 개발하고 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지도력을 발휘하고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사람들에게 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영향력을 줌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07704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다윗의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신앙 진단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4708" y="1396132"/>
            <a:ext cx="7704137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ko-KR" sz="3000" b="1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5900" b="1">
              <a:solidFill>
                <a:srgbClr val="00CC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196752"/>
            <a:ext cx="8352928" cy="5403304"/>
          </a:xfrm>
          <a:solidFill>
            <a:srgbClr val="FF6699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600"/>
              <a:t>  </a:t>
            </a:r>
            <a:endParaRPr lang="en-US" altLang="ko-KR" sz="26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533400" y="2286000"/>
            <a:ext cx="76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66246" name="Picture 6" descr="H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39" y="1698104"/>
            <a:ext cx="6834337" cy="453920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68863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받기 전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7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build="p" autoUpdateAnimBg="0" advAuto="0"/>
      <p:bldP spid="266243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855663"/>
            <a:ext cx="9144000" cy="6002337"/>
          </a:xfrm>
          <a:prstGeom prst="rect">
            <a:avLst/>
          </a:prstGeom>
          <a:noFill/>
        </p:spPr>
      </p:pic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993296" y="188640"/>
            <a:ext cx="5801588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1" latinLnBrk="1" hangingPunct="1"/>
            <a:r>
              <a:rPr lang="ko-KR" altLang="en-US" sz="3200" b="1" dirty="0" smtClean="0">
                <a:solidFill>
                  <a:srgbClr val="2B166E"/>
                </a:solidFill>
                <a:latin typeface="HY견고딕" pitchFamily="18" charset="-127"/>
                <a:ea typeface="HY견고딕" pitchFamily="18" charset="-127"/>
              </a:rPr>
              <a:t>나의  목회는 얼마나 건강한가</a:t>
            </a:r>
            <a:r>
              <a:rPr lang="en-US" altLang="ko-KR" sz="3200" b="1" dirty="0" smtClean="0">
                <a:solidFill>
                  <a:srgbClr val="2B166E"/>
                </a:solidFill>
                <a:latin typeface="Arial" charset="0"/>
                <a:ea typeface="굴림" pitchFamily="50" charset="-127"/>
              </a:rPr>
              <a:t>?</a:t>
            </a:r>
            <a:endParaRPr lang="en-US" altLang="ko-KR" sz="3200" b="1" dirty="0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867400"/>
            <a:ext cx="1092200" cy="769938"/>
            <a:chOff x="96" y="3696"/>
            <a:chExt cx="633" cy="485"/>
          </a:xfrm>
        </p:grpSpPr>
        <p:sp>
          <p:nvSpPr>
            <p:cNvPr id="641029" name="AutoShape 5"/>
            <p:cNvSpPr>
              <a:spLocks noChangeArrowheads="1"/>
            </p:cNvSpPr>
            <p:nvPr/>
          </p:nvSpPr>
          <p:spPr bwMode="auto">
            <a:xfrm rot="-1117902">
              <a:off x="163" y="3699"/>
              <a:ext cx="521" cy="482"/>
            </a:xfrm>
            <a:prstGeom prst="foldedCorner">
              <a:avLst>
                <a:gd name="adj" fmla="val 12500"/>
              </a:avLst>
            </a:prstGeom>
            <a:solidFill>
              <a:srgbClr val="F8F8F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3" tIns="45711" rIns="91413" bIns="45711" anchor="ctr"/>
            <a:lstStyle/>
            <a:p>
              <a:pPr algn="ctr" eaLnBrk="1" latinLnBrk="1" hangingPunct="1"/>
              <a:endParaRPr lang="ko-KR" altLang="en-US" sz="1200" b="1">
                <a:solidFill>
                  <a:srgbClr val="2B166E"/>
                </a:solidFill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641030" name="Text Box 6"/>
            <p:cNvSpPr txBox="1">
              <a:spLocks noChangeArrowheads="1"/>
            </p:cNvSpPr>
            <p:nvPr/>
          </p:nvSpPr>
          <p:spPr bwMode="auto">
            <a:xfrm rot="-1117902">
              <a:off x="96" y="3696"/>
              <a:ext cx="63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13" tIns="45711" rIns="91413" bIns="45711" anchor="ctr"/>
            <a:lstStyle/>
            <a:p>
              <a:pPr algn="ctr" eaLnBrk="1" latinLnBrk="1" hangingPunct="1"/>
              <a:r>
                <a:rPr lang="en-US" altLang="ko-KR" sz="1400" b="1">
                  <a:solidFill>
                    <a:srgbClr val="2B166E"/>
                  </a:solidFill>
                  <a:latin typeface="Arial" pitchFamily="34" charset="0"/>
                  <a:ea typeface="굴림" pitchFamily="50" charset="-127"/>
                </a:rPr>
                <a:t>Workbook </a:t>
              </a:r>
            </a:p>
            <a:p>
              <a:pPr algn="ctr" eaLnBrk="1" latinLnBrk="1" hangingPunct="1"/>
              <a:r>
                <a:rPr lang="en-US" altLang="ko-KR" sz="1400" b="1">
                  <a:solidFill>
                    <a:srgbClr val="2B166E"/>
                  </a:solidFill>
                  <a:latin typeface="Arial" pitchFamily="34" charset="0"/>
                  <a:ea typeface="굴림" pitchFamily="50" charset="-127"/>
                </a:rPr>
                <a:t>p. </a:t>
              </a:r>
              <a:r>
                <a:rPr lang="en-US" altLang="ko-KR" b="1">
                  <a:solidFill>
                    <a:srgbClr val="2B166E"/>
                  </a:solidFill>
                  <a:latin typeface="Arial" pitchFamily="34" charset="0"/>
                  <a:ea typeface="굴림" pitchFamily="50" charset="-127"/>
                </a:rPr>
                <a:t>3</a:t>
              </a:r>
              <a:endParaRPr lang="en-US" altLang="ko-KR" b="1">
                <a:solidFill>
                  <a:srgbClr val="47CB79"/>
                </a:solidFill>
                <a:latin typeface="Arial" pitchFamily="34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15950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14282" y="2928934"/>
            <a:ext cx="8734177" cy="794938"/>
          </a:xfrm>
        </p:spPr>
        <p:txBody>
          <a:bodyPr/>
          <a:lstStyle/>
          <a:p>
            <a:r>
              <a:rPr lang="ko-KR" altLang="en-US" sz="4000" dirty="0" smtClean="0">
                <a:latin typeface="HY각헤드라인B" pitchFamily="18" charset="-127"/>
                <a:ea typeface="HY각헤드라인B" pitchFamily="18" charset="-127"/>
              </a:rPr>
              <a:t>목회 건강진단 평가 및 처방 보고서</a:t>
            </a:r>
            <a:endParaRPr lang="ko-KR" altLang="en-US" sz="4000" dirty="0">
              <a:latin typeface="HY각헤드라인B" pitchFamily="18" charset="-127"/>
              <a:ea typeface="HY각헤드라인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000504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GO Thrive Coaching                                                                      </a:t>
            </a:r>
          </a:p>
          <a:p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James </a:t>
            </a:r>
            <a:r>
              <a:rPr lang="en-US" altLang="ko-KR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Sok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International Coordinator</a:t>
            </a:r>
            <a:b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   소  </a:t>
            </a:r>
            <a:endParaRPr lang="en-US" altLang="ko-K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미   국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-11417 S Belmont Dr, Plainfield, IL 60585 USA</a:t>
            </a:r>
          </a:p>
          <a:p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   국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대전 광역시 동구 </a:t>
            </a:r>
            <a:r>
              <a:rPr lang="ko-KR" alt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우암로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45  </a:t>
            </a:r>
            <a:r>
              <a:rPr lang="ko-KR" alt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성천빌딩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층</a:t>
            </a:r>
            <a:endParaRPr lang="en-US" altLang="ko-K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연락처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</a:p>
          <a:p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630-452-5100(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 / 010-4825-8622(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 / 070-7626-5591(</a:t>
            </a:r>
            <a:r>
              <a:rPr lang="ko-KR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인터넷전화</a:t>
            </a:r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       </a:t>
            </a:r>
          </a:p>
          <a:p>
            <a:r>
              <a:rPr lang="en-US" altLang="ko-K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URL  www.igomt.com   / E-mail  jamessok_4@hotmail.com</a:t>
            </a:r>
          </a:p>
          <a:p>
            <a:endParaRPr lang="ko-KR" alt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GO 뜨라이브코칭 로고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72241" y="-1272231"/>
            <a:ext cx="714381" cy="3830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1214422"/>
            <a:ext cx="4857784" cy="1477328"/>
          </a:xfrm>
          <a:prstGeom prst="rect">
            <a:avLst/>
          </a:prstGeom>
          <a:noFill/>
          <a:ln w="38100" cap="rnd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_x125985576"/>
          <p:cNvSpPr>
            <a:spLocks noChangeArrowheads="1"/>
          </p:cNvSpPr>
          <p:nvPr/>
        </p:nvSpPr>
        <p:spPr bwMode="auto">
          <a:xfrm>
            <a:off x="428596" y="1357298"/>
            <a:ext cx="43894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성공회 신부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들 종합</a:t>
            </a:r>
            <a:endParaRPr kumimoji="1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097" name="_x126715528"/>
          <p:cNvSpPr>
            <a:spLocks noChangeArrowheads="1"/>
          </p:cNvSpPr>
          <p:nvPr/>
        </p:nvSpPr>
        <p:spPr bwMode="auto">
          <a:xfrm>
            <a:off x="428596" y="1857364"/>
            <a:ext cx="4500594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제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1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차 목회자 건강 진단 실시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      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: 2014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년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월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15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일</a:t>
            </a:r>
            <a:endParaRPr kumimoji="1" 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제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2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차 목회자 건강 진단 실시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예정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): 2015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년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월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15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일</a:t>
            </a:r>
            <a:endParaRPr kumimoji="1" 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제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3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차 목회자 건강 진단 실시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(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예정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): 2016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년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월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15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일</a:t>
            </a:r>
            <a:endParaRPr kumimoji="1" 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7010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10</a:t>
            </a:r>
            <a:r>
              <a:rPr lang="ko-KR" altLang="en-US" dirty="0" smtClean="0"/>
              <a:t>가지 주제별 절대 점수 비교표</a:t>
            </a:r>
            <a:endParaRPr lang="ko-KR" altLang="en-US" dirty="0"/>
          </a:p>
        </p:txBody>
      </p:sp>
      <p:pic>
        <p:nvPicPr>
          <p:cNvPr id="1036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305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주제별 절대 점수 비교표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995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9001156" cy="609600"/>
          </a:xfrm>
        </p:spPr>
        <p:txBody>
          <a:bodyPr/>
          <a:lstStyle/>
          <a:p>
            <a:r>
              <a:rPr lang="ko-KR" altLang="en-US" dirty="0" smtClean="0"/>
              <a:t>목회전략 성품과 능력 별 점수 비교표 이해</a:t>
            </a:r>
            <a:endParaRPr lang="ko-KR" altLang="en-US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_x125985576"/>
          <p:cNvSpPr>
            <a:spLocks noChangeArrowheads="1"/>
          </p:cNvSpPr>
          <p:nvPr/>
        </p:nvSpPr>
        <p:spPr bwMode="auto">
          <a:xfrm>
            <a:off x="347663" y="1000108"/>
            <a:ext cx="4637087" cy="1500198"/>
          </a:xfrm>
          <a:prstGeom prst="rect">
            <a:avLst/>
          </a:prstGeom>
          <a:noFill/>
          <a:ln w="4191">
            <a:solidFill>
              <a:srgbClr val="88A1E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성공회신부님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: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성품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42.2% 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능력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42.0%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                     귀하는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F3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영역에 속해 있습니</a:t>
            </a:r>
            <a:r>
              <a:rPr kumimoji="1" lang="ko-KR" altLang="en-US" sz="1200" b="0" dirty="0" smtClean="0">
                <a:solidFill>
                  <a:srgbClr val="000000"/>
                </a:solidFill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다</a:t>
            </a:r>
            <a:r>
              <a:rPr kumimoji="1" lang="en-US" altLang="ko-KR" sz="1200" b="0" dirty="0" smtClean="0">
                <a:solidFill>
                  <a:srgbClr val="000000"/>
                </a:solidFill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.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* 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아래 도표의 영역표시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(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◆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)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는 목회자의 성품과 능력을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(1)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건강이 보증된 목회자는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65 (- - -)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(2)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건강한 목회자는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50 (- - -)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(3)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불 건강한 목회자는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35 (- - -)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로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환산 할 때 나타난 귀하의 </a:t>
            </a:r>
            <a:r>
              <a:rPr kumimoji="1" lang="ko-KR" altLang="en-U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성품과 능력의 영역별 위치</a:t>
            </a:r>
            <a:r>
              <a:rPr kumimoji="1" lang="ko-KR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입니다</a:t>
            </a:r>
            <a:r>
              <a:rPr kumimoji="1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.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</p:txBody>
      </p:sp>
      <p:pic>
        <p:nvPicPr>
          <p:cNvPr id="26625" name="_x125985816" descr="EMB000018f86a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8437"/>
            <a:ext cx="5040313" cy="4319587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_x125984856"/>
          <p:cNvSpPr>
            <a:spLocks noChangeArrowheads="1"/>
          </p:cNvSpPr>
          <p:nvPr/>
        </p:nvSpPr>
        <p:spPr bwMode="auto">
          <a:xfrm>
            <a:off x="5065740" y="1000108"/>
            <a:ext cx="3842657" cy="1503362"/>
          </a:xfrm>
          <a:prstGeom prst="rect">
            <a:avLst/>
          </a:prstGeom>
          <a:noFill/>
          <a:ln w="4191">
            <a:solidFill>
              <a:srgbClr val="88A1E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영역별 목회자의 분포 비율을 보면</a:t>
            </a:r>
            <a:endParaRPr kumimoji="1" 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Red Ocean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영역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의 </a:t>
            </a:r>
            <a:r>
              <a:rPr kumimoji="1" lang="en-US" altLang="ko-KR" sz="11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35 </a:t>
            </a:r>
            <a:r>
              <a:rPr kumimoji="1" lang="ko-KR" altLang="en-US" sz="11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미만은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7.5%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,</a:t>
            </a:r>
            <a:r>
              <a:rPr kumimoji="1" lang="en-US" altLang="ko-KR" sz="11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35~42.5</a:t>
            </a:r>
            <a:r>
              <a:rPr kumimoji="1" lang="ko-KR" altLang="en-US" sz="11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사이는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40.4%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Blue Ocean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영역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의 </a:t>
            </a:r>
            <a:r>
              <a:rPr kumimoji="1" lang="en-US" altLang="ko-KR" sz="11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42.5~57.5 </a:t>
            </a:r>
            <a:r>
              <a:rPr kumimoji="1" lang="ko-KR" altLang="en-US" sz="11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사이는</a:t>
            </a:r>
            <a:r>
              <a:rPr kumimoji="1" lang="ko-KR" altLang="en-U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34.9%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Green Ocean</a:t>
            </a:r>
            <a:r>
              <a:rPr kumimoji="1" lang="ko-KR" altLang="en-US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영역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의 </a:t>
            </a:r>
            <a:r>
              <a:rPr kumimoji="1" lang="en-US" altLang="ko-KR" sz="11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57.5~65 </a:t>
            </a:r>
            <a:r>
              <a:rPr kumimoji="1" lang="ko-KR" altLang="en-US" sz="11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사이가 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3.4%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,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65</a:t>
            </a:r>
            <a:r>
              <a:rPr kumimoji="1" lang="ko-KR" altLang="en-US" sz="11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이상이 </a:t>
            </a:r>
            <a:r>
              <a:rPr kumimoji="1" lang="en-US" altLang="ko-KR" sz="11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13.7%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를 차지합니다</a:t>
            </a: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.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* </a:t>
            </a:r>
            <a:r>
              <a:rPr kumimoji="1" lang="ko-KR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아래 도표의 영역표시는</a:t>
            </a:r>
            <a:r>
              <a:rPr kumimoji="1" lang="en-US" altLang="ko-K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(</a:t>
            </a:r>
            <a:r>
              <a:rPr kumimoji="1" lang="en-US" altLang="ko-KR" sz="105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◆</a:t>
            </a:r>
            <a:r>
              <a:rPr kumimoji="1" lang="en-US" altLang="ko-K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) </a:t>
            </a:r>
            <a:r>
              <a:rPr kumimoji="1" lang="ko-KR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영역별 목회자의 분포비율가운데 귀하의 </a:t>
            </a:r>
            <a:r>
              <a:rPr kumimoji="1" lang="ko-KR" altLang="en-US" sz="105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성품과 능력의 </a:t>
            </a:r>
            <a:r>
              <a:rPr kumimoji="1" lang="ko-KR" altLang="en-US" sz="105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분포비율별</a:t>
            </a:r>
            <a:r>
              <a:rPr kumimoji="1" lang="ko-KR" altLang="en-US" sz="105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 위치</a:t>
            </a:r>
            <a:r>
              <a:rPr kumimoji="1" lang="ko-KR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입니다</a:t>
            </a:r>
            <a:r>
              <a:rPr kumimoji="1" lang="en-US" altLang="ko-K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각헤드라인M" pitchFamily="18" charset="-127"/>
                <a:ea typeface="HY각헤드라인M" pitchFamily="18" charset="-127"/>
                <a:cs typeface="굴림" pitchFamily="50" charset="-127"/>
              </a:rPr>
              <a:t>. 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각헤드라인M" pitchFamily="18" charset="-127"/>
              <a:ea typeface="HY각헤드라인M" pitchFamily="18" charset="-127"/>
              <a:cs typeface="굴림" pitchFamily="50" charset="-127"/>
            </a:endParaRPr>
          </a:p>
        </p:txBody>
      </p:sp>
      <p:pic>
        <p:nvPicPr>
          <p:cNvPr id="26629" name="_x125986456" descr="EMB000018f86a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103" y="2573361"/>
            <a:ext cx="3884615" cy="428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26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주제의 상대 막대 </a:t>
            </a:r>
            <a:r>
              <a:rPr lang="ko-KR" altLang="en-US" dirty="0" err="1" smtClean="0"/>
              <a:t>그라프</a:t>
            </a:r>
            <a:endParaRPr lang="ko-KR" alt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057298"/>
            <a:ext cx="9017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002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125987576" descr="EMB000018f86a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325"/>
            <a:ext cx="9144000" cy="565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6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1" name="_x125986696" descr="EMB000018f86a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325"/>
            <a:ext cx="9144000" cy="565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0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125985816" descr="EMB000018f86a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325"/>
            <a:ext cx="9144000" cy="565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49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-4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3" name="_x125987576" descr="EMB000018f86a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3025"/>
            <a:ext cx="9144000" cy="551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47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4708" y="1396132"/>
            <a:ext cx="7704137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ko-KR" sz="3000" b="1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5900" b="1">
              <a:solidFill>
                <a:srgbClr val="00CC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196752"/>
            <a:ext cx="8352928" cy="5403304"/>
          </a:xfrm>
          <a:solidFill>
            <a:srgbClr val="00B050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600"/>
              <a:t>  </a:t>
            </a:r>
            <a:endParaRPr lang="en-US" altLang="ko-KR" sz="26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533400" y="2286000"/>
            <a:ext cx="76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7704" y="188640"/>
            <a:ext cx="568863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목회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받은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후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</a:t>
            </a:r>
            <a:endParaRPr lang="en-US" altLang="ko-KR" sz="36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7" name="Picture 7" descr="L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6984776" cy="454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99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build="p" autoUpdateAnimBg="0" advAuto="0"/>
      <p:bldP spid="266243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en-US" altLang="ko-KR" dirty="0" smtClean="0"/>
              <a:t>15</a:t>
            </a:r>
            <a:r>
              <a:rPr lang="ko-KR" altLang="en-US" dirty="0" smtClean="0"/>
              <a:t>가지 주제별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-5</a:t>
            </a:r>
            <a:endParaRPr lang="ko-KR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125986776" descr="EMB000018f86a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325"/>
            <a:ext cx="9144000" cy="565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84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개발점</a:t>
            </a:r>
            <a:r>
              <a:rPr lang="en-US" altLang="ko-KR" dirty="0" smtClean="0"/>
              <a:t>(12</a:t>
            </a:r>
            <a:r>
              <a:rPr lang="ko-KR" altLang="en-US" dirty="0" smtClean="0"/>
              <a:t>가지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막대 </a:t>
            </a:r>
            <a:r>
              <a:rPr lang="ko-KR" altLang="en-US" dirty="0" err="1" smtClean="0"/>
              <a:t>그라프</a:t>
            </a:r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125987976" descr="EMB000018f86a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29718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62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개발점</a:t>
            </a:r>
            <a:r>
              <a:rPr lang="ko-KR" altLang="en-US" dirty="0" smtClean="0"/>
              <a:t> 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125984376" descr="EMB000018f86a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1100"/>
            <a:ext cx="9144000" cy="567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18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개발점</a:t>
            </a:r>
            <a:r>
              <a:rPr lang="ko-KR" altLang="en-US" dirty="0" smtClean="0"/>
              <a:t> 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125986696" descr="EMB000018f86a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20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smtClean="0"/>
              <a:t>강 점</a:t>
            </a:r>
            <a:r>
              <a:rPr lang="en-US" altLang="ko-KR" dirty="0" smtClean="0"/>
              <a:t>(12</a:t>
            </a:r>
            <a:r>
              <a:rPr lang="ko-KR" altLang="en-US" dirty="0" smtClean="0"/>
              <a:t>가지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막대 </a:t>
            </a:r>
            <a:r>
              <a:rPr lang="ko-KR" altLang="en-US" dirty="0" err="1" smtClean="0"/>
              <a:t>그라프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25985816" descr="EMB000018f86a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125"/>
            <a:ext cx="9144000" cy="560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70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smtClean="0"/>
              <a:t>강점 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-1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69" name="_x125987576" descr="EMB000018f86a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80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smtClean="0"/>
              <a:t>강점 별 비교 막대 </a:t>
            </a:r>
            <a:r>
              <a:rPr lang="ko-KR" altLang="en-US" dirty="0" err="1" smtClean="0"/>
              <a:t>그라프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3" name="_x125984376" descr="EMB000018f86a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11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그린오션</a:t>
            </a:r>
            <a:r>
              <a:rPr lang="ko-KR" altLang="en-US" dirty="0" smtClean="0"/>
              <a:t> 목회 전략 </a:t>
            </a:r>
            <a:r>
              <a:rPr lang="ko-KR" altLang="en-US" dirty="0" err="1" smtClean="0"/>
              <a:t>개발점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_x125986056" descr="EMB000018f86a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125"/>
            <a:ext cx="9144000" cy="560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45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그린오션</a:t>
            </a:r>
            <a:r>
              <a:rPr lang="ko-KR" altLang="en-US" dirty="0" smtClean="0"/>
              <a:t> 목회 전략 강점 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7" name="_x125986696" descr="EMB000018f86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125"/>
            <a:ext cx="9144000" cy="560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32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그린오션</a:t>
            </a:r>
            <a:r>
              <a:rPr lang="ko-KR" altLang="en-US" dirty="0" smtClean="0"/>
              <a:t> 목회 전략 강점 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44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AutoShape 2"/>
          <p:cNvSpPr>
            <a:spLocks noChangeArrowheads="1"/>
          </p:cNvSpPr>
          <p:nvPr/>
        </p:nvSpPr>
        <p:spPr bwMode="auto">
          <a:xfrm>
            <a:off x="2438400" y="2438400"/>
            <a:ext cx="3962400" cy="2819400"/>
          </a:xfrm>
          <a:prstGeom prst="flowChartExtract">
            <a:avLst/>
          </a:prstGeom>
          <a:noFill/>
          <a:ln w="136525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11946" y="2514600"/>
            <a:ext cx="2738250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성서관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3200" y="188640"/>
            <a:ext cx="40386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강의순서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66595" y="1676400"/>
            <a:ext cx="2432076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정의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446512" y="3385592"/>
            <a:ext cx="1944216" cy="1800200"/>
          </a:xfrm>
          <a:prstGeom prst="ellipse">
            <a:avLst/>
          </a:prstGeom>
          <a:solidFill>
            <a:srgbClr val="CCFF66">
              <a:alpha val="8941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목회자가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어떻게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성도들을 살리고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,</a:t>
            </a: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건강한 교회를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세울수 </a:t>
            </a:r>
            <a:endParaRPr lang="en-US" altLang="ko-KR" dirty="0" smtClean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있는가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</a:p>
          <a:p>
            <a:pPr algn="ctr"/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953000" y="2895600"/>
            <a:ext cx="2521844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진단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52400" y="3276600"/>
            <a:ext cx="3373039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과정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처방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40927" y="4227493"/>
            <a:ext cx="2964273" cy="954107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6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목표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</a:p>
          <a:p>
            <a:pPr latinLnBrk="0"/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실행전략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(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목회자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)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95800" y="5257800"/>
            <a:ext cx="336181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7.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성과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/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평가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313761" y="3820180"/>
            <a:ext cx="2518638" cy="52322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latinLnBrk="0"/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</a:t>
            </a:r>
            <a:r>
              <a:rPr kumimoji="0" lang="en-US" altLang="ko-KR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.</a:t>
            </a:r>
            <a:r>
              <a:rPr kumimoji="0" lang="ko-KR" alt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코칭의</a:t>
            </a:r>
            <a:r>
              <a:rPr lang="en-US" altLang="ko-K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r>
              <a:rPr lang="ko-KR" alt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기술</a:t>
            </a:r>
            <a:r>
              <a:rPr kumimoji="0" lang="ko-KR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</a:t>
            </a:r>
            <a:endParaRPr kumimoji="0" lang="en-US" altLang="ko-KR" sz="2400" b="1" dirty="0">
              <a:solidFill>
                <a:srgbClr val="FF3300"/>
              </a:solidFill>
              <a:latin typeface="Expo M" pitchFamily="18" charset="-127"/>
              <a:ea typeface="Expo 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0" grpId="0" animBg="1"/>
      <p:bldP spid="22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그린오션</a:t>
            </a:r>
            <a:r>
              <a:rPr lang="ko-KR" altLang="en-US" dirty="0" smtClean="0"/>
              <a:t> 목회 전략 강점 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7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latinLnBrk="1" hangingPunct="1"/>
            <a:endParaRPr lang="ko-KR" altLang="en-US" b="1">
              <a:solidFill>
                <a:srgbClr val="2B166E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76194"/>
            <a:ext cx="7848600" cy="609600"/>
          </a:xfrm>
        </p:spPr>
        <p:txBody>
          <a:bodyPr/>
          <a:lstStyle/>
          <a:p>
            <a:r>
              <a:rPr lang="ko-KR" altLang="en-US" dirty="0" err="1" smtClean="0"/>
              <a:t>그린오션</a:t>
            </a:r>
            <a:r>
              <a:rPr lang="ko-KR" altLang="en-US" dirty="0" smtClean="0"/>
              <a:t> 목회 전략 강점 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 descr="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0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060848"/>
            <a:ext cx="8734177" cy="846137"/>
          </a:xfrm>
          <a:solidFill>
            <a:srgbClr val="7030A0"/>
          </a:solidFill>
        </p:spPr>
        <p:txBody>
          <a:bodyPr/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</a:t>
            </a:r>
            <a:r>
              <a:rPr lang="en-US" altLang="ko-KR" sz="4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GO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정의  </a:t>
            </a:r>
            <a:endParaRPr lang="ko-KR" altLang="en-US" sz="4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177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04800" y="1052736"/>
            <a:ext cx="8610600" cy="306206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실습활동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1-1&gt;</a:t>
            </a:r>
          </a:p>
          <a:p>
            <a:pPr marL="514350" indent="-51435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명이 한 팀을 만드십시오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코칭에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대한 정의를 이해하기 위해 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“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이론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강 </a:t>
            </a:r>
            <a:r>
              <a:rPr lang="ko-KR" altLang="en-US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코칭의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유래와 정의</a:t>
            </a:r>
            <a:r>
              <a:rPr lang="en-US" altLang="ko-KR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(p.12-16)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읽으십시오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코칭에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대한 정의를 노트에 쓰기 바랍니다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2-3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명이 서로 나누십시오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.(15</a:t>
            </a:r>
            <a:r>
              <a:rPr lang="ko-KR" altLang="en-US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분간</a:t>
            </a:r>
            <a:r>
              <a:rPr lang="en-US" altLang="ko-KR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정의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2971800" y="1844824"/>
            <a:ext cx="2819400" cy="3672408"/>
          </a:xfrm>
          <a:prstGeom prst="moon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2B166E"/>
              </a:solidFill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srgbClr val="2B166E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403648" y="3531458"/>
            <a:ext cx="6336704" cy="4994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3311604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635896" y="1124744"/>
            <a:ext cx="1584176" cy="584775"/>
          </a:xfrm>
          <a:prstGeom prst="rect">
            <a:avLst/>
          </a:prstGeom>
          <a:solidFill>
            <a:srgbClr val="0099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귀 부인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84368" y="3276600"/>
            <a:ext cx="720080" cy="1107996"/>
          </a:xfrm>
          <a:prstGeom prst="rect">
            <a:avLst/>
          </a:prstGeom>
          <a:solidFill>
            <a:srgbClr val="92D050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solidFill>
                <a:srgbClr val="2B166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62400" y="5739825"/>
            <a:ext cx="1219200" cy="584775"/>
          </a:xfrm>
          <a:prstGeom prst="rect">
            <a:avLst/>
          </a:prstGeom>
          <a:solidFill>
            <a:srgbClr val="0099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마부</a:t>
            </a:r>
            <a:endParaRPr lang="ko-KR" altLang="en-US" sz="3200" dirty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287687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2.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귀부인의 출발지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대전</a:t>
            </a:r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67400" y="4725144"/>
            <a:ext cx="288106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3.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귀부인의 목적지</a:t>
            </a:r>
            <a:endParaRPr lang="en-US" altLang="ko-KR" sz="24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  <a:p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(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경남</a:t>
            </a:r>
            <a:r>
              <a:rPr lang="en-US" altLang="ko-KR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. </a:t>
            </a:r>
            <a:r>
              <a:rPr lang="ko-KR" altLang="en-US" sz="24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거제</a:t>
            </a:r>
            <a:r>
              <a:rPr lang="en-US" altLang="ko-KR" sz="2400" dirty="0" smtClean="0">
                <a:solidFill>
                  <a:srgbClr val="2B166E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86000" y="3105090"/>
            <a:ext cx="38862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4.</a:t>
            </a:r>
            <a:r>
              <a:rPr lang="ko-KR" altLang="en-US" sz="2000" dirty="0" err="1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로드맵에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따라 편안하게 모심</a:t>
            </a:r>
            <a:endParaRPr lang="en-US" altLang="ko-KR" sz="20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209800" y="188640"/>
            <a:ext cx="449580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 </a:t>
            </a:r>
            <a:r>
              <a:rPr lang="ko-KR" altLang="en-US" sz="3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458F8F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유래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rgbClr val="458F8F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3962400"/>
            <a:ext cx="3429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5.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모신 후의 결과 평가</a:t>
            </a:r>
            <a:endParaRPr lang="en-US" altLang="ko-KR" sz="2000" dirty="0" smtClean="0">
              <a:solidFill>
                <a:srgbClr val="2B166E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38400" y="2362200"/>
            <a:ext cx="37338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1.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믿음과 신용의 관계 </a:t>
            </a:r>
            <a:r>
              <a:rPr lang="ko-KR" altLang="en-US" sz="2000" dirty="0" smtClean="0">
                <a:solidFill>
                  <a:srgbClr val="FF00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33800" y="1981200"/>
            <a:ext cx="5029200" cy="40011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스포츠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선수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재정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회사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학교</a:t>
            </a:r>
            <a:r>
              <a:rPr lang="en-US" altLang="ko-KR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/ </a:t>
            </a:r>
            <a:r>
              <a:rPr lang="ko-KR" altLang="en-US" sz="2000" dirty="0" smtClean="0">
                <a:solidFill>
                  <a:srgbClr val="2B166E"/>
                </a:solidFill>
                <a:latin typeface="Headline R" pitchFamily="18" charset="-127"/>
                <a:ea typeface="Headline R" pitchFamily="18" charset="-127"/>
              </a:rPr>
              <a:t>교회</a:t>
            </a:r>
            <a:r>
              <a:rPr lang="ko-KR" altLang="en-US" sz="2000" dirty="0" smtClean="0">
                <a:solidFill>
                  <a:srgbClr val="FF0000"/>
                </a:solidFill>
                <a:latin typeface="Headline R" pitchFamily="18" charset="-127"/>
                <a:ea typeface="Headline R" pitchFamily="18" charset="-127"/>
              </a:rPr>
              <a:t> </a:t>
            </a:r>
            <a:endParaRPr lang="en-US" altLang="ko-KR" dirty="0" smtClean="0">
              <a:solidFill>
                <a:srgbClr val="FF0000"/>
              </a:solidFill>
              <a:latin typeface="Headline R" pitchFamily="18" charset="-127"/>
              <a:ea typeface="Headline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4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3" grpId="0" animBg="1"/>
      <p:bldP spid="30" grpId="0" animBg="1"/>
      <p:bldP spid="36" grpId="0" animBg="1"/>
      <p:bldP spid="23" grpId="0" animBg="1"/>
      <p:bldP spid="34" grpId="0" animBg="1"/>
      <p:bldP spid="35" grpId="0" animBg="1"/>
      <p:bldP spid="27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50382</TotalTime>
  <Words>2545</Words>
  <Application>Microsoft Office PowerPoint</Application>
  <PresentationFormat>화면 슬라이드 쇼(4:3)</PresentationFormat>
  <Paragraphs>563</Paragraphs>
  <Slides>61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017TGp_medical_green</vt:lpstr>
      <vt:lpstr>부산/경남팀 목회자 코칭  </vt:lpstr>
      <vt:lpstr>슬라이드 2</vt:lpstr>
      <vt:lpstr>슬라이드 3</vt:lpstr>
      <vt:lpstr>슬라이드 4</vt:lpstr>
      <vt:lpstr>슬라이드 5</vt:lpstr>
      <vt:lpstr>슬라이드 6</vt:lpstr>
      <vt:lpstr>제1강 : GO 코칭의 정의  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제2강 : GO 코칭의 성서관  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제3강 : GO 코칭의 진단  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목회 건강진단 평가 및 처방 보고서</vt:lpstr>
      <vt:lpstr>10가지 주제별 절대 점수 비교표</vt:lpstr>
      <vt:lpstr>15가지 주제별 절대 점수 비교표</vt:lpstr>
      <vt:lpstr>목회전략 성품과 능력 별 점수 비교표 이해</vt:lpstr>
      <vt:lpstr>15가지 주제의 상대 막대 그라프</vt:lpstr>
      <vt:lpstr>15가지 주제별 비교 막대 그라프-1</vt:lpstr>
      <vt:lpstr>15가지 주제별 비교 막대 그라프-2</vt:lpstr>
      <vt:lpstr>15가지 주제별 비교 막대 그라프-3</vt:lpstr>
      <vt:lpstr>15가지 주제별 비교 막대 그라프-4</vt:lpstr>
      <vt:lpstr>15가지 주제별 비교 막대 그라프-5</vt:lpstr>
      <vt:lpstr>개발점(12가지) 막대 그라프</vt:lpstr>
      <vt:lpstr>개발점 별 비교 막대 그라프-1</vt:lpstr>
      <vt:lpstr>개발점 별 비교 막대 그라프-2</vt:lpstr>
      <vt:lpstr>강 점(12가지) 막대 그라프</vt:lpstr>
      <vt:lpstr>강점 별 비교 막대 그라프-1</vt:lpstr>
      <vt:lpstr>강점 별 비교 막대 그라프-2</vt:lpstr>
      <vt:lpstr>그린오션 목회 전략 개발점</vt:lpstr>
      <vt:lpstr>그린오션 목회 전략 강점 </vt:lpstr>
      <vt:lpstr>그린오션 목회 전략 강점 </vt:lpstr>
      <vt:lpstr>그린오션 목회 전략 강점 </vt:lpstr>
      <vt:lpstr>그린오션 목회 전략 강점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Mary Sok</cp:lastModifiedBy>
  <cp:revision>1945</cp:revision>
  <cp:lastPrinted>2013-10-13T14:59:21Z</cp:lastPrinted>
  <dcterms:created xsi:type="dcterms:W3CDTF">2007-08-20T15:12:28Z</dcterms:created>
  <dcterms:modified xsi:type="dcterms:W3CDTF">2014-10-07T12:22:29Z</dcterms:modified>
</cp:coreProperties>
</file>