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50"/>
  </p:notesMasterIdLst>
  <p:handoutMasterIdLst>
    <p:handoutMasterId r:id="rId51"/>
  </p:handoutMasterIdLst>
  <p:sldIdLst>
    <p:sldId id="2334" r:id="rId2"/>
    <p:sldId id="2099" r:id="rId3"/>
    <p:sldId id="2289" r:id="rId4"/>
    <p:sldId id="2293" r:id="rId5"/>
    <p:sldId id="2294" r:id="rId6"/>
    <p:sldId id="2313" r:id="rId7"/>
    <p:sldId id="2314" r:id="rId8"/>
    <p:sldId id="2315" r:id="rId9"/>
    <p:sldId id="2316" r:id="rId10"/>
    <p:sldId id="2317" r:id="rId11"/>
    <p:sldId id="2318" r:id="rId12"/>
    <p:sldId id="2319" r:id="rId13"/>
    <p:sldId id="2320" r:id="rId14"/>
    <p:sldId id="2321" r:id="rId15"/>
    <p:sldId id="2322" r:id="rId16"/>
    <p:sldId id="2323" r:id="rId17"/>
    <p:sldId id="2324" r:id="rId18"/>
    <p:sldId id="2325" r:id="rId19"/>
    <p:sldId id="2326" r:id="rId20"/>
    <p:sldId id="2327" r:id="rId21"/>
    <p:sldId id="2328" r:id="rId22"/>
    <p:sldId id="2329" r:id="rId23"/>
    <p:sldId id="2330" r:id="rId24"/>
    <p:sldId id="2331" r:id="rId25"/>
    <p:sldId id="2332" r:id="rId26"/>
    <p:sldId id="2333" r:id="rId27"/>
    <p:sldId id="2296" r:id="rId28"/>
    <p:sldId id="2297" r:id="rId29"/>
    <p:sldId id="2413" r:id="rId30"/>
    <p:sldId id="2414" r:id="rId31"/>
    <p:sldId id="2415" r:id="rId32"/>
    <p:sldId id="2416" r:id="rId33"/>
    <p:sldId id="2417" r:id="rId34"/>
    <p:sldId id="2418" r:id="rId35"/>
    <p:sldId id="2419" r:id="rId36"/>
    <p:sldId id="2420" r:id="rId37"/>
    <p:sldId id="2421" r:id="rId38"/>
    <p:sldId id="2422" r:id="rId39"/>
    <p:sldId id="2423" r:id="rId40"/>
    <p:sldId id="2424" r:id="rId41"/>
    <p:sldId id="2425" r:id="rId42"/>
    <p:sldId id="2426" r:id="rId43"/>
    <p:sldId id="2427" r:id="rId44"/>
    <p:sldId id="2428" r:id="rId45"/>
    <p:sldId id="2429" r:id="rId46"/>
    <p:sldId id="2410" r:id="rId47"/>
    <p:sldId id="2411" r:id="rId48"/>
    <p:sldId id="2412" r:id="rId49"/>
  </p:sldIdLst>
  <p:sldSz cx="9144000" cy="6858000" type="screen4x3"/>
  <p:notesSz cx="6888163" cy="10021888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FF"/>
    <a:srgbClr val="41E5ED"/>
    <a:srgbClr val="86041A"/>
    <a:srgbClr val="CCFF66"/>
    <a:srgbClr val="FFFF99"/>
    <a:srgbClr val="000000"/>
    <a:srgbClr val="008000"/>
    <a:srgbClr val="FF3300"/>
    <a:srgbClr val="FFCC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9218" autoAdjust="0"/>
    <p:restoredTop sz="93827" autoAdjust="0"/>
  </p:normalViewPr>
  <p:slideViewPr>
    <p:cSldViewPr>
      <p:cViewPr varScale="1">
        <p:scale>
          <a:sx n="68" d="100"/>
          <a:sy n="68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3.%20&#47785;&#54924;&#44148;&#44053;&#51652;&#45800;\0.%20&#45936;&#51060;&#53440;-&#52264;&#53944;\1.&#47785;&#54924;&#51088;%20&#44060;&#51064;%20&#51652;&#45800;\&#46888;&#46972;&#51060;&#48652;%20&#53076;&#52845;(&#47785;&#54924;&#44148;&#44053;&#51652;&#45800;)\2012&#45380;\&#48120;&#44397;\78.2012.11.15&#51221;&#49464;&#50689;&#47785;&#49324;(2&#52264;)\1.&#51221;&#49464;&#50689;&#47785;&#49324;(&#51228;1&#52264;&#47785;&#54924;&#44148;&#44053;&#51652;&#45800;)226&#47749;&#44592;&#51456;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최소치12개!$A$15</c:f>
              <c:strCache>
                <c:ptCount val="1"/>
                <c:pt idx="0">
                  <c:v>C목사(1차)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spPr>
              <a:solidFill>
                <a:schemeClr val="accent3"/>
              </a:solidFill>
            </c:spPr>
          </c:dPt>
          <c:dPt>
            <c:idx val="1"/>
            <c:spPr>
              <a:solidFill>
                <a:schemeClr val="accent5"/>
              </a:solidFill>
            </c:spPr>
          </c:dPt>
          <c:dPt>
            <c:idx val="2"/>
            <c:spPr>
              <a:solidFill>
                <a:schemeClr val="accent4"/>
              </a:solidFill>
            </c:spPr>
          </c:dPt>
          <c:dPt>
            <c:idx val="4"/>
            <c:spPr>
              <a:solidFill>
                <a:schemeClr val="accent5"/>
              </a:solidFill>
            </c:spPr>
          </c:dPt>
          <c:dPt>
            <c:idx val="5"/>
            <c:spPr>
              <a:solidFill>
                <a:schemeClr val="accent3"/>
              </a:solidFill>
            </c:spPr>
          </c:dPt>
          <c:dPt>
            <c:idx val="6"/>
            <c:spPr>
              <a:solidFill>
                <a:schemeClr val="accent6"/>
              </a:solidFill>
            </c:spPr>
          </c:dPt>
          <c:dPt>
            <c:idx val="7"/>
            <c:spPr>
              <a:solidFill>
                <a:schemeClr val="accent6"/>
              </a:solidFill>
            </c:spPr>
          </c:dPt>
          <c:dPt>
            <c:idx val="8"/>
            <c:spPr>
              <a:solidFill>
                <a:schemeClr val="accent6"/>
              </a:solidFill>
            </c:spPr>
          </c:dPt>
          <c:dPt>
            <c:idx val="9"/>
            <c:spPr>
              <a:solidFill>
                <a:schemeClr val="accent5"/>
              </a:solidFill>
            </c:spPr>
          </c:dPt>
          <c:dPt>
            <c:idx val="10"/>
            <c:spPr>
              <a:solidFill>
                <a:schemeClr val="accent3"/>
              </a:solidFill>
            </c:spPr>
          </c:dPt>
          <c:dLbls>
            <c:txPr>
              <a:bodyPr/>
              <a:lstStyle/>
              <a:p>
                <a:pPr>
                  <a:defRPr lang="ko-KR"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cat>
            <c:strRef>
              <c:f>최소치12개!$B$14:$M$14</c:f>
              <c:strCache>
                <c:ptCount val="12"/>
                <c:pt idx="0">
                  <c:v>지속적 훈련실시</c:v>
                </c:pt>
                <c:pt idx="1">
                  <c:v>지역 주민들을 위해 기도함</c:v>
                </c:pt>
                <c:pt idx="2">
                  <c:v>장애물 넘는 추진</c:v>
                </c:pt>
                <c:pt idx="3">
                  <c:v>하나님과의교제가 일보다 우선</c:v>
                </c:pt>
                <c:pt idx="4">
                  <c:v>새가족/새생명반 운영</c:v>
                </c:pt>
                <c:pt idx="5">
                  <c:v>잠재력을 찾아 사역을 배치</c:v>
                </c:pt>
                <c:pt idx="6">
                  <c:v>조직 운영이 단순하고 쉽게 이해됨</c:v>
                </c:pt>
                <c:pt idx="7">
                  <c:v>정기적 회의 목표 점검</c:v>
                </c:pt>
                <c:pt idx="8">
                  <c:v>목표 달성을 위한 프로그램 운영</c:v>
                </c:pt>
                <c:pt idx="9">
                  <c:v>지역 주민들의 의견 수렴</c:v>
                </c:pt>
                <c:pt idx="10">
                  <c:v>가야할 방향과 목표가 분명</c:v>
                </c:pt>
                <c:pt idx="11">
                  <c:v>예배드림우선</c:v>
                </c:pt>
              </c:strCache>
            </c:strRef>
          </c:cat>
          <c:val>
            <c:numRef>
              <c:f>최소치12개!$B$15:$M$15</c:f>
              <c:numCache>
                <c:formatCode>0.00%</c:formatCode>
                <c:ptCount val="12"/>
                <c:pt idx="0">
                  <c:v>0.27548705244183325</c:v>
                </c:pt>
                <c:pt idx="1">
                  <c:v>0.31924857691729053</c:v>
                </c:pt>
                <c:pt idx="2">
                  <c:v>0.36507816124772779</c:v>
                </c:pt>
                <c:pt idx="3">
                  <c:v>0.37273784782365038</c:v>
                </c:pt>
                <c:pt idx="4">
                  <c:v>0.39344743088198292</c:v>
                </c:pt>
                <c:pt idx="5">
                  <c:v>0.39308110392995044</c:v>
                </c:pt>
                <c:pt idx="6">
                  <c:v>0.38954543591316781</c:v>
                </c:pt>
                <c:pt idx="7">
                  <c:v>0.40504368055039963</c:v>
                </c:pt>
                <c:pt idx="8">
                  <c:v>0.41238503985285402</c:v>
                </c:pt>
                <c:pt idx="9">
                  <c:v>0.38829183321150285</c:v>
                </c:pt>
                <c:pt idx="10">
                  <c:v>0.47770407214217631</c:v>
                </c:pt>
                <c:pt idx="11">
                  <c:v>0.46053362492706085</c:v>
                </c:pt>
              </c:numCache>
            </c:numRef>
          </c:val>
        </c:ser>
        <c:gapWidth val="75"/>
        <c:shape val="cylinder"/>
        <c:axId val="71747072"/>
        <c:axId val="71748608"/>
        <c:axId val="0"/>
      </c:bar3DChart>
      <c:catAx>
        <c:axId val="7174707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2700000" vert="horz"/>
          <a:lstStyle/>
          <a:p>
            <a:pPr>
              <a:defRPr lang="ko-KR" sz="1000" b="1" i="1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1748608"/>
        <c:crosses val="autoZero"/>
        <c:auto val="1"/>
        <c:lblAlgn val="ctr"/>
        <c:lblOffset val="100"/>
      </c:catAx>
      <c:valAx>
        <c:axId val="71748608"/>
        <c:scaling>
          <c:orientation val="minMax"/>
          <c:max val="1"/>
        </c:scaling>
        <c:axPos val="l"/>
        <c:majorGridlines/>
        <c:numFmt formatCode="0%" sourceLinked="0"/>
        <c:majorTickMark val="none"/>
        <c:tickLblPos val="nextTo"/>
        <c:txPr>
          <a:bodyPr rot="0" vert="horz"/>
          <a:lstStyle/>
          <a:p>
            <a:pPr>
              <a:defRPr lang="ko-KR"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1747072"/>
        <c:crosses val="autoZero"/>
        <c:crossBetween val="between"/>
        <c:majorUnit val="0.1"/>
        <c:minorUnit val="0.1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85494" cy="50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2" rIns="96604" bIns="48302" numCol="1" anchor="t" anchorCtr="0" compatLnSpc="1">
            <a:prstTxWarp prst="textNoShape">
              <a:avLst/>
            </a:prstTxWarp>
          </a:bodyPr>
          <a:lstStyle>
            <a:lvl1pPr eaLnBrk="0" latinLnBrk="0" hangingPunct="0">
              <a:defRPr sz="1300" b="0">
                <a:latin typeface="Arial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1110" y="2"/>
            <a:ext cx="2985494" cy="50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2" rIns="96604" bIns="48302" numCol="1" anchor="t" anchorCtr="0" compatLnSpc="1">
            <a:prstTxWarp prst="textNoShape">
              <a:avLst/>
            </a:prstTxWarp>
          </a:bodyPr>
          <a:lstStyle>
            <a:lvl1pPr algn="r" eaLnBrk="0" latinLnBrk="0" hangingPunct="0">
              <a:defRPr sz="1300" b="0">
                <a:latin typeface="Arial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fld id="{56E69729-3A19-4946-86AD-708D4DA87572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  <p:sp>
        <p:nvSpPr>
          <p:cNvPr id="275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518741"/>
            <a:ext cx="2985494" cy="50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2" rIns="96604" bIns="48302" numCol="1" anchor="b" anchorCtr="0" compatLnSpc="1">
            <a:prstTxWarp prst="textNoShape">
              <a:avLst/>
            </a:prstTxWarp>
          </a:bodyPr>
          <a:lstStyle>
            <a:lvl1pPr eaLnBrk="0" latinLnBrk="0" hangingPunct="0">
              <a:defRPr sz="1300" b="0">
                <a:latin typeface="Arial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5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1110" y="9518741"/>
            <a:ext cx="2985494" cy="50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2" rIns="96604" bIns="48302" numCol="1" anchor="b" anchorCtr="0" compatLnSpc="1">
            <a:prstTxWarp prst="textNoShape">
              <a:avLst/>
            </a:prstTxWarp>
          </a:bodyPr>
          <a:lstStyle>
            <a:lvl1pPr algn="r" eaLnBrk="0" latinLnBrk="0" hangingPunct="0">
              <a:defRPr sz="1300" b="0">
                <a:latin typeface="Arial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fld id="{B61873A2-DE9E-434D-8F22-10F19FC822B2}" type="slidenum">
              <a:rPr lang="ko-KR" altLang="en-US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="" xmlns:p14="http://schemas.microsoft.com/office/powerpoint/2010/main" val="421183774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85494" cy="501437"/>
          </a:xfrm>
          <a:prstGeom prst="rect">
            <a:avLst/>
          </a:prstGeom>
        </p:spPr>
        <p:txBody>
          <a:bodyPr vert="horz" wrap="square" lIns="96604" tIns="48302" rIns="96604" bIns="48302" numCol="1" anchor="t" anchorCtr="0" compatLnSpc="1">
            <a:prstTxWarp prst="textNoShape">
              <a:avLst/>
            </a:prstTxWarp>
          </a:bodyPr>
          <a:lstStyle>
            <a:lvl1pPr latinLnBrk="0">
              <a:defRPr sz="1300" b="0">
                <a:latin typeface="Calibri" pitchFamily="34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110" y="2"/>
            <a:ext cx="2985494" cy="501437"/>
          </a:xfrm>
          <a:prstGeom prst="rect">
            <a:avLst/>
          </a:prstGeom>
        </p:spPr>
        <p:txBody>
          <a:bodyPr vert="horz" wrap="square" lIns="96604" tIns="48302" rIns="96604" bIns="48302" numCol="1" anchor="t" anchorCtr="0" compatLnSpc="1">
            <a:prstTxWarp prst="textNoShape">
              <a:avLst/>
            </a:prstTxWarp>
          </a:bodyPr>
          <a:lstStyle>
            <a:lvl1pPr algn="r" latinLnBrk="0">
              <a:defRPr sz="1300" b="0">
                <a:latin typeface="Calibri" pitchFamily="34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fld id="{7EA7855C-85AC-4CC6-9757-21B3958DCAB1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4" tIns="48302" rIns="96604" bIns="48302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9441" y="4761083"/>
            <a:ext cx="5509283" cy="4509508"/>
          </a:xfrm>
          <a:prstGeom prst="rect">
            <a:avLst/>
          </a:prstGeom>
        </p:spPr>
        <p:txBody>
          <a:bodyPr vert="horz" lIns="96604" tIns="48302" rIns="96604" bIns="4830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518741"/>
            <a:ext cx="2985494" cy="501437"/>
          </a:xfrm>
          <a:prstGeom prst="rect">
            <a:avLst/>
          </a:prstGeom>
        </p:spPr>
        <p:txBody>
          <a:bodyPr vert="horz" wrap="square" lIns="96604" tIns="48302" rIns="96604" bIns="48302" numCol="1" anchor="b" anchorCtr="0" compatLnSpc="1">
            <a:prstTxWarp prst="textNoShape">
              <a:avLst/>
            </a:prstTxWarp>
          </a:bodyPr>
          <a:lstStyle>
            <a:lvl1pPr latinLnBrk="0">
              <a:defRPr sz="1300" b="0">
                <a:latin typeface="Calibri" pitchFamily="34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110" y="9518741"/>
            <a:ext cx="2985494" cy="501437"/>
          </a:xfrm>
          <a:prstGeom prst="rect">
            <a:avLst/>
          </a:prstGeom>
        </p:spPr>
        <p:txBody>
          <a:bodyPr vert="horz" wrap="square" lIns="96604" tIns="48302" rIns="96604" bIns="48302" numCol="1" anchor="b" anchorCtr="0" compatLnSpc="1">
            <a:prstTxWarp prst="textNoShape">
              <a:avLst/>
            </a:prstTxWarp>
          </a:bodyPr>
          <a:lstStyle>
            <a:lvl1pPr algn="r" latinLnBrk="0">
              <a:defRPr sz="1300" b="0">
                <a:latin typeface="Calibri" pitchFamily="34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fld id="{98EF6473-B74A-4630-A715-DF92BCAFDD2E}" type="slidenum">
              <a:rPr lang="ko-KR" altLang="en-US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="" xmlns:p14="http://schemas.microsoft.com/office/powerpoint/2010/main" val="246007323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F6473-B74A-4630-A715-DF92BCAFDD2E}" type="slidenum">
              <a:rPr lang="ko-KR" altLang="en-US" smtClean="0"/>
              <a:pPr>
                <a:defRPr/>
              </a:pPr>
              <a:t>2</a:t>
            </a:fld>
            <a:endParaRPr lang="en-US" altLang="ko-KR" dirty="0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8B06C2B-FB23-475E-AADF-9B64B61B109A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</p:spTree>
    <p:extLst>
      <p:ext uri="{BB962C8B-B14F-4D97-AF65-F5344CB8AC3E}">
        <p14:creationId xmlns="" xmlns:p14="http://schemas.microsoft.com/office/powerpoint/2010/main" val="3058556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 txBox="1">
            <a:spLocks noGrp="1"/>
          </p:cNvSpPr>
          <p:nvPr/>
        </p:nvSpPr>
        <p:spPr bwMode="auto">
          <a:xfrm>
            <a:off x="3901112" y="9518746"/>
            <a:ext cx="2985494" cy="50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74" tIns="48287" rIns="96574" bIns="48287" anchor="b"/>
          <a:lstStyle/>
          <a:p>
            <a:pPr algn="r"/>
            <a:fld id="{6E063A6E-A34B-46C4-8B2F-F29CAC181A94}" type="slidenum">
              <a:rPr kumimoji="0" lang="ko-KR" altLang="en-US">
                <a:solidFill>
                  <a:srgbClr val="000000"/>
                </a:solidFill>
                <a:latin typeface="Calibri" pitchFamily="34" charset="0"/>
              </a:rPr>
              <a:pPr algn="r"/>
              <a:t>11</a:t>
            </a:fld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12C71E-94E4-4A3A-8887-B617D50C9B99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EA7855C-85AC-4CC6-9757-21B3958DCAB1}" type="datetime1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2014-10-07</a:t>
            </a:fld>
            <a:endParaRPr lang="en-US" altLang="ko-KR" dirty="0">
              <a:solidFill>
                <a:prstClr val="black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EF6473-B74A-4630-A715-DF92BCAFDD2E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9252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EA7855C-85AC-4CC6-9757-21B3958DCAB1}" type="datetime1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2014-10-07</a:t>
            </a:fld>
            <a:endParaRPr lang="en-US" altLang="ko-KR" dirty="0">
              <a:solidFill>
                <a:prstClr val="black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EF6473-B74A-4630-A715-DF92BCAFDD2E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7396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 txBox="1">
            <a:spLocks noGrp="1"/>
          </p:cNvSpPr>
          <p:nvPr/>
        </p:nvSpPr>
        <p:spPr bwMode="auto">
          <a:xfrm>
            <a:off x="3901112" y="9518746"/>
            <a:ext cx="2985494" cy="50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74" tIns="48287" rIns="96574" bIns="48287" anchor="b"/>
          <a:lstStyle/>
          <a:p>
            <a:pPr algn="r"/>
            <a:fld id="{6E063A6E-A34B-46C4-8B2F-F29CAC181A94}" type="slidenum">
              <a:rPr kumimoji="0" lang="ko-KR" altLang="en-US">
                <a:solidFill>
                  <a:srgbClr val="000000"/>
                </a:solidFill>
                <a:latin typeface="Calibri" pitchFamily="34" charset="0"/>
              </a:rPr>
              <a:pPr algn="r"/>
              <a:t>14</a:t>
            </a:fld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12C71E-94E4-4A3A-8887-B617D50C9B99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 txBox="1">
            <a:spLocks noGrp="1"/>
          </p:cNvSpPr>
          <p:nvPr/>
        </p:nvSpPr>
        <p:spPr bwMode="auto">
          <a:xfrm>
            <a:off x="3901112" y="9518746"/>
            <a:ext cx="2985494" cy="50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74" tIns="48287" rIns="96574" bIns="48287" anchor="b"/>
          <a:lstStyle/>
          <a:p>
            <a:pPr algn="r"/>
            <a:fld id="{6E063A6E-A34B-46C4-8B2F-F29CAC181A94}" type="slidenum">
              <a:rPr kumimoji="0" lang="ko-KR" altLang="en-US">
                <a:solidFill>
                  <a:srgbClr val="000000"/>
                </a:solidFill>
                <a:latin typeface="Calibri" pitchFamily="34" charset="0"/>
              </a:rPr>
              <a:pPr algn="r"/>
              <a:t>15</a:t>
            </a:fld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12C71E-94E4-4A3A-8887-B617D50C9B99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EA7855C-85AC-4CC6-9757-21B3958DCAB1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EF6473-B74A-4630-A715-DF92BCAFDD2E}" type="slidenum">
              <a:rPr lang="ko-KR" altLang="en-US" smtClean="0"/>
              <a:pPr>
                <a:defRPr/>
              </a:pPr>
              <a:t>16</a:t>
            </a:fld>
            <a:endParaRPr lang="en-US" altLang="ko-KR" dirty="0"/>
          </a:p>
        </p:txBody>
      </p:sp>
    </p:spTree>
    <p:extLst>
      <p:ext uri="{BB962C8B-B14F-4D97-AF65-F5344CB8AC3E}">
        <p14:creationId xmlns="" xmlns:p14="http://schemas.microsoft.com/office/powerpoint/2010/main" val="2894849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EA7855C-85AC-4CC6-9757-21B3958DCAB1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EF6473-B74A-4630-A715-DF92BCAFDD2E}" type="slidenum">
              <a:rPr lang="ko-KR" altLang="en-US" smtClean="0"/>
              <a:pPr>
                <a:defRPr/>
              </a:pPr>
              <a:t>17</a:t>
            </a:fld>
            <a:endParaRPr lang="en-US" altLang="ko-KR" dirty="0"/>
          </a:p>
        </p:txBody>
      </p:sp>
    </p:spTree>
    <p:extLst>
      <p:ext uri="{BB962C8B-B14F-4D97-AF65-F5344CB8AC3E}">
        <p14:creationId xmlns="" xmlns:p14="http://schemas.microsoft.com/office/powerpoint/2010/main" val="2894849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 txBox="1">
            <a:spLocks noGrp="1"/>
          </p:cNvSpPr>
          <p:nvPr/>
        </p:nvSpPr>
        <p:spPr bwMode="auto">
          <a:xfrm>
            <a:off x="3901112" y="9518746"/>
            <a:ext cx="2985494" cy="50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74" tIns="48287" rIns="96574" bIns="48287" anchor="b"/>
          <a:lstStyle/>
          <a:p>
            <a:pPr algn="r"/>
            <a:fld id="{6E063A6E-A34B-46C4-8B2F-F29CAC181A94}" type="slidenum">
              <a:rPr kumimoji="0" lang="ko-KR" altLang="en-US">
                <a:solidFill>
                  <a:srgbClr val="000000"/>
                </a:solidFill>
                <a:latin typeface="Calibri" pitchFamily="34" charset="0"/>
              </a:rPr>
              <a:pPr algn="r"/>
              <a:t>18</a:t>
            </a:fld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12C71E-94E4-4A3A-8887-B617D50C9B99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 txBox="1">
            <a:spLocks noGrp="1"/>
          </p:cNvSpPr>
          <p:nvPr/>
        </p:nvSpPr>
        <p:spPr bwMode="auto">
          <a:xfrm>
            <a:off x="3901112" y="9518746"/>
            <a:ext cx="2985494" cy="50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74" tIns="48287" rIns="96574" bIns="48287" anchor="b"/>
          <a:lstStyle/>
          <a:p>
            <a:pPr algn="r"/>
            <a:fld id="{6E063A6E-A34B-46C4-8B2F-F29CAC181A94}" type="slidenum">
              <a:rPr kumimoji="0" lang="ko-KR" altLang="en-US">
                <a:solidFill>
                  <a:srgbClr val="000000"/>
                </a:solidFill>
                <a:latin typeface="Calibri" pitchFamily="34" charset="0"/>
              </a:rPr>
              <a:pPr algn="r"/>
              <a:t>19</a:t>
            </a:fld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12C71E-94E4-4A3A-8887-B617D50C9B99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 txBox="1">
            <a:spLocks noGrp="1"/>
          </p:cNvSpPr>
          <p:nvPr/>
        </p:nvSpPr>
        <p:spPr bwMode="auto">
          <a:xfrm>
            <a:off x="3901112" y="9518746"/>
            <a:ext cx="2985494" cy="50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74" tIns="48287" rIns="96574" bIns="48287" anchor="b"/>
          <a:lstStyle/>
          <a:p>
            <a:pPr algn="r"/>
            <a:fld id="{6E063A6E-A34B-46C4-8B2F-F29CAC181A94}" type="slidenum">
              <a:rPr kumimoji="0" lang="ko-KR" altLang="en-US">
                <a:solidFill>
                  <a:srgbClr val="000000"/>
                </a:solidFill>
                <a:latin typeface="Calibri" pitchFamily="34" charset="0"/>
              </a:rPr>
              <a:pPr algn="r"/>
              <a:t>22</a:t>
            </a:fld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0FD009B-3B65-4999-84CC-D4FA9B9D900E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 txBox="1">
            <a:spLocks noGrp="1"/>
          </p:cNvSpPr>
          <p:nvPr/>
        </p:nvSpPr>
        <p:spPr bwMode="auto">
          <a:xfrm>
            <a:off x="3901111" y="9518742"/>
            <a:ext cx="2985494" cy="50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1" tIns="48301" rIns="96601" bIns="48301" anchor="b"/>
          <a:lstStyle/>
          <a:p>
            <a:pPr algn="r" latinLnBrk="1"/>
            <a:fld id="{B9E352D2-634B-4DEC-B257-64A8D0D9F3D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 latinLnBrk="1"/>
              <a:t>3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 txBox="1">
            <a:spLocks noGrp="1"/>
          </p:cNvSpPr>
          <p:nvPr/>
        </p:nvSpPr>
        <p:spPr bwMode="auto">
          <a:xfrm>
            <a:off x="3901112" y="9518746"/>
            <a:ext cx="2985494" cy="50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74" tIns="48287" rIns="96574" bIns="48287" anchor="b"/>
          <a:lstStyle/>
          <a:p>
            <a:pPr algn="r"/>
            <a:fld id="{6E063A6E-A34B-46C4-8B2F-F29CAC181A94}" type="slidenum">
              <a:rPr kumimoji="0" lang="ko-KR" altLang="en-US">
                <a:solidFill>
                  <a:srgbClr val="000000"/>
                </a:solidFill>
                <a:latin typeface="Calibri" pitchFamily="34" charset="0"/>
              </a:rPr>
              <a:pPr algn="r"/>
              <a:t>23</a:t>
            </a:fld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0FD009B-3B65-4999-84CC-D4FA9B9D900E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 txBox="1">
            <a:spLocks noGrp="1"/>
          </p:cNvSpPr>
          <p:nvPr/>
        </p:nvSpPr>
        <p:spPr bwMode="auto">
          <a:xfrm>
            <a:off x="3901112" y="9518746"/>
            <a:ext cx="2985494" cy="50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74" tIns="48287" rIns="96574" bIns="48287" anchor="b"/>
          <a:lstStyle/>
          <a:p>
            <a:pPr algn="r"/>
            <a:fld id="{6E063A6E-A34B-46C4-8B2F-F29CAC181A94}" type="slidenum">
              <a:rPr kumimoji="0" lang="ko-KR" altLang="en-US">
                <a:solidFill>
                  <a:srgbClr val="000000"/>
                </a:solidFill>
                <a:latin typeface="Calibri" pitchFamily="34" charset="0"/>
              </a:rPr>
              <a:pPr algn="r"/>
              <a:t>24</a:t>
            </a:fld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0FD009B-3B65-4999-84CC-D4FA9B9D900E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 txBox="1">
            <a:spLocks noGrp="1"/>
          </p:cNvSpPr>
          <p:nvPr/>
        </p:nvSpPr>
        <p:spPr bwMode="auto">
          <a:xfrm>
            <a:off x="3901112" y="9518746"/>
            <a:ext cx="2985494" cy="50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74" tIns="48287" rIns="96574" bIns="48287" anchor="b"/>
          <a:lstStyle/>
          <a:p>
            <a:pPr algn="r"/>
            <a:fld id="{6E063A6E-A34B-46C4-8B2F-F29CAC181A94}" type="slidenum">
              <a:rPr kumimoji="0" lang="ko-KR" altLang="en-US">
                <a:solidFill>
                  <a:srgbClr val="000000"/>
                </a:solidFill>
                <a:latin typeface="Calibri" pitchFamily="34" charset="0"/>
              </a:rPr>
              <a:pPr algn="r"/>
              <a:t>25</a:t>
            </a:fld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0FD009B-3B65-4999-84CC-D4FA9B9D900E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 txBox="1">
            <a:spLocks noGrp="1"/>
          </p:cNvSpPr>
          <p:nvPr/>
        </p:nvSpPr>
        <p:spPr bwMode="auto">
          <a:xfrm>
            <a:off x="3901112" y="9518746"/>
            <a:ext cx="2985494" cy="50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74" tIns="48287" rIns="96574" bIns="48287" anchor="b"/>
          <a:lstStyle/>
          <a:p>
            <a:pPr algn="r"/>
            <a:fld id="{6E063A6E-A34B-46C4-8B2F-F29CAC181A94}" type="slidenum">
              <a:rPr kumimoji="0" lang="ko-KR" altLang="en-US">
                <a:solidFill>
                  <a:srgbClr val="000000"/>
                </a:solidFill>
                <a:latin typeface="Calibri" pitchFamily="34" charset="0"/>
              </a:rPr>
              <a:pPr algn="r"/>
              <a:t>26</a:t>
            </a:fld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0FD009B-3B65-4999-84CC-D4FA9B9D900E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8132" name="슬라이드 번호 개체 틀 3"/>
          <p:cNvSpPr txBox="1">
            <a:spLocks noGrp="1"/>
          </p:cNvSpPr>
          <p:nvPr/>
        </p:nvSpPr>
        <p:spPr bwMode="auto">
          <a:xfrm>
            <a:off x="3901110" y="9518743"/>
            <a:ext cx="2985494" cy="50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83" tIns="48291" rIns="96583" bIns="48291" anchor="b"/>
          <a:lstStyle/>
          <a:p>
            <a:pPr algn="r"/>
            <a:fld id="{9D9B4595-B45E-4E61-A562-56AD90EFF34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27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56ABB06-53CC-48A6-A9EF-3579E09855D2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8132" name="슬라이드 번호 개체 틀 3"/>
          <p:cNvSpPr txBox="1">
            <a:spLocks noGrp="1"/>
          </p:cNvSpPr>
          <p:nvPr/>
        </p:nvSpPr>
        <p:spPr bwMode="auto">
          <a:xfrm>
            <a:off x="3901110" y="9518743"/>
            <a:ext cx="2985494" cy="50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83" tIns="48291" rIns="96583" bIns="48291" anchor="b"/>
          <a:lstStyle/>
          <a:p>
            <a:pPr algn="r"/>
            <a:fld id="{9D9B4595-B45E-4E61-A562-56AD90EFF34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28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56ABB06-53CC-48A6-A9EF-3579E09855D2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 txBox="1">
            <a:spLocks noGrp="1"/>
          </p:cNvSpPr>
          <p:nvPr/>
        </p:nvSpPr>
        <p:spPr bwMode="auto">
          <a:xfrm>
            <a:off x="3901111" y="9518742"/>
            <a:ext cx="2985494" cy="50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1" tIns="48301" rIns="96601" bIns="48301" anchor="b"/>
          <a:lstStyle/>
          <a:p>
            <a:pPr algn="r"/>
            <a:fld id="{B9E352D2-634B-4DEC-B257-64A8D0D9F3D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32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 txBox="1">
            <a:spLocks noGrp="1"/>
          </p:cNvSpPr>
          <p:nvPr/>
        </p:nvSpPr>
        <p:spPr bwMode="auto">
          <a:xfrm>
            <a:off x="3901111" y="9518742"/>
            <a:ext cx="2985494" cy="50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1" tIns="48301" rIns="96601" bIns="48301" anchor="b"/>
          <a:lstStyle/>
          <a:p>
            <a:pPr algn="r"/>
            <a:fld id="{B9E352D2-634B-4DEC-B257-64A8D0D9F3D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34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 txBox="1">
            <a:spLocks noGrp="1"/>
          </p:cNvSpPr>
          <p:nvPr/>
        </p:nvSpPr>
        <p:spPr bwMode="auto">
          <a:xfrm>
            <a:off x="3901111" y="9518742"/>
            <a:ext cx="2985494" cy="50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1" tIns="48301" rIns="96601" bIns="48301" anchor="b"/>
          <a:lstStyle/>
          <a:p>
            <a:pPr algn="r" latinLnBrk="1"/>
            <a:fld id="{B9E352D2-634B-4DEC-B257-64A8D0D9F3D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 latinLnBrk="1"/>
              <a:t>36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F6473-B74A-4630-A715-DF92BCAFDD2E}" type="slidenum">
              <a:rPr lang="ko-KR" altLang="en-US" smtClean="0"/>
              <a:pPr>
                <a:defRPr/>
              </a:pPr>
              <a:t>40</a:t>
            </a:fld>
            <a:endParaRPr lang="en-US" altLang="ko-KR" dirty="0"/>
          </a:p>
        </p:txBody>
      </p:sp>
    </p:spTree>
    <p:extLst>
      <p:ext uri="{BB962C8B-B14F-4D97-AF65-F5344CB8AC3E}">
        <p14:creationId xmlns="" xmlns:p14="http://schemas.microsoft.com/office/powerpoint/2010/main" val="3732737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ko-KR" altLang="en-US" smtClean="0">
                <a:solidFill>
                  <a:srgbClr val="FFFFFF"/>
                </a:solidFill>
                <a:ea typeface="굴림" pitchFamily="50" charset="-127"/>
              </a:rPr>
              <a:t>©Team Resources, Inc. DO NOT REPRODUCE</a:t>
            </a:r>
            <a:r>
              <a:rPr lang="en-US" altLang="ko-KR" smtClean="0">
                <a:solidFill>
                  <a:srgbClr val="FFFFFF"/>
                </a:solidFill>
                <a:ea typeface="굴림" pitchFamily="50" charset="-127"/>
              </a:rPr>
              <a:t>©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E3391-272E-499E-BA90-E8268CFD7FBC}" type="slidenum">
              <a:rPr lang="ko-KR" altLang="en-US" smtClean="0">
                <a:solidFill>
                  <a:srgbClr val="FFFFFF"/>
                </a:solidFill>
                <a:ea typeface="굴림" pitchFamily="50" charset="-127"/>
              </a:rPr>
              <a:pPr/>
              <a:t>4</a:t>
            </a:fld>
            <a:endParaRPr lang="en-US" altLang="ko-KR" smtClean="0">
              <a:solidFill>
                <a:srgbClr val="FFFFFF"/>
              </a:solidFill>
              <a:ea typeface="굴림" pitchFamily="50" charset="-127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1600" dirty="0"/>
              <a:t>Our list is much shorter. In fact, it </a:t>
            </a:r>
            <a:r>
              <a:rPr lang="en-US" altLang="ko-KR" sz="1600" b="1" u="sng" dirty="0"/>
              <a:t>contains only six qualities</a:t>
            </a:r>
            <a:r>
              <a:rPr lang="en-US" altLang="ko-KR" sz="1600" dirty="0"/>
              <a:t>. Being so short, each characteristic is critically important. If one is missing or inadequate, the team is, at best, limping. If two or three are missing, it may not be a team at all.</a:t>
            </a:r>
          </a:p>
          <a:p>
            <a:r>
              <a:rPr lang="en-US" altLang="ko-KR" sz="1600" dirty="0"/>
              <a:t>I’m going to use a diagram to list my characteristics. We call it the Team Wheel. It will give you a conceptual framework around which to organize your thoughts, while at the same time showing you how each characteristic relates to the other.</a:t>
            </a:r>
            <a:endParaRPr lang="en-US" altLang="ko-KR" dirty="0" smtClean="0"/>
          </a:p>
          <a:p>
            <a:endParaRPr lang="ko-KR" alt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F6473-B74A-4630-A715-DF92BCAFDD2E}" type="slidenum">
              <a:rPr lang="ko-KR" altLang="en-US" smtClean="0"/>
              <a:pPr>
                <a:defRPr/>
              </a:pPr>
              <a:t>41</a:t>
            </a:fld>
            <a:endParaRPr lang="en-US" altLang="ko-KR" dirty="0"/>
          </a:p>
        </p:txBody>
      </p:sp>
    </p:spTree>
    <p:extLst>
      <p:ext uri="{BB962C8B-B14F-4D97-AF65-F5344CB8AC3E}">
        <p14:creationId xmlns="" xmlns:p14="http://schemas.microsoft.com/office/powerpoint/2010/main" val="37327375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 txBox="1">
            <a:spLocks noGrp="1"/>
          </p:cNvSpPr>
          <p:nvPr/>
        </p:nvSpPr>
        <p:spPr bwMode="auto">
          <a:xfrm>
            <a:off x="3901111" y="9518742"/>
            <a:ext cx="2985494" cy="50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1" tIns="48301" rIns="96601" bIns="48301" anchor="b"/>
          <a:lstStyle/>
          <a:p>
            <a:pPr algn="r" latinLnBrk="1"/>
            <a:fld id="{B9E352D2-634B-4DEC-B257-64A8D0D9F3D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 latinLnBrk="1"/>
              <a:t>42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 txBox="1">
            <a:spLocks noGrp="1"/>
          </p:cNvSpPr>
          <p:nvPr/>
        </p:nvSpPr>
        <p:spPr bwMode="auto">
          <a:xfrm>
            <a:off x="3901111" y="9518742"/>
            <a:ext cx="2985494" cy="50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1" tIns="48301" rIns="96601" bIns="48301" anchor="b"/>
          <a:lstStyle/>
          <a:p>
            <a:pPr algn="r"/>
            <a:fld id="{B9E352D2-634B-4DEC-B257-64A8D0D9F3D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44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 txBox="1">
            <a:spLocks noGrp="1"/>
          </p:cNvSpPr>
          <p:nvPr/>
        </p:nvSpPr>
        <p:spPr bwMode="auto">
          <a:xfrm>
            <a:off x="3901112" y="9518743"/>
            <a:ext cx="2985494" cy="50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87" tIns="48294" rIns="96587" bIns="48294" anchor="b"/>
          <a:lstStyle/>
          <a:p>
            <a:pPr algn="r" eaLnBrk="1" latinLnBrk="1" hangingPunct="1"/>
            <a:fld id="{B9E352D2-634B-4DEC-B257-64A8D0D9F3D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 eaLnBrk="1" latinLnBrk="1" hangingPunct="1"/>
              <a:t>46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8132" name="슬라이드 번호 개체 틀 3"/>
          <p:cNvSpPr txBox="1">
            <a:spLocks noGrp="1"/>
          </p:cNvSpPr>
          <p:nvPr/>
        </p:nvSpPr>
        <p:spPr bwMode="auto">
          <a:xfrm>
            <a:off x="3901110" y="9518743"/>
            <a:ext cx="2985494" cy="50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83" tIns="48291" rIns="96583" bIns="48291" anchor="b"/>
          <a:lstStyle/>
          <a:p>
            <a:pPr algn="r"/>
            <a:fld id="{9D9B4595-B45E-4E61-A562-56AD90EFF34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5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56ABB06-53CC-48A6-A9EF-3579E09855D2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ko-KR" altLang="en-US" smtClean="0">
                <a:solidFill>
                  <a:srgbClr val="FFFFFF"/>
                </a:solidFill>
              </a:rPr>
              <a:t>©Team Resources, Inc. DO NOT REPRODUCE</a:t>
            </a:r>
            <a:r>
              <a:rPr lang="en-US" altLang="ko-KR" smtClean="0">
                <a:solidFill>
                  <a:srgbClr val="FFFFFF"/>
                </a:solidFill>
              </a:rPr>
              <a:t>©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E3391-272E-499E-BA90-E8268CFD7FBC}" type="slidenum">
              <a:rPr lang="ko-KR" altLang="en-US" smtClean="0">
                <a:solidFill>
                  <a:srgbClr val="FFFFFF"/>
                </a:solidFill>
              </a:rPr>
              <a:pPr/>
              <a:t>6</a:t>
            </a:fld>
            <a:endParaRPr lang="en-US" altLang="ko-KR" smtClean="0">
              <a:solidFill>
                <a:srgbClr val="FFFFFF"/>
              </a:solidFill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1600" dirty="0"/>
              <a:t>Our list is much shorter. In fact, it </a:t>
            </a:r>
            <a:r>
              <a:rPr lang="en-US" altLang="ko-KR" sz="1600" b="1" u="sng" dirty="0"/>
              <a:t>contains only six qualities</a:t>
            </a:r>
            <a:r>
              <a:rPr lang="en-US" altLang="ko-KR" sz="1600" dirty="0"/>
              <a:t>. Being so short, each characteristic is critically important. If one is missing or inadequate, the team is, at best, limping. If two or three are missing, it may not be a team at all.</a:t>
            </a:r>
          </a:p>
          <a:p>
            <a:r>
              <a:rPr lang="en-US" altLang="ko-KR" sz="1600" dirty="0"/>
              <a:t>I’m going to use a diagram to list my characteristics. We call it the Team Wheel. It will give you a conceptual framework around which to organize your thoughts, while at the same time showing you how each characteristic relates to the other.</a:t>
            </a:r>
            <a:endParaRPr lang="en-US" altLang="ko-KR" dirty="0" smtClean="0"/>
          </a:p>
          <a:p>
            <a:endParaRPr lang="ko-KR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EA7855C-85AC-4CC6-9757-21B3958DCAB1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EF6473-B74A-4630-A715-DF92BCAFDD2E}" type="slidenum">
              <a:rPr lang="ko-KR" altLang="en-US" smtClean="0"/>
              <a:pPr>
                <a:defRPr/>
              </a:pPr>
              <a:t>7</a:t>
            </a:fld>
            <a:endParaRPr lang="en-US" altLang="ko-KR" dirty="0"/>
          </a:p>
        </p:txBody>
      </p:sp>
    </p:spTree>
    <p:extLst>
      <p:ext uri="{BB962C8B-B14F-4D97-AF65-F5344CB8AC3E}">
        <p14:creationId xmlns="" xmlns:p14="http://schemas.microsoft.com/office/powerpoint/2010/main" val="2747754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EA7855C-85AC-4CC6-9757-21B3958DCAB1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EF6473-B74A-4630-A715-DF92BCAFDD2E}" type="slidenum">
              <a:rPr lang="ko-KR" altLang="en-US" smtClean="0"/>
              <a:pPr>
                <a:defRPr/>
              </a:pPr>
              <a:t>8</a:t>
            </a:fld>
            <a:endParaRPr lang="en-US" altLang="ko-KR" dirty="0"/>
          </a:p>
        </p:txBody>
      </p:sp>
    </p:spTree>
    <p:extLst>
      <p:ext uri="{BB962C8B-B14F-4D97-AF65-F5344CB8AC3E}">
        <p14:creationId xmlns="" xmlns:p14="http://schemas.microsoft.com/office/powerpoint/2010/main" val="2747754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EA7855C-85AC-4CC6-9757-21B3958DCAB1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EF6473-B74A-4630-A715-DF92BCAFDD2E}" type="slidenum">
              <a:rPr lang="ko-KR" altLang="en-US" smtClean="0"/>
              <a:pPr>
                <a:defRPr/>
              </a:pPr>
              <a:t>9</a:t>
            </a:fld>
            <a:endParaRPr lang="en-US" altLang="ko-KR" dirty="0"/>
          </a:p>
        </p:txBody>
      </p:sp>
    </p:spTree>
    <p:extLst>
      <p:ext uri="{BB962C8B-B14F-4D97-AF65-F5344CB8AC3E}">
        <p14:creationId xmlns="" xmlns:p14="http://schemas.microsoft.com/office/powerpoint/2010/main" val="2747754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 txBox="1">
            <a:spLocks noGrp="1"/>
          </p:cNvSpPr>
          <p:nvPr/>
        </p:nvSpPr>
        <p:spPr bwMode="auto">
          <a:xfrm>
            <a:off x="3901112" y="9518746"/>
            <a:ext cx="2985494" cy="50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74" tIns="48287" rIns="96574" bIns="48287" anchor="b"/>
          <a:lstStyle/>
          <a:p>
            <a:pPr algn="r"/>
            <a:fld id="{6E063A6E-A34B-46C4-8B2F-F29CAC181A94}" type="slidenum">
              <a:rPr kumimoji="0" lang="ko-KR" altLang="en-US">
                <a:solidFill>
                  <a:srgbClr val="000000"/>
                </a:solidFill>
                <a:latin typeface="Calibri" pitchFamily="34" charset="0"/>
              </a:rPr>
              <a:pPr algn="r"/>
              <a:t>10</a:t>
            </a:fld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12C71E-94E4-4A3A-8887-B617D50C9B99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3" name="Picture 31" descr="m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07950" y="2792413"/>
            <a:ext cx="8970963" cy="1081087"/>
            <a:chOff x="-8" y="1752"/>
            <a:chExt cx="5772" cy="726"/>
          </a:xfrm>
        </p:grpSpPr>
        <p:sp>
          <p:nvSpPr>
            <p:cNvPr id="13345" name="Freeform 33"/>
            <p:cNvSpPr>
              <a:spLocks/>
            </p:cNvSpPr>
            <p:nvPr userDrawn="1"/>
          </p:nvSpPr>
          <p:spPr bwMode="white">
            <a:xfrm flipV="1">
              <a:off x="-4" y="2387"/>
              <a:ext cx="5768" cy="91"/>
            </a:xfrm>
            <a:custGeom>
              <a:avLst/>
              <a:gdLst/>
              <a:ahLst/>
              <a:cxnLst>
                <a:cxn ang="0">
                  <a:pos x="4" y="365"/>
                </a:cxn>
                <a:cxn ang="0">
                  <a:pos x="0" y="246"/>
                </a:cxn>
                <a:cxn ang="0">
                  <a:pos x="1837" y="32"/>
                </a:cxn>
                <a:cxn ang="0">
                  <a:pos x="3970" y="52"/>
                </a:cxn>
                <a:cxn ang="0">
                  <a:pos x="5764" y="231"/>
                </a:cxn>
                <a:cxn ang="0">
                  <a:pos x="5768" y="366"/>
                </a:cxn>
                <a:cxn ang="0">
                  <a:pos x="4" y="365"/>
                </a:cxn>
              </a:cxnLst>
              <a:rect l="0" t="0" r="r" b="b"/>
              <a:pathLst>
                <a:path w="5768" h="366">
                  <a:moveTo>
                    <a:pt x="4" y="365"/>
                  </a:moveTo>
                  <a:lnTo>
                    <a:pt x="0" y="246"/>
                  </a:lnTo>
                  <a:cubicBezTo>
                    <a:pt x="304" y="192"/>
                    <a:pt x="1175" y="64"/>
                    <a:pt x="1837" y="32"/>
                  </a:cubicBezTo>
                  <a:cubicBezTo>
                    <a:pt x="2499" y="0"/>
                    <a:pt x="3316" y="19"/>
                    <a:pt x="3970" y="52"/>
                  </a:cubicBezTo>
                  <a:cubicBezTo>
                    <a:pt x="4624" y="85"/>
                    <a:pt x="5464" y="179"/>
                    <a:pt x="5764" y="231"/>
                  </a:cubicBezTo>
                  <a:lnTo>
                    <a:pt x="5768" y="366"/>
                  </a:lnTo>
                  <a:lnTo>
                    <a:pt x="4" y="3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46" name="Freeform 34"/>
            <p:cNvSpPr>
              <a:spLocks/>
            </p:cNvSpPr>
            <p:nvPr userDrawn="1"/>
          </p:nvSpPr>
          <p:spPr bwMode="white">
            <a:xfrm>
              <a:off x="-8" y="1752"/>
              <a:ext cx="5768" cy="91"/>
            </a:xfrm>
            <a:custGeom>
              <a:avLst/>
              <a:gdLst/>
              <a:ahLst/>
              <a:cxnLst>
                <a:cxn ang="0">
                  <a:pos x="4" y="365"/>
                </a:cxn>
                <a:cxn ang="0">
                  <a:pos x="0" y="246"/>
                </a:cxn>
                <a:cxn ang="0">
                  <a:pos x="1837" y="32"/>
                </a:cxn>
                <a:cxn ang="0">
                  <a:pos x="3970" y="52"/>
                </a:cxn>
                <a:cxn ang="0">
                  <a:pos x="5764" y="231"/>
                </a:cxn>
                <a:cxn ang="0">
                  <a:pos x="5768" y="366"/>
                </a:cxn>
                <a:cxn ang="0">
                  <a:pos x="4" y="365"/>
                </a:cxn>
              </a:cxnLst>
              <a:rect l="0" t="0" r="r" b="b"/>
              <a:pathLst>
                <a:path w="5768" h="366">
                  <a:moveTo>
                    <a:pt x="4" y="365"/>
                  </a:moveTo>
                  <a:lnTo>
                    <a:pt x="0" y="246"/>
                  </a:lnTo>
                  <a:cubicBezTo>
                    <a:pt x="304" y="192"/>
                    <a:pt x="1175" y="64"/>
                    <a:pt x="1837" y="32"/>
                  </a:cubicBezTo>
                  <a:cubicBezTo>
                    <a:pt x="2499" y="0"/>
                    <a:pt x="3316" y="19"/>
                    <a:pt x="3970" y="52"/>
                  </a:cubicBezTo>
                  <a:cubicBezTo>
                    <a:pt x="4624" y="85"/>
                    <a:pt x="5464" y="179"/>
                    <a:pt x="5764" y="231"/>
                  </a:cubicBezTo>
                  <a:lnTo>
                    <a:pt x="5768" y="366"/>
                  </a:lnTo>
                  <a:lnTo>
                    <a:pt x="4" y="3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-11113" y="0"/>
            <a:ext cx="9155113" cy="6867525"/>
            <a:chOff x="0" y="0"/>
            <a:chExt cx="5760" cy="4326"/>
          </a:xfrm>
        </p:grpSpPr>
        <p:sp>
          <p:nvSpPr>
            <p:cNvPr id="13348" name="AutoShape 36"/>
            <p:cNvSpPr>
              <a:spLocks noChangeArrowheads="1"/>
            </p:cNvSpPr>
            <p:nvPr/>
          </p:nvSpPr>
          <p:spPr bwMode="white">
            <a:xfrm>
              <a:off x="27" y="24"/>
              <a:ext cx="5709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349" name="Freeform 37"/>
            <p:cNvSpPr>
              <a:spLocks/>
            </p:cNvSpPr>
            <p:nvPr/>
          </p:nvSpPr>
          <p:spPr bwMode="white">
            <a:xfrm>
              <a:off x="3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50" name="Freeform 38"/>
            <p:cNvSpPr>
              <a:spLocks/>
            </p:cNvSpPr>
            <p:nvPr/>
          </p:nvSpPr>
          <p:spPr bwMode="white">
            <a:xfrm rot="-5408600">
              <a:off x="-47" y="4030"/>
              <a:ext cx="336" cy="24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51" name="Freeform 39"/>
            <p:cNvSpPr>
              <a:spLocks/>
            </p:cNvSpPr>
            <p:nvPr/>
          </p:nvSpPr>
          <p:spPr bwMode="white">
            <a:xfrm>
              <a:off x="5520" y="3978"/>
              <a:ext cx="240" cy="348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64" y="196"/>
                </a:cxn>
                <a:cxn ang="0">
                  <a:pos x="84" y="282"/>
                </a:cxn>
                <a:cxn ang="0">
                  <a:pos x="0" y="342"/>
                </a:cxn>
                <a:cxn ang="0">
                  <a:pos x="246" y="348"/>
                </a:cxn>
              </a:cxnLst>
              <a:rect l="0" t="0" r="r" b="b"/>
              <a:pathLst>
                <a:path w="246" h="348">
                  <a:moveTo>
                    <a:pt x="246" y="0"/>
                  </a:moveTo>
                  <a:lnTo>
                    <a:pt x="164" y="196"/>
                  </a:lnTo>
                  <a:lnTo>
                    <a:pt x="84" y="282"/>
                  </a:lnTo>
                  <a:lnTo>
                    <a:pt x="0" y="342"/>
                  </a:lnTo>
                  <a:lnTo>
                    <a:pt x="246" y="348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52" name="Freeform 40"/>
            <p:cNvSpPr>
              <a:spLocks/>
            </p:cNvSpPr>
            <p:nvPr/>
          </p:nvSpPr>
          <p:spPr bwMode="white">
            <a:xfrm rot="5400000"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80963" y="2913063"/>
            <a:ext cx="8986837" cy="846137"/>
          </a:xfr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altLang="ko-KR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5661025"/>
            <a:ext cx="6400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부제목 스타일 편집</a:t>
            </a:r>
            <a:endParaRPr lang="en-US" altLang="ko-KR"/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white">
          <a:xfrm>
            <a:off x="347663" y="295275"/>
            <a:ext cx="984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 b="1">
                <a:solidFill>
                  <a:schemeClr val="bg1"/>
                </a:solidFill>
                <a:latin typeface="Verdana" pitchFamily="34" charset="0"/>
                <a:ea typeface="굴림" pitchFamily="50" charset="-127"/>
              </a:rPr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2014-10-07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15113" y="227013"/>
            <a:ext cx="2071687" cy="609758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95288" y="227013"/>
            <a:ext cx="6067425" cy="609758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2014-10-07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288" y="227013"/>
            <a:ext cx="7848600" cy="609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27025" y="6508750"/>
            <a:ext cx="2514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2014-10-07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943600" y="650875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276600" y="650875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288" y="227013"/>
            <a:ext cx="7848600" cy="609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차트 개체 틀 2"/>
          <p:cNvSpPr>
            <a:spLocks noGrp="1"/>
          </p:cNvSpPr>
          <p:nvPr>
            <p:ph type="chart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ko-KR" altLang="en-US" smtClean="0"/>
              <a:t>차트를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27025" y="6508750"/>
            <a:ext cx="2514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2014-10-07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943600" y="650875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276600" y="650875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2014-10-07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2014-10-07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2014-10-07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2014-10-07</a:t>
            </a:fld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2014-10-07</a:t>
            </a:fld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2014-10-07</a:t>
            </a:fld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2014-10-07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2014-10-07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5" name="Picture 37" descr="m_10"/>
          <p:cNvPicPr>
            <a:picLocks noChangeAspect="1" noChangeArrowheads="1"/>
          </p:cNvPicPr>
          <p:nvPr/>
        </p:nvPicPr>
        <p:blipFill>
          <a:blip r:embed="rId15" cstate="print"/>
          <a:srcRect t="77292" b="8009"/>
          <a:stretch>
            <a:fillRect/>
          </a:stretch>
        </p:blipFill>
        <p:spPr bwMode="auto">
          <a:xfrm>
            <a:off x="0" y="0"/>
            <a:ext cx="9144000" cy="1008063"/>
          </a:xfrm>
          <a:prstGeom prst="rect">
            <a:avLst/>
          </a:prstGeom>
          <a:noFill/>
        </p:spPr>
      </p:pic>
      <p:sp>
        <p:nvSpPr>
          <p:cNvPr id="12326" name="Freeform 38"/>
          <p:cNvSpPr>
            <a:spLocks/>
          </p:cNvSpPr>
          <p:nvPr/>
        </p:nvSpPr>
        <p:spPr bwMode="white">
          <a:xfrm flipV="1">
            <a:off x="0" y="1030288"/>
            <a:ext cx="9156700" cy="144462"/>
          </a:xfrm>
          <a:custGeom>
            <a:avLst/>
            <a:gdLst/>
            <a:ahLst/>
            <a:cxnLst>
              <a:cxn ang="0">
                <a:pos x="4" y="365"/>
              </a:cxn>
              <a:cxn ang="0">
                <a:pos x="0" y="246"/>
              </a:cxn>
              <a:cxn ang="0">
                <a:pos x="1837" y="32"/>
              </a:cxn>
              <a:cxn ang="0">
                <a:pos x="3970" y="52"/>
              </a:cxn>
              <a:cxn ang="0">
                <a:pos x="5764" y="231"/>
              </a:cxn>
              <a:cxn ang="0">
                <a:pos x="5768" y="366"/>
              </a:cxn>
              <a:cxn ang="0">
                <a:pos x="4" y="365"/>
              </a:cxn>
            </a:cxnLst>
            <a:rect l="0" t="0" r="r" b="b"/>
            <a:pathLst>
              <a:path w="5768" h="366">
                <a:moveTo>
                  <a:pt x="4" y="365"/>
                </a:moveTo>
                <a:lnTo>
                  <a:pt x="0" y="246"/>
                </a:lnTo>
                <a:cubicBezTo>
                  <a:pt x="304" y="192"/>
                  <a:pt x="1175" y="64"/>
                  <a:pt x="1837" y="32"/>
                </a:cubicBezTo>
                <a:cubicBezTo>
                  <a:pt x="2499" y="0"/>
                  <a:pt x="3316" y="19"/>
                  <a:pt x="3970" y="52"/>
                </a:cubicBezTo>
                <a:cubicBezTo>
                  <a:pt x="4624" y="85"/>
                  <a:pt x="5464" y="179"/>
                  <a:pt x="5764" y="231"/>
                </a:cubicBezTo>
                <a:lnTo>
                  <a:pt x="5768" y="366"/>
                </a:lnTo>
                <a:lnTo>
                  <a:pt x="4" y="365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51373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51373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2327" name="Line 39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black">
          <a:xfrm>
            <a:off x="395288" y="227013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7025" y="650875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2014-10-07</a:t>
            </a:fld>
            <a:endParaRPr lang="en-US" altLang="ko-KR"/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50875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600" y="650875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mt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omt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930" name="AutoShape 2"/>
          <p:cNvSpPr>
            <a:spLocks noChangeArrowheads="1"/>
          </p:cNvSpPr>
          <p:nvPr/>
        </p:nvSpPr>
        <p:spPr bwMode="auto">
          <a:xfrm>
            <a:off x="2438400" y="2438400"/>
            <a:ext cx="3962400" cy="2819400"/>
          </a:xfrm>
          <a:prstGeom prst="flowChartExtract">
            <a:avLst/>
          </a:prstGeom>
          <a:noFill/>
          <a:ln w="136525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511946" y="2514600"/>
            <a:ext cx="2738250" cy="523220"/>
          </a:xfrm>
          <a:prstGeom prst="rect">
            <a:avLst/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latinLnBrk="0"/>
            <a:r>
              <a:rPr kumimoji="0" lang="en-US" altLang="ko-KR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2.</a:t>
            </a:r>
            <a:r>
              <a:rPr kumimoji="0" lang="ko-KR" alt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코칭의</a:t>
            </a:r>
            <a:r>
              <a:rPr lang="en-US" altLang="ko-K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 </a:t>
            </a:r>
            <a:r>
              <a:rPr lang="ko-KR" altLang="en-US" sz="28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성서관</a:t>
            </a:r>
            <a:endParaRPr kumimoji="0" lang="en-US" altLang="ko-KR" sz="2400" b="1" dirty="0">
              <a:solidFill>
                <a:srgbClr val="FF3300"/>
              </a:solidFill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743200" y="188640"/>
            <a:ext cx="403860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강의순서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466595" y="1676400"/>
            <a:ext cx="2432076" cy="523220"/>
          </a:xfrm>
          <a:prstGeom prst="rect">
            <a:avLst/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latinLnBrk="0"/>
            <a:r>
              <a:rPr kumimoji="0" lang="en-US" altLang="ko-KR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1. </a:t>
            </a:r>
            <a:r>
              <a:rPr kumimoji="0" lang="ko-KR" alt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코칭의</a:t>
            </a:r>
            <a:r>
              <a:rPr kumimoji="0" lang="en-US" altLang="ko-KR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 </a:t>
            </a:r>
            <a:r>
              <a:rPr kumimoji="0" lang="ko-KR" alt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정의</a:t>
            </a:r>
            <a:endParaRPr kumimoji="0" lang="en-US" altLang="ko-KR" sz="2400" b="1" dirty="0">
              <a:solidFill>
                <a:srgbClr val="FF3300"/>
              </a:solidFill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8" name="Oval 15"/>
          <p:cNvSpPr>
            <a:spLocks noChangeArrowheads="1"/>
          </p:cNvSpPr>
          <p:nvPr/>
        </p:nvSpPr>
        <p:spPr bwMode="auto">
          <a:xfrm>
            <a:off x="3446512" y="3385592"/>
            <a:ext cx="1944216" cy="1800200"/>
          </a:xfrm>
          <a:prstGeom prst="ellipse">
            <a:avLst/>
          </a:prstGeom>
          <a:solidFill>
            <a:srgbClr val="CCFF66">
              <a:alpha val="89412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목회자가</a:t>
            </a:r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어떻게</a:t>
            </a:r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성도들을 살리고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,</a:t>
            </a: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건강한 교회를</a:t>
            </a:r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세울수 </a:t>
            </a:r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있는가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?</a:t>
            </a:r>
          </a:p>
          <a:p>
            <a:pPr algn="ctr"/>
            <a:endParaRPr lang="en-US" altLang="ko-KR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endParaRPr lang="ko-KR" altLang="en-US" dirty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4953000" y="2895600"/>
            <a:ext cx="2521844" cy="523220"/>
          </a:xfrm>
          <a:prstGeom prst="rect">
            <a:avLst/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latinLnBrk="0"/>
            <a:r>
              <a:rPr kumimoji="0" lang="en-US" altLang="ko-KR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3.</a:t>
            </a:r>
            <a:r>
              <a:rPr kumimoji="0" lang="ko-KR" alt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코칭의</a:t>
            </a:r>
            <a:r>
              <a:rPr lang="en-US" altLang="ko-K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 </a:t>
            </a:r>
            <a:r>
              <a:rPr lang="ko-KR" alt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진단</a:t>
            </a:r>
            <a:r>
              <a:rPr kumimoji="0" lang="ko-KR" alt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 </a:t>
            </a:r>
            <a:endParaRPr kumimoji="0" lang="en-US" altLang="ko-KR" sz="2400" b="1" dirty="0">
              <a:solidFill>
                <a:srgbClr val="FF3300"/>
              </a:solidFill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52400" y="3276600"/>
            <a:ext cx="3373039" cy="523220"/>
          </a:xfrm>
          <a:prstGeom prst="rect">
            <a:avLst/>
          </a:prstGeom>
          <a:solidFill>
            <a:srgbClr val="FFFF00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latinLnBrk="0"/>
            <a:r>
              <a:rPr kumimoji="0" lang="en-US" altLang="ko-KR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4.</a:t>
            </a:r>
            <a:r>
              <a:rPr kumimoji="0" lang="ko-KR" alt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코칭의</a:t>
            </a:r>
            <a:r>
              <a:rPr lang="en-US" altLang="ko-K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 </a:t>
            </a:r>
            <a:r>
              <a:rPr lang="ko-KR" alt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과정</a:t>
            </a:r>
            <a:r>
              <a:rPr lang="en-US" altLang="ko-K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/</a:t>
            </a:r>
            <a:r>
              <a:rPr lang="ko-KR" alt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처방</a:t>
            </a:r>
            <a:r>
              <a:rPr kumimoji="0" lang="ko-KR" alt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 </a:t>
            </a:r>
            <a:endParaRPr kumimoji="0" lang="en-US" altLang="ko-KR" sz="2400" b="1" dirty="0">
              <a:solidFill>
                <a:srgbClr val="FF3300"/>
              </a:solidFill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40927" y="4227493"/>
            <a:ext cx="2964273" cy="954107"/>
          </a:xfrm>
          <a:prstGeom prst="rect">
            <a:avLst/>
          </a:prstGeom>
          <a:solidFill>
            <a:srgbClr val="FFFF00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latinLnBrk="0"/>
            <a:r>
              <a:rPr lang="en-US" altLang="ko-K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6</a:t>
            </a:r>
            <a:r>
              <a:rPr kumimoji="0" lang="en-US" altLang="ko-KR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.</a:t>
            </a:r>
            <a:r>
              <a:rPr kumimoji="0" lang="ko-KR" alt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코칭의</a:t>
            </a:r>
            <a:r>
              <a:rPr lang="en-US" altLang="ko-K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 </a:t>
            </a:r>
            <a:r>
              <a:rPr lang="ko-KR" alt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목표</a:t>
            </a:r>
            <a:r>
              <a:rPr lang="en-US" altLang="ko-K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/</a:t>
            </a:r>
          </a:p>
          <a:p>
            <a:pPr latinLnBrk="0"/>
            <a:r>
              <a:rPr lang="ko-KR" alt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실행전략</a:t>
            </a:r>
            <a:r>
              <a:rPr kumimoji="0" lang="en-US" altLang="ko-KR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(</a:t>
            </a:r>
            <a:r>
              <a:rPr kumimoji="0" lang="ko-KR" alt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목회자</a:t>
            </a:r>
            <a:r>
              <a:rPr kumimoji="0" lang="en-US" altLang="ko-KR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)</a:t>
            </a:r>
            <a:r>
              <a:rPr kumimoji="0" lang="ko-KR" alt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 </a:t>
            </a:r>
            <a:endParaRPr kumimoji="0" lang="en-US" altLang="ko-KR" sz="2400" b="1" dirty="0">
              <a:solidFill>
                <a:srgbClr val="FF3300"/>
              </a:solidFill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495800" y="5257800"/>
            <a:ext cx="3361818" cy="523220"/>
          </a:xfrm>
          <a:prstGeom prst="rect">
            <a:avLst/>
          </a:prstGeom>
          <a:solidFill>
            <a:srgbClr val="FFFF00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latinLnBrk="0"/>
            <a:r>
              <a:rPr kumimoji="0" lang="en-US" altLang="ko-KR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7.</a:t>
            </a:r>
            <a:r>
              <a:rPr kumimoji="0" lang="ko-KR" alt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코칭의</a:t>
            </a:r>
            <a:r>
              <a:rPr lang="en-US" altLang="ko-K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 </a:t>
            </a:r>
            <a:r>
              <a:rPr lang="ko-KR" alt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성과</a:t>
            </a:r>
            <a:r>
              <a:rPr lang="en-US" altLang="ko-K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/</a:t>
            </a:r>
            <a:r>
              <a:rPr lang="ko-KR" alt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평가</a:t>
            </a:r>
            <a:r>
              <a:rPr kumimoji="0" lang="ko-KR" alt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 </a:t>
            </a:r>
            <a:endParaRPr kumimoji="0" lang="en-US" altLang="ko-KR" sz="2400" b="1" dirty="0">
              <a:solidFill>
                <a:srgbClr val="FF3300"/>
              </a:solidFill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313761" y="3820180"/>
            <a:ext cx="2518638" cy="523220"/>
          </a:xfrm>
          <a:prstGeom prst="rect">
            <a:avLst/>
          </a:prstGeom>
          <a:solidFill>
            <a:srgbClr val="FFFF00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latinLnBrk="0"/>
            <a:r>
              <a:rPr lang="en-US" altLang="ko-K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5</a:t>
            </a:r>
            <a:r>
              <a:rPr kumimoji="0" lang="en-US" altLang="ko-KR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.</a:t>
            </a:r>
            <a:r>
              <a:rPr kumimoji="0" lang="ko-KR" alt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코칭의</a:t>
            </a:r>
            <a:r>
              <a:rPr lang="en-US" altLang="ko-K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 </a:t>
            </a:r>
            <a:r>
              <a:rPr lang="ko-KR" alt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기술</a:t>
            </a:r>
            <a:r>
              <a:rPr kumimoji="0" lang="ko-KR" alt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 </a:t>
            </a:r>
            <a:endParaRPr kumimoji="0" lang="en-US" altLang="ko-KR" sz="2400" b="1" dirty="0">
              <a:solidFill>
                <a:srgbClr val="FF3300"/>
              </a:solidFill>
              <a:latin typeface="Expo M" pitchFamily="18" charset="-127"/>
              <a:ea typeface="Expo 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1" grpId="0" animBg="1"/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altLang="ko-KR" sz="180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519536"/>
          </a:xfrm>
          <a:solidFill>
            <a:srgbClr val="FFFF00"/>
          </a:solidFill>
        </p:spPr>
        <p:txBody>
          <a:bodyPr/>
          <a:lstStyle/>
          <a:p>
            <a:pPr marL="0" indent="0" latinLnBrk="0">
              <a:buNone/>
            </a:pP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이 과정은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박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일간 </a:t>
            </a:r>
            <a:r>
              <a:rPr lang="ko-KR" altLang="en-US" sz="24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코칭의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(1)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기원과 정의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(Origin and definition), (2)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성경관 및 신학관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(Biblical and theological perspectives), (3)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기술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(skills)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의 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가지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 (4)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실행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Operation), (5)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성과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(Production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와 평가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(Evaluation)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를 취급합니다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D. Min. 4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학점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endParaRPr lang="ko-KR" altLang="en-US" sz="24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latinLnBrk="0">
              <a:buFont typeface="Arial" charset="0"/>
              <a:buChar char="•"/>
            </a:pP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교재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필수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): total 1600-1800 pp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0" indent="0" latinLnBrk="0">
              <a:buNone/>
            </a:pP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None/>
            </a:pP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1) “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코칭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시대”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석정문 저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2015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년 봄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total 350.pp, 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현재 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바인드로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되어 있음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주교재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None/>
            </a:pP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2) “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코칭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바이블”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게리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콜린즈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IVP, 2011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년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total 470.pp)</a:t>
            </a: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None/>
            </a:pP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3) “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리더십 혁신 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코칭하라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”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,(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김창범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선종욱 지음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태동출판사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2010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년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total 300.pp, </a:t>
            </a:r>
            <a:r>
              <a:rPr lang="en-US" altLang="ko-KR" sz="2400" u="sng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ko-KR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00200" y="188640"/>
            <a:ext cx="556260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목회자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이론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(A/B)</a:t>
            </a:r>
          </a:p>
        </p:txBody>
      </p:sp>
    </p:spTree>
    <p:extLst>
      <p:ext uri="{BB962C8B-B14F-4D97-AF65-F5344CB8AC3E}">
        <p14:creationId xmlns="" xmlns:p14="http://schemas.microsoft.com/office/powerpoint/2010/main" val="118566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altLang="ko-KR" sz="180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519536"/>
          </a:xfrm>
          <a:solidFill>
            <a:srgbClr val="FFFF00"/>
          </a:solidFill>
        </p:spPr>
        <p:txBody>
          <a:bodyPr/>
          <a:lstStyle/>
          <a:p>
            <a:pPr marL="0" indent="0" latinLnBrk="0">
              <a:buNone/>
            </a:pPr>
            <a:r>
              <a:rPr lang="en-US" altLang="ko-KR" sz="2400" u="sng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 “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라이프 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코칭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”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,(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전도근 지음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복 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포스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2010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년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total 271.pp)</a:t>
            </a: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None/>
            </a:pP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5) “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코칭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리더십으로 교회 살리기”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김학중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NCD, 2007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년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en-US" altLang="ko-KR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toal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,235.pp) </a:t>
            </a: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Font typeface="Arial" charset="0"/>
              <a:buChar char="•"/>
            </a:pP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위의 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책 중에서 이미 읽은 것이 있으면 </a:t>
            </a:r>
            <a:endParaRPr lang="en-US" altLang="ko-KR" sz="24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Font typeface="Arial" charset="0"/>
              <a:buChar char="•"/>
            </a:pP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6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 “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 주변에는 어떤 사람이 있는가”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문학스케치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저메인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포르세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4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제드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니더러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공저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370.pp) </a:t>
            </a:r>
            <a:endParaRPr lang="en-US" altLang="ko-KR" sz="24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Font typeface="Arial" charset="0"/>
              <a:buChar char="•"/>
            </a:pP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7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)“Coaching 101”(Robert E. Logan 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외 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명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2003, 121.pp)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를 대체 할 수 있습니다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endParaRPr lang="en-US" altLang="ko-KR" sz="24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Font typeface="Arial" charset="0"/>
              <a:buChar char="•"/>
            </a:pP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8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 “Leadership coaching”(TLC, Tony </a:t>
            </a:r>
            <a:r>
              <a:rPr lang="en-US" altLang="ko-KR" sz="24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Stolztfus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312.pp)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을 읽기 바랍니다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ko-KR" altLang="en-US" sz="18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35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13" name="Group 2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5979121"/>
              </p:ext>
            </p:extLst>
          </p:nvPr>
        </p:nvGraphicFramePr>
        <p:xfrm>
          <a:off x="467544" y="1305732"/>
          <a:ext cx="8136904" cy="4762804"/>
        </p:xfrm>
        <a:graphic>
          <a:graphicData uri="http://schemas.openxmlformats.org/drawingml/2006/table">
            <a:tbl>
              <a:tblPr/>
              <a:tblGrid>
                <a:gridCol w="1673050"/>
                <a:gridCol w="2143374"/>
                <a:gridCol w="2171334"/>
                <a:gridCol w="2149146"/>
              </a:tblGrid>
              <a:tr h="4041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시간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첫째날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두째날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세째날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87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오전 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9:00 -10:30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실제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(A)(B)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과정은 미래 평신도를 </a:t>
                      </a:r>
                      <a:r>
                        <a:rPr kumimoji="0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코칭하기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위한 준비과정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입니다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2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자산평가와 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자기발견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목표와 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실행전략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10:50-12:20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2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자산평가와 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자기발견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목표와 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실행전략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오후 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1:30-3:00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서론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다윗의 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4C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모델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통합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3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비전과 핵심가치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6041A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6041A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실제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6041A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(2A)(2B)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6041A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는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6041A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(1)“GO Thrive coaching Leader’s Book”, (2)“</a:t>
                      </a: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6041A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그린오션교회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6041A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”(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6041A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석정문 지음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6041A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 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6041A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교재를 사용합니다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6041A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86041A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</a:tr>
              <a:tr h="422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3:30-5:00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1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건강진단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처방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평신도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3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비전과 핵심가치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1907704" y="332656"/>
            <a:ext cx="4896544" cy="523220"/>
          </a:xfrm>
          <a:prstGeom prst="rect">
            <a:avLst/>
          </a:prstGeom>
          <a:solidFill>
            <a:srgbClr val="66FFFF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  <a:defRPr/>
            </a:pPr>
            <a:r>
              <a:rPr kumimoji="1" lang="en-US" altLang="ko-KR" b="1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</a:t>
            </a:r>
            <a:r>
              <a:rPr kumimoji="1" lang="en-US" altLang="ko-KR" sz="2800" b="1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GO Thrive </a:t>
            </a:r>
            <a:r>
              <a:rPr kumimoji="1"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코칭의</a:t>
            </a:r>
            <a:r>
              <a:rPr kumimoji="1"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실제</a:t>
            </a:r>
            <a:r>
              <a:rPr kumimoji="1"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(A)</a:t>
            </a:r>
            <a:endParaRPr kumimoji="1"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652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13" name="Group 2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8436672"/>
              </p:ext>
            </p:extLst>
          </p:nvPr>
        </p:nvGraphicFramePr>
        <p:xfrm>
          <a:off x="467544" y="1305732"/>
          <a:ext cx="8136904" cy="4732324"/>
        </p:xfrm>
        <a:graphic>
          <a:graphicData uri="http://schemas.openxmlformats.org/drawingml/2006/table">
            <a:tbl>
              <a:tblPr/>
              <a:tblGrid>
                <a:gridCol w="1673050"/>
                <a:gridCol w="2143374"/>
                <a:gridCol w="2171334"/>
                <a:gridCol w="2149146"/>
              </a:tblGrid>
              <a:tr h="4041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시간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첫째날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두째날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세째날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87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오전 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9:00 -10:30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실제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(A)(B)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과정은 미래 평신도를 </a:t>
                      </a:r>
                      <a:r>
                        <a:rPr kumimoji="0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코칭하기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위한 준비과정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입니다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5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인격과 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영성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7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지역사회이해 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인간관계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10:50-12:20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역량과 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지도력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코칭의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종합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평가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오후 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1:30-3:00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4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목표와 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실행전략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6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역량과 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지도력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6041A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6041A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실제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6041A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(2A)(2B)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6041A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는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6041A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(1)“GO Thrive coaching Leader’s Book”, (2)“</a:t>
                      </a: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6041A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그린오션교회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6041A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”(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6041A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석정문 지음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6041A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 </a:t>
                      </a: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6041A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주교재를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6041A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사용합니다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6041A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A6E02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</a:tr>
              <a:tr h="422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3:30-5:00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5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인격과 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영성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7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지역사회이해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인간관계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1907704" y="332656"/>
            <a:ext cx="4896544" cy="523220"/>
          </a:xfrm>
          <a:prstGeom prst="rect">
            <a:avLst/>
          </a:prstGeom>
          <a:solidFill>
            <a:srgbClr val="66FFFF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  <a:defRPr/>
            </a:pPr>
            <a:r>
              <a:rPr kumimoji="1" lang="en-US" altLang="ko-KR" b="1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</a:t>
            </a:r>
            <a:r>
              <a:rPr kumimoji="1" lang="en-US" altLang="ko-KR" sz="2800" b="1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GO Thrive </a:t>
            </a:r>
            <a:r>
              <a:rPr kumimoji="1"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코칭의</a:t>
            </a:r>
            <a:r>
              <a:rPr kumimoji="1"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실제</a:t>
            </a:r>
            <a:r>
              <a:rPr kumimoji="1"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(B)</a:t>
            </a:r>
            <a:endParaRPr kumimoji="1"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8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altLang="ko-KR" sz="180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519536"/>
          </a:xfrm>
          <a:solidFill>
            <a:srgbClr val="FFFF00"/>
          </a:solidFill>
        </p:spPr>
        <p:txBody>
          <a:bodyPr/>
          <a:lstStyle/>
          <a:p>
            <a:pPr marL="0" indent="0" latinLnBrk="0">
              <a:buNone/>
            </a:pP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박 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일간 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(1) </a:t>
            </a:r>
            <a:r>
              <a:rPr lang="ko-KR" altLang="en-US" sz="2400" u="sng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“다윗의 </a:t>
            </a:r>
            <a:r>
              <a:rPr lang="en-US" altLang="ko-KR" sz="2400" u="sng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4C</a:t>
            </a:r>
            <a:r>
              <a:rPr lang="ko-KR" altLang="en-US" sz="2400" u="sng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모델”</a:t>
            </a:r>
            <a:r>
              <a:rPr lang="en-US" altLang="ko-KR" sz="2400" u="sng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(David’s 4 C model), 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(2)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건강진단과 처방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(Healthy Diagnosis and treatment), (3)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하나님의 부르심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(Calling from God), (4) 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지역사회이해 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(Understanding Community), (5) 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성품의 개발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(Character development)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과 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(6) 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능력의 개발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(Competency development)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을 </a:t>
            </a:r>
            <a:r>
              <a:rPr lang="ko-KR" altLang="en-US" sz="2400" dirty="0" err="1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코칭해서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건강한 리더로서 역사의 주인공으로 살도록 돕는 과정입니다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.( D. Min. 4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학점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endParaRPr lang="ko-KR" altLang="en-US" sz="24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None/>
            </a:pP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* 교재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필수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): total 1600-1800.pp</a:t>
            </a: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None/>
            </a:pP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1) “GO Thrive coaching </a:t>
            </a:r>
            <a:r>
              <a:rPr lang="en-US" altLang="ko-KR" sz="2400" u="sng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Leader’s Book”(</a:t>
            </a:r>
            <a:r>
              <a:rPr lang="en-US" altLang="ko-KR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Nexwave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석정문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2013, 190.pp, 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부교재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None/>
            </a:pP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2) “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그린오션교회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”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en-US" altLang="ko-KR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Nexwave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석정문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2013, 406.pp, 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주교재</a:t>
            </a:r>
            <a:r>
              <a:rPr lang="en-US" altLang="ko-KR" sz="2400" u="sng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ko-KR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09800" y="188640"/>
            <a:ext cx="495300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목회자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실제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(A/B)</a:t>
            </a:r>
          </a:p>
        </p:txBody>
      </p:sp>
    </p:spTree>
    <p:extLst>
      <p:ext uri="{BB962C8B-B14F-4D97-AF65-F5344CB8AC3E}">
        <p14:creationId xmlns="" xmlns:p14="http://schemas.microsoft.com/office/powerpoint/2010/main" val="373699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altLang="ko-KR" sz="180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179512" y="971528"/>
            <a:ext cx="8712968" cy="5657872"/>
          </a:xfrm>
          <a:solidFill>
            <a:srgbClr val="FFFF00"/>
          </a:solidFill>
        </p:spPr>
        <p:txBody>
          <a:bodyPr/>
          <a:lstStyle/>
          <a:p>
            <a:pPr marL="0" indent="0" latinLnBrk="0">
              <a:buNone/>
            </a:pPr>
            <a:r>
              <a:rPr lang="en-US" altLang="ko-KR" sz="2400" u="sng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 “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영적 훈련과 성장”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생명의 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말씀사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리챠드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포스트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2010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년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309.pp)</a:t>
            </a: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None/>
            </a:pP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4) “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실행이 답이다”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더난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출판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이민규지음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304.pp, 2011)</a:t>
            </a: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None/>
            </a:pP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5) “Leadership Gold”(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다산북스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John Maxwell, 422.pp)</a:t>
            </a: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latinLnBrk="0">
              <a:buFont typeface="Arial" charset="0"/>
              <a:buChar char="•"/>
            </a:pP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위의 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책 중에서 이미 읽은 것이 있으면 </a:t>
            </a:r>
            <a:endParaRPr lang="en-US" altLang="ko-KR" sz="24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6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 “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끌리는 사람의 </a:t>
            </a:r>
            <a:r>
              <a:rPr lang="ko-KR" altLang="en-US" sz="24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백만불짜리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매력”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브라이언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트레이시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2008, 266.pp) </a:t>
            </a:r>
            <a:endParaRPr lang="en-US" altLang="ko-KR" sz="24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7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 “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어떻게 인생 목표를 이룰 것인가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?”(</a:t>
            </a:r>
            <a:r>
              <a:rPr lang="ko-KR" altLang="en-US" sz="24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물푸레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4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캐롤라인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애덤스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밀러외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2012. 412.pp), </a:t>
            </a:r>
            <a:endParaRPr lang="en-US" altLang="ko-KR" sz="24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8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 “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교회 마케팅 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101”(</a:t>
            </a:r>
            <a:r>
              <a:rPr lang="ko-KR" altLang="en-US" sz="24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올리스북스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4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리차드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라이징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지음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 2007, 304.pp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0" indent="0" latinLnBrk="0"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9) “</a:t>
            </a:r>
            <a:r>
              <a:rPr lang="ko-KR" altLang="en-US" sz="24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빅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픽처를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그려라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”(</a:t>
            </a:r>
            <a:r>
              <a:rPr lang="ko-KR" altLang="en-US" sz="24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비즈니스북스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전옥표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지음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2013, 295.pp)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으로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대체 할 수 있습니다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None/>
            </a:pP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ko-KR" altLang="en-US" sz="18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729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1763688" y="385500"/>
            <a:ext cx="5184576" cy="523220"/>
          </a:xfrm>
          <a:prstGeom prst="rect">
            <a:avLst/>
          </a:prstGeom>
          <a:solidFill>
            <a:srgbClr val="66FFFF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ko-KR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</a:t>
            </a:r>
            <a:r>
              <a:rPr kumimoji="1" lang="en-US" altLang="ko-KR" sz="2800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GO Thrive </a:t>
            </a:r>
            <a:r>
              <a:rPr kumimoji="1" lang="ko-KR" altLang="en-US" sz="2800" dirty="0" err="1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코칭의</a:t>
            </a:r>
            <a:r>
              <a:rPr kumimoji="1" lang="ko-KR" altLang="en-US" sz="2800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</a:t>
            </a:r>
            <a:r>
              <a:rPr kumimoji="1" lang="en-US" altLang="ko-K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</a:t>
            </a:r>
            <a:r>
              <a:rPr kumimoji="1" lang="ko-KR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전략</a:t>
            </a:r>
            <a:r>
              <a:rPr kumimoji="1" lang="en-US" altLang="ko-K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(A)</a:t>
            </a:r>
            <a:endParaRPr kumimoji="1" lang="en-US" altLang="ko-KR" sz="4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굴림" pitchFamily="50" charset="-127"/>
            </a:endParaRPr>
          </a:p>
        </p:txBody>
      </p:sp>
      <p:graphicFrame>
        <p:nvGraphicFramePr>
          <p:cNvPr id="67613" name="Group 2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22286161"/>
              </p:ext>
            </p:extLst>
          </p:nvPr>
        </p:nvGraphicFramePr>
        <p:xfrm>
          <a:off x="467544" y="1305732"/>
          <a:ext cx="8136904" cy="4701844"/>
        </p:xfrm>
        <a:graphic>
          <a:graphicData uri="http://schemas.openxmlformats.org/drawingml/2006/table">
            <a:tbl>
              <a:tblPr/>
              <a:tblGrid>
                <a:gridCol w="1673050"/>
                <a:gridCol w="2143374"/>
                <a:gridCol w="2171334"/>
                <a:gridCol w="2149146"/>
              </a:tblGrid>
              <a:tr h="4041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시간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첫째날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두째날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세째날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87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오전 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9:00 -10:30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3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목회자 </a:t>
                      </a: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목표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7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목회자 </a:t>
                      </a:r>
                      <a:r>
                        <a:rPr kumimoji="0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종합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발표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10:50-12:20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목회자 </a:t>
                      </a:r>
                      <a:r>
                        <a:rPr kumimoji="0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실행전략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8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목회자 </a:t>
                      </a: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</a:t>
                      </a:r>
                      <a:endParaRPr kumimoji="0" lang="ko-KR" alt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종합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발표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오후 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1:30-3:00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1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목회자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</a:t>
                      </a: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진단요인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설명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5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목회자 </a:t>
                      </a:r>
                      <a:r>
                        <a:rPr kumimoji="0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워크 </a:t>
                      </a:r>
                      <a:r>
                        <a:rPr kumimoji="0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숍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전략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(3A)(3B)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는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(1)“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당신의 교회를 </a:t>
                      </a: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그린오션으로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가게 하라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”, (2)“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당신의 목회를 </a:t>
                      </a: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그린오션으로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가게하라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”(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석정문 지음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 </a:t>
                      </a: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주교재로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사용합니다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  <a:endParaRPr kumimoji="0" lang="en-US" altLang="ko-K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22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3:30-5:00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2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목회자 </a:t>
                      </a: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처방전략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6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목회자 </a:t>
                      </a: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워크 </a:t>
                      </a: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숍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0091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2057400" y="381000"/>
            <a:ext cx="4968552" cy="523220"/>
          </a:xfrm>
          <a:prstGeom prst="rect">
            <a:avLst/>
          </a:prstGeom>
          <a:solidFill>
            <a:srgbClr val="66FFFF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ko-KR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</a:t>
            </a:r>
            <a:r>
              <a:rPr kumimoji="1" lang="en-US" altLang="ko-KR" sz="2800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GO Thrive </a:t>
            </a:r>
            <a:r>
              <a:rPr kumimoji="1" lang="ko-KR" altLang="en-US" sz="2800" dirty="0" err="1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코칭의</a:t>
            </a:r>
            <a:r>
              <a:rPr kumimoji="1" lang="ko-KR" altLang="en-US" sz="2800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</a:t>
            </a:r>
            <a:r>
              <a:rPr kumimoji="1" lang="ko-KR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전략</a:t>
            </a:r>
            <a:r>
              <a:rPr kumimoji="1" lang="en-US" altLang="ko-K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(B)</a:t>
            </a:r>
            <a:endParaRPr kumimoji="1" lang="en-US" altLang="ko-KR" sz="4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굴림" pitchFamily="50" charset="-127"/>
            </a:endParaRPr>
          </a:p>
        </p:txBody>
      </p:sp>
      <p:graphicFrame>
        <p:nvGraphicFramePr>
          <p:cNvPr id="67613" name="Group 2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98035332"/>
              </p:ext>
            </p:extLst>
          </p:nvPr>
        </p:nvGraphicFramePr>
        <p:xfrm>
          <a:off x="467544" y="1305732"/>
          <a:ext cx="8136904" cy="4701844"/>
        </p:xfrm>
        <a:graphic>
          <a:graphicData uri="http://schemas.openxmlformats.org/drawingml/2006/table">
            <a:tbl>
              <a:tblPr/>
              <a:tblGrid>
                <a:gridCol w="1673050"/>
                <a:gridCol w="2143374"/>
                <a:gridCol w="2171334"/>
                <a:gridCol w="2149146"/>
              </a:tblGrid>
              <a:tr h="4041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시간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첫째날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두째날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세째날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87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오전 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9:00 -10:30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3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평신도 </a:t>
                      </a: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목표개발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7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평신도 </a:t>
                      </a:r>
                      <a:r>
                        <a:rPr kumimoji="0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종합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발표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(A)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10:50-12:20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평신도 </a:t>
                      </a:r>
                      <a:r>
                        <a:rPr kumimoji="0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실행전략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8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평신도 </a:t>
                      </a: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종합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발표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오후 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1:30-3:00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1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평신도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</a:t>
                      </a: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진단요인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설명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5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평신도 </a:t>
                      </a:r>
                      <a:r>
                        <a:rPr kumimoji="0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워크 </a:t>
                      </a:r>
                      <a:r>
                        <a:rPr kumimoji="0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숍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전략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(3A)(3B)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는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(1)“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당신의 교회를 </a:t>
                      </a: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그린오션으로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가게 하라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”, (2)“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당신의 목회를 </a:t>
                      </a: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그린오션으로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가게하라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”(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석정문 지음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 </a:t>
                      </a: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주교재를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사용합니다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22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3:30-5:00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2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평신도 </a:t>
                      </a: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처방전략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6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평신도 </a:t>
                      </a: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워크 </a:t>
                      </a: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숍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5427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altLang="ko-KR" sz="180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519536"/>
          </a:xfrm>
          <a:solidFill>
            <a:srgbClr val="FFFF00"/>
          </a:solidFill>
        </p:spPr>
        <p:txBody>
          <a:bodyPr/>
          <a:lstStyle/>
          <a:p>
            <a:pPr marL="0" indent="0" latinLnBrk="0">
              <a:buNone/>
            </a:pP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박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일간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(3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개월의 실습도 포함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목회자와 교회의 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(1) 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건강진단 요인과 설명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 (2)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건강진단 처방전략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 (3) 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목표와 실행전략 작성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 (4) </a:t>
            </a:r>
            <a:r>
              <a:rPr lang="ko-KR" altLang="en-US" sz="2400" dirty="0" err="1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코칭의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성과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양적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질적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측정 및 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(5)</a:t>
            </a:r>
            <a:r>
              <a:rPr lang="ko-KR" altLang="en-US" sz="2400" dirty="0" err="1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코칭의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평가 등을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컨설턴트를 훈련하는 과정입니다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.(D. Min. 4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학점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	</a:t>
            </a:r>
          </a:p>
          <a:p>
            <a:pPr marL="0" indent="0" latinLnBrk="0">
              <a:buNone/>
            </a:pP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* 교재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필수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): total 1600-2000 pp. </a:t>
            </a:r>
            <a:endParaRPr lang="en-US" altLang="ko-KR" sz="24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None/>
            </a:pP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None/>
            </a:pP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1) “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당신의 교회를 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그린오션으로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가게 하라” 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석정문 저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NCD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출판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2006,272.pp) </a:t>
            </a: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None/>
            </a:pP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2) “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당신의 목회를 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그린오션으로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가게 하라”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석정문 저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요단출판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2008, 258.pp)</a:t>
            </a: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None/>
            </a:pP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3) “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부흥한 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324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교회 성장 리포트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(Comeback Church)” (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요단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에드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스태저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외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2010, 274.pp</a:t>
            </a:r>
            <a:r>
              <a:rPr lang="en-US" altLang="ko-KR" sz="2400" u="sng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ko-KR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09800" y="188640"/>
            <a:ext cx="495300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목회자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전략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(A/B)</a:t>
            </a:r>
          </a:p>
        </p:txBody>
      </p:sp>
    </p:spTree>
    <p:extLst>
      <p:ext uri="{BB962C8B-B14F-4D97-AF65-F5344CB8AC3E}">
        <p14:creationId xmlns="" xmlns:p14="http://schemas.microsoft.com/office/powerpoint/2010/main" val="36566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altLang="ko-KR" sz="180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519536"/>
          </a:xfrm>
          <a:solidFill>
            <a:srgbClr val="FFFF00"/>
          </a:solidFill>
        </p:spPr>
        <p:txBody>
          <a:bodyPr/>
          <a:lstStyle/>
          <a:p>
            <a:pPr marL="0" indent="0" latinLnBrk="0">
              <a:buNone/>
            </a:pPr>
            <a:r>
              <a:rPr lang="en-US" altLang="ko-KR" sz="2400" u="sng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 “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사람을 이끄는 힘” 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교보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로버트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캐플런지음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2012, 269.pp) </a:t>
            </a: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None/>
            </a:pP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5) “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당신은 전략가입니까” 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리더스북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신시아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고메리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2013, 304.pp) </a:t>
            </a: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None/>
            </a:pP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6) “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성과를 원하는가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? 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제대로 시켜라”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u="sng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류도량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지음</a:t>
            </a:r>
            <a:r>
              <a:rPr lang="en-US" altLang="ko-KR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2011, 332.pp)</a:t>
            </a: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latinLnBrk="0">
              <a:buFont typeface="Arial" charset="0"/>
              <a:buChar char="•"/>
            </a:pP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위의 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책 중에서 이미 읽은 것이 있으면 </a:t>
            </a:r>
            <a:endParaRPr lang="en-US" altLang="ko-KR" sz="24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7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 “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단순한 교회”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생명의 </a:t>
            </a:r>
            <a:r>
              <a:rPr lang="ko-KR" altLang="en-US" sz="24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말씀사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탐 </a:t>
            </a:r>
            <a:r>
              <a:rPr lang="ko-KR" altLang="en-US" sz="24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레이너와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에릭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게이거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2009, 331.pp) </a:t>
            </a:r>
          </a:p>
          <a:p>
            <a:pPr marL="0" indent="0" latinLnBrk="0"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8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)“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적응 리더십” 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더난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출판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2012, 390.pp), </a:t>
            </a:r>
          </a:p>
          <a:p>
            <a:pPr marL="0" indent="0" latinLnBrk="0"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9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한 가지에 집중하라” 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비즈니스북스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게리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켈러외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2013, 279.pp) 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대체 할 수 있습니다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 latinLnBrk="0">
              <a:buNone/>
            </a:pP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ko-KR" altLang="en-US" sz="18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212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코칭 배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6813376"/>
          </a:xfrm>
          <a:prstGeom prst="rect">
            <a:avLst/>
          </a:prstGeom>
        </p:spPr>
      </p:pic>
      <p:sp>
        <p:nvSpPr>
          <p:cNvPr id="6" name="제목 5"/>
          <p:cNvSpPr>
            <a:spLocks noGrp="1"/>
          </p:cNvSpPr>
          <p:nvPr>
            <p:ph type="ctrTitle" sz="quarter"/>
          </p:nvPr>
        </p:nvSpPr>
        <p:spPr>
          <a:xfrm>
            <a:off x="230311" y="2060848"/>
            <a:ext cx="8734177" cy="846137"/>
          </a:xfrm>
          <a:solidFill>
            <a:srgbClr val="7030A0"/>
          </a:solidFill>
        </p:spPr>
        <p:txBody>
          <a:bodyPr/>
          <a:lstStyle/>
          <a:p>
            <a:r>
              <a:rPr lang="ko-KR" altLang="en-US" sz="4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4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4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강</a:t>
            </a:r>
            <a:r>
              <a:rPr lang="en-US" altLang="ko-KR" sz="4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: </a:t>
            </a:r>
            <a:r>
              <a:rPr lang="en-US" altLang="ko-KR" sz="4400" dirty="0" smtClean="0">
                <a:latin typeface="HY견고딕" pitchFamily="18" charset="-127"/>
                <a:ea typeface="HY견고딕" pitchFamily="18" charset="-127"/>
              </a:rPr>
              <a:t>GO</a:t>
            </a:r>
            <a:r>
              <a:rPr lang="en-US" altLang="ko-KR" sz="4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400" dirty="0" err="1" smtClean="0">
                <a:latin typeface="HY견고딕" pitchFamily="18" charset="-127"/>
                <a:ea typeface="HY견고딕" pitchFamily="18" charset="-127"/>
              </a:rPr>
              <a:t>코칭의</a:t>
            </a:r>
            <a:r>
              <a:rPr lang="en-US" altLang="ko-KR" sz="4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과정</a:t>
            </a:r>
            <a:r>
              <a:rPr lang="en-US" altLang="ko-KR" sz="4400" dirty="0" smtClean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44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처방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  </a:t>
            </a:r>
            <a:endParaRPr lang="ko-KR" altLang="en-US" sz="44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810885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30604748"/>
              </p:ext>
            </p:extLst>
          </p:nvPr>
        </p:nvGraphicFramePr>
        <p:xfrm>
          <a:off x="381000" y="1143000"/>
          <a:ext cx="8458200" cy="5597263"/>
        </p:xfrm>
        <a:graphic>
          <a:graphicData uri="http://schemas.openxmlformats.org/drawingml/2006/table">
            <a:tbl>
              <a:tblPr/>
              <a:tblGrid>
                <a:gridCol w="1132794"/>
                <a:gridCol w="3020785"/>
                <a:gridCol w="1208315"/>
                <a:gridCol w="3096306"/>
              </a:tblGrid>
              <a:tr h="681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시간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금요일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0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혹은 토요일</a:t>
                      </a:r>
                      <a:r>
                        <a:rPr kumimoji="0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시간</a:t>
                      </a:r>
                      <a:endParaRPr kumimoji="0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    </a:t>
                      </a:r>
                      <a:r>
                        <a:rPr kumimoji="0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토요일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0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혹은 주일</a:t>
                      </a:r>
                      <a:r>
                        <a:rPr kumimoji="0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273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오후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7:00-8:20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(80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분간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</a:t>
                      </a: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교회 건강 진단 결과 </a:t>
                      </a:r>
                      <a:endParaRPr kumimoji="0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이해</a:t>
                      </a: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설명</a:t>
                      </a: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평가 </a:t>
                      </a:r>
                      <a:endParaRPr kumimoji="0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오후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6:00-7:20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(80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</a:t>
                      </a: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교회 건강</a:t>
                      </a: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목표</a:t>
                      </a: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실행전략  </a:t>
                      </a:r>
                      <a:endParaRPr kumimoji="0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목표 </a:t>
                      </a: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실행전략 작성</a:t>
                      </a:r>
                      <a:endParaRPr kumimoji="0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421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오후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8:40-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10:00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(80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분간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교회 건강 상태 파악</a:t>
                      </a:r>
                      <a:endParaRPr kumimoji="0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강점</a:t>
                      </a: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kumimoji="0" lang="ko-KR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개발점</a:t>
                      </a: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처방</a:t>
                      </a:r>
                      <a:endParaRPr kumimoji="0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오후 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7:40-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9:00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(80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교회 건강 목표</a:t>
                      </a: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실행전략 </a:t>
                      </a:r>
                      <a:endParaRPr kumimoji="0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종합</a:t>
                      </a: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발표</a:t>
                      </a: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 </a:t>
                      </a: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정리</a:t>
                      </a: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평가</a:t>
                      </a:r>
                      <a:endParaRPr kumimoji="0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421503">
                <a:tc gridSpan="4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목표와 실행전략 세미나는 제직들이나 중진 그룹이 참여하며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 3-5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명씩 짝을 지어서 팀을 만들고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각 팀마다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(1)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팀장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 (2)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서기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기록할 사람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 한 명씩 세웁니다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세미나 하기 전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1-2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주 전에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&lt;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교회 건강진단 평가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처방보고서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&gt;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를 프린트해서 사전에 각 팀장에게 나누어 주어 기도로 팀을 </a:t>
                      </a: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리더할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준비를 합니다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세미나 끝난 후에 각 팀장들 중에서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&lt;</a:t>
                      </a: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실행전략팀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&gt;(8</a:t>
                      </a: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명정도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을 구성합니다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   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838200" y="221704"/>
            <a:ext cx="769620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1.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초청 교회 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&lt;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목표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/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실행전략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&gt;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세미나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스케줄</a:t>
            </a:r>
            <a:endParaRPr lang="en-US" altLang="ko-KR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738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30604748"/>
              </p:ext>
            </p:extLst>
          </p:nvPr>
        </p:nvGraphicFramePr>
        <p:xfrm>
          <a:off x="304800" y="1143000"/>
          <a:ext cx="8534401" cy="5597263"/>
        </p:xfrm>
        <a:graphic>
          <a:graphicData uri="http://schemas.openxmlformats.org/drawingml/2006/table">
            <a:tbl>
              <a:tblPr/>
              <a:tblGrid>
                <a:gridCol w="1355102"/>
                <a:gridCol w="2830421"/>
                <a:gridCol w="1620170"/>
                <a:gridCol w="2728708"/>
              </a:tblGrid>
              <a:tr h="681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시간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금요일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0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혹은 토요일</a:t>
                      </a:r>
                      <a:r>
                        <a:rPr kumimoji="0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시간</a:t>
                      </a:r>
                      <a:endParaRPr kumimoji="0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    </a:t>
                      </a:r>
                      <a:r>
                        <a:rPr kumimoji="0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토요일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0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혹은 주일</a:t>
                      </a:r>
                      <a:r>
                        <a:rPr kumimoji="0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273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오후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7:00-8:20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(80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분간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</a:t>
                      </a: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교회 비전과 핵심가치 </a:t>
                      </a:r>
                      <a:endParaRPr kumimoji="0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강의</a:t>
                      </a: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워크숍 </a:t>
                      </a:r>
                      <a:endParaRPr kumimoji="0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오후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6:00-7:20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(80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</a:t>
                      </a: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교회 목표</a:t>
                      </a: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실행전략  </a:t>
                      </a:r>
                      <a:endParaRPr kumimoji="0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목표 </a:t>
                      </a: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실행전략</a:t>
                      </a:r>
                      <a:endParaRPr kumimoji="0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기획안</a:t>
                      </a: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작성</a:t>
                      </a:r>
                      <a:endParaRPr kumimoji="0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1260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오후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8:40-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10:00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(80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분간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교회의 비전과 핵심가치</a:t>
                      </a:r>
                      <a:endParaRPr kumimoji="0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재정립</a:t>
                      </a: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 </a:t>
                      </a: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발표</a:t>
                      </a:r>
                      <a:endParaRPr kumimoji="0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오후 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7:40-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9:00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(80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교회 건강 목표</a:t>
                      </a: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실행전략 </a:t>
                      </a:r>
                      <a:endParaRPr kumimoji="0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발표</a:t>
                      </a: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정리</a:t>
                      </a: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kumimoji="0" lang="ko-K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평가</a:t>
                      </a:r>
                      <a:endParaRPr kumimoji="0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1421503">
                <a:tc gridSpan="4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세미나 하기 전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1-2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주 전에 제직들이 모여 만든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&lt;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교회의 목표와 실행전략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&gt;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을 재 정리해서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&lt;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실행 </a:t>
                      </a: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전략팀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&gt;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원들에게 나누어 주어 기도로 준비를 합니다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세미나 끝난 후에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&lt;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실행 </a:t>
                      </a: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전략팀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&gt;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의 팀장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및 </a:t>
                      </a: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부팀장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과 서기를 선출하고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앞으로 일년간 매월 모일 임의 날짜를 정합니다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. 1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년에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8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차례 모임과 전문 코치와의 만남의 날짜도 준비합니다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   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990600" y="221704"/>
            <a:ext cx="739140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2.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초청 교회 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&lt;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실행 </a:t>
            </a:r>
            <a:r>
              <a:rPr lang="ko-KR" altLang="en-US" sz="28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전략팀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&gt;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세미나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스케줄</a:t>
            </a:r>
            <a:endParaRPr lang="en-US" altLang="ko-KR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738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altLang="ko-KR" sz="180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323850" y="1071546"/>
            <a:ext cx="8640763" cy="5591544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 dirty="0" err="1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코칭</a:t>
            </a:r>
            <a:r>
              <a:rPr lang="ko-KR" altLang="en-US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세미나 과정</a:t>
            </a:r>
            <a:r>
              <a:rPr lang="en-US" altLang="ko-KR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(A)</a:t>
            </a:r>
          </a:p>
          <a:p>
            <a:pPr marL="0" indent="0">
              <a:buNone/>
            </a:pPr>
            <a:endParaRPr lang="en-US" altLang="ko-KR" sz="2400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buAutoNum type="arabicParenR"/>
            </a:pPr>
            <a:r>
              <a:rPr lang="ko-KR" altLang="en-US" sz="24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코칭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세미나 과정은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스텝으로 나누며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첫 스텝은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24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코칭의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이론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”, 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둘째는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24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코칭의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실제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”,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그리고 </a:t>
            </a:r>
            <a:r>
              <a:rPr lang="ko-KR" altLang="en-US" sz="24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세째는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24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코칭의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전략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”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입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니다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marL="457200" indent="-457200">
              <a:buAutoNum type="arabicParenR" startAt="2"/>
            </a:pP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모든 </a:t>
            </a:r>
            <a:r>
              <a:rPr lang="ko-KR" altLang="en-US" sz="2400" dirty="0" err="1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코칭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세미나는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(1)2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박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일씩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2 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차례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/ 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혹은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(2) 3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박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일로 축소하여 한 차례 </a:t>
            </a:r>
            <a:r>
              <a:rPr lang="ko-KR" altLang="en-US" sz="2400" dirty="0" err="1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할수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있으며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/ 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혹은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(3) 4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박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일 한차례 과정으로 끝낼수 있습니다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 marL="457200" indent="-457200">
              <a:buAutoNum type="arabicParenR" startAt="2"/>
            </a:pP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모든 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세미나는 당일 오후 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1:30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시작하고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끝날 오후 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1:00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에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마칩니다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.(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지역의 요청에 의해 달라질 수 있음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457200" indent="-457200">
              <a:buAutoNum type="arabicParenR" startAt="2"/>
            </a:pP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모든 </a:t>
            </a:r>
            <a:r>
              <a:rPr lang="ko-KR" altLang="en-US" sz="2400" dirty="0" err="1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코칭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세미나 혹은 개 교회에서 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초청하는 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세미나 등록은 효과적이고 생산적인 결과를 얻기 위해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(1)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건강진단 설문은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45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일 전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, (2)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등록원서와 비용은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30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일전에 마쳐야 합니다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2400" b="1" dirty="0" smtClean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ko-KR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63688" y="188640"/>
            <a:ext cx="49419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77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2014-15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년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세미나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과정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819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altLang="ko-KR" sz="180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323850" y="1071546"/>
            <a:ext cx="8640763" cy="5591544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dirty="0" err="1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코칭</a:t>
            </a:r>
            <a:r>
              <a:rPr lang="ko-KR" altLang="en-US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세미나 과정</a:t>
            </a:r>
            <a:r>
              <a:rPr lang="en-US" altLang="ko-KR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(B)</a:t>
            </a:r>
          </a:p>
          <a:p>
            <a:pPr marL="0" indent="0">
              <a:buNone/>
            </a:pPr>
            <a:endParaRPr lang="en-US" altLang="ko-KR" sz="2400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5)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목회자나 교회의 설문은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hlinkClick r:id="rId3"/>
              </a:rPr>
              <a:t>WWW.igmt.com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의 온 라인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(on line)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상에서 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합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니다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온 라인 상에서 할 수 없는 교회는 요청하면 설문지를 이 메일로 보내 드립니다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2400" dirty="0" smtClean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6) 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세미나 비용을 사전에 지불하지 않으면 진단 결과는 전달 되지 않습니다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. (2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주간 정도 걸림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0" indent="0">
              <a:buNone/>
            </a:pP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7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사전에 준비해야 할 과제물은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24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코칭의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이론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”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은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없습니다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그러나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24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코칭의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실제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”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와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 “</a:t>
            </a:r>
            <a:r>
              <a:rPr lang="ko-KR" altLang="en-US" sz="24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코칭의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전략은 있습니다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”(</a:t>
            </a:r>
            <a:r>
              <a:rPr lang="ko-KR" altLang="en-US" sz="2400" dirty="0" err="1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코칭의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 실제는 교회 목회자와 교회의 건강진단 설문을 마쳐야 함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0" indent="0">
              <a:buNone/>
            </a:pP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8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특별한 요청이 없이는 목회 건강 진단을 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받지 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않으신 분은  </a:t>
            </a:r>
            <a:r>
              <a:rPr lang="ko-KR" altLang="en-US" sz="2400" dirty="0" err="1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코칭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세미나에 등록을 할 수 없습니다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ko-KR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63688" y="188640"/>
            <a:ext cx="49419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77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2014-15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년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세미나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과정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515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altLang="ko-KR" sz="180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323850" y="1071546"/>
            <a:ext cx="8640763" cy="5591544"/>
          </a:xfrm>
          <a:solidFill>
            <a:srgbClr val="FFFF00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ko-KR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dirty="0" err="1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코칭</a:t>
            </a:r>
            <a:r>
              <a:rPr lang="ko-KR" altLang="en-US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세미나 비</a:t>
            </a:r>
            <a:r>
              <a:rPr lang="ko-KR" altLang="en-US" dirty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용</a:t>
            </a:r>
            <a:r>
              <a:rPr lang="en-US" altLang="ko-KR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(A)</a:t>
            </a:r>
            <a:endParaRPr lang="en-US" altLang="ko-KR" sz="2400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endParaRPr lang="en-US" altLang="ko-KR" sz="24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buAutoNum type="arabicParenR"/>
            </a:pP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등록비는 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박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일은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$200, 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박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일은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$300,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그리고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박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일은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$400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입니다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 (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최소 단위는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6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명이며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그 이하는 받지 않습니다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.)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숙박비는 개최하는 지역 팀장이 지역 형편에 따라 결정하며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팀장이 관리합니다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부부가 참석 할 경우는 사모의 경비는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$100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입니다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 marL="0" indent="0">
              <a:buNone/>
            </a:pP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2) 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선교 대상국을 </a:t>
            </a:r>
            <a:r>
              <a:rPr lang="ko-KR" altLang="en-US" sz="2400" dirty="0" err="1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코칭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할 경우는 선교 대상국을 돕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는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교회가 강사의 </a:t>
            </a:r>
            <a:r>
              <a:rPr lang="ko-KR" altLang="en-US" sz="2400" dirty="0" err="1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여행비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비행기표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의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½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을 지불하며 코칭은 선교하는 교회의 이름으로 진행됩니다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숙박은 현지 교회에서 담당합니다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4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3) </a:t>
            </a:r>
            <a:r>
              <a:rPr lang="ko-KR" altLang="en-US" sz="24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미조리주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캔사스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시티에 위치한  </a:t>
            </a:r>
            <a:r>
              <a:rPr lang="ko-KR" altLang="en-US" sz="24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미드웨스턴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목회학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박사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err="1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코칭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 과정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에 등록한 분들은 학교에 등록금을 지불하기에 따로  코칭 비용을 지불할 필요가 없습니다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그러나</a:t>
            </a:r>
            <a:endParaRPr lang="en-US" altLang="ko-KR" sz="24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4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24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ko-KR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63688" y="188640"/>
            <a:ext cx="49419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77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2014-15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년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세미나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비용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685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altLang="ko-KR" sz="180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323850" y="1071546"/>
            <a:ext cx="8640763" cy="5591544"/>
          </a:xfrm>
          <a:solidFill>
            <a:srgbClr val="FFFF00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ko-KR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dirty="0" err="1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코칭</a:t>
            </a:r>
            <a:r>
              <a:rPr lang="ko-KR" altLang="en-US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세미나 비용</a:t>
            </a:r>
            <a:r>
              <a:rPr lang="en-US" altLang="ko-KR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(B)</a:t>
            </a:r>
            <a:endParaRPr lang="en-US" altLang="ko-KR" sz="2400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endParaRPr lang="en-US" altLang="ko-KR" sz="24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4) &lt;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목회자 건강 진단 설문과 보고서 </a:t>
            </a:r>
            <a:r>
              <a:rPr lang="ko-KR" altLang="en-US" sz="2400" dirty="0" err="1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작성비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&gt;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는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$100 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이며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endParaRPr lang="en-US" altLang="ko-KR" sz="2400" dirty="0" smtClean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교회 건강진단 설문과 보고서 </a:t>
            </a:r>
            <a:r>
              <a:rPr lang="ko-KR" altLang="en-US" sz="2400" dirty="0" err="1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작성비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&gt;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는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$100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이며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( 300</a:t>
            </a:r>
            <a:r>
              <a:rPr lang="ko-KR" altLang="en-US" sz="2400" dirty="0" err="1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명이넘는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교회는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40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대 이하와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40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대 이상으로 나누기에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$200, 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혹은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개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개로 나눌 경우는 경비가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$100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씩 더해짐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),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그리고 개별 교회의 </a:t>
            </a:r>
            <a:r>
              <a:rPr lang="ko-KR" altLang="en-US" sz="2400" dirty="0" err="1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코칭비는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전화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이 메일 코칭과 한차례 방문 </a:t>
            </a:r>
            <a:r>
              <a:rPr lang="ko-KR" altLang="en-US" sz="2400" dirty="0" err="1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코칭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비용으로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$600(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숙식숙박은 제외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입니다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교회가 제직들을 위해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목표와 실행전략 세미나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&gt;-80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분의 강의와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차례의 워크숍과 교통비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는 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$1,200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입니다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4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6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개 교회가 실행 </a:t>
            </a:r>
            <a:r>
              <a:rPr lang="ko-KR" altLang="en-US" sz="2400" dirty="0" err="1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전략팀을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위해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실행 </a:t>
            </a:r>
            <a:r>
              <a:rPr lang="ko-KR" altLang="en-US" sz="2400" dirty="0" err="1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전략팀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&gt;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세미나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-80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분의 강의와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차례의 워크숍과 교통비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는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$1,200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입니다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7)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매 주일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50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명 미만이 출석하는 교회나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개척 교회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시작한지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년 미만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은 모든 비용의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½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로 합니다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24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endParaRPr lang="ko-KR" altLang="en-US" sz="24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ko-KR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63688" y="188640"/>
            <a:ext cx="49419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77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2014-15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년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세미나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비용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548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altLang="ko-KR" sz="180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179512" y="1123604"/>
            <a:ext cx="8785101" cy="5591544"/>
          </a:xfrm>
          <a:solidFill>
            <a:srgbClr val="FFFF00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ko-KR" altLang="en-US" sz="32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코칭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세미나 비용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en-US" altLang="ko-KR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C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endParaRPr lang="en-US" altLang="ko-KR" sz="2400" dirty="0" smtClean="0">
              <a:solidFill>
                <a:srgbClr val="532476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8)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세미나에 등록 할 경우 등록 용지는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  <a:hlinkClick r:id="rId3"/>
              </a:rPr>
              <a:t>WWW.igomt.com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에서 다운로드 받습니다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등록비는 수표에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(payable to GO Thrive coaching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으로 쓸 것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등록용지와 함께 세미나 시작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30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일 전까지  </a:t>
            </a:r>
            <a:endParaRPr lang="en-US" altLang="ko-KR" sz="24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(1)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미국은 본부 사무실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GO Thrive coaching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  11417 S Belmont Dr Plainfield, IL 60585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혹은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Chase Bank,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계좌번호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071000031-413850566(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예금주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: Mary </a:t>
            </a:r>
            <a:r>
              <a:rPr lang="en-US" altLang="ko-KR" sz="20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Sok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로</a:t>
            </a:r>
            <a:r>
              <a:rPr lang="ko-KR" altLang="en-US" sz="2400" u="sng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지불합니다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(2)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한국은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하나 은행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&gt;,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계좌번호는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743-910003-95805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입니다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예금주는 “</a:t>
            </a:r>
            <a:r>
              <a:rPr lang="ko-KR" altLang="en-US" sz="24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이자미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”계좌로 입금합니다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4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(3)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개 교회가 </a:t>
            </a:r>
            <a:r>
              <a:rPr lang="ko-KR" altLang="en-US" sz="24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코칭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세미나를 초빙하려면 적어도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60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일 전에 미리 컨설팅을 받기 바랍니다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endParaRPr lang="ko-KR" altLang="en-US" sz="2400" dirty="0" smtClean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endParaRPr lang="en-US" altLang="ko-KR" sz="2400" dirty="0" smtClean="0">
              <a:solidFill>
                <a:srgbClr val="532476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endParaRPr lang="en-US" altLang="ko-KR" sz="3600" b="1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ko-KR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63688" y="188640"/>
            <a:ext cx="49419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77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2014-15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년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세미나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비용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76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323528" y="1196752"/>
            <a:ext cx="8496623" cy="5256584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4. </a:t>
            </a:r>
            <a:r>
              <a:rPr lang="ko-KR" altLang="en-US" sz="36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코칭의</a:t>
            </a: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실행전략 과정</a:t>
            </a:r>
            <a:endParaRPr lang="en-US" altLang="ko-KR" sz="36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r>
              <a:rPr lang="en-US" altLang="ko-KR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	</a:t>
            </a:r>
            <a:r>
              <a:rPr lang="en-US" altLang="ko-KR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1)</a:t>
            </a: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목표와 실행전략 </a:t>
            </a:r>
            <a:r>
              <a:rPr lang="ko-KR" altLang="en-US" sz="36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기획안</a:t>
            </a: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작성</a:t>
            </a:r>
            <a:endParaRPr lang="en-US" altLang="ko-KR" sz="36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r>
              <a:rPr lang="en-US" altLang="ko-KR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	</a:t>
            </a:r>
            <a:r>
              <a:rPr lang="en-US" altLang="ko-KR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2)</a:t>
            </a: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실행 </a:t>
            </a:r>
            <a:r>
              <a:rPr lang="ko-KR" altLang="en-US" sz="36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전략팀</a:t>
            </a: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형성</a:t>
            </a:r>
            <a:endParaRPr lang="en-US" altLang="ko-KR" sz="36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r>
              <a:rPr lang="en-US" altLang="ko-KR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	</a:t>
            </a:r>
            <a:r>
              <a:rPr lang="en-US" altLang="ko-KR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3)</a:t>
            </a:r>
            <a:r>
              <a:rPr lang="ko-KR" altLang="en-US" sz="36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실행전략팀의</a:t>
            </a: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임무</a:t>
            </a:r>
            <a:endParaRPr lang="en-US" altLang="ko-KR" sz="36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r>
              <a:rPr lang="en-US" altLang="ko-KR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	</a:t>
            </a:r>
            <a:r>
              <a:rPr lang="en-US" altLang="ko-KR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4)</a:t>
            </a:r>
            <a:r>
              <a:rPr lang="ko-KR" altLang="en-US" sz="36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실행전략팀의</a:t>
            </a: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기도</a:t>
            </a:r>
            <a:endParaRPr lang="en-US" altLang="ko-KR" sz="36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r>
              <a:rPr lang="en-US" altLang="ko-KR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	</a:t>
            </a:r>
            <a:r>
              <a:rPr lang="en-US" altLang="ko-KR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5)</a:t>
            </a:r>
            <a:r>
              <a:rPr lang="ko-KR" altLang="en-US" sz="36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실행전략팀의</a:t>
            </a: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36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코칭받기</a:t>
            </a:r>
            <a:endParaRPr lang="en-US" altLang="ko-KR" sz="36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endParaRPr lang="en-US" altLang="ko-KR" sz="3600" dirty="0" smtClean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r>
              <a:rPr lang="en-US" altLang="ko-KR" sz="36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* </a:t>
            </a:r>
            <a:r>
              <a:rPr lang="en-US" altLang="ko-KR" sz="32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3200" dirty="0" err="1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코칭시대</a:t>
            </a:r>
            <a:r>
              <a:rPr lang="en-US" altLang="ko-KR" sz="32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” </a:t>
            </a:r>
            <a:r>
              <a:rPr lang="ko-KR" altLang="en-US" sz="32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교재 </a:t>
            </a:r>
            <a:r>
              <a:rPr lang="en-US" altLang="ko-KR" sz="32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p.74-82 </a:t>
            </a:r>
            <a:r>
              <a:rPr lang="ko-KR" altLang="en-US" sz="32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참조</a:t>
            </a:r>
            <a:endParaRPr lang="en-US" altLang="ko-KR" sz="3600" dirty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000" b="1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실행과</a:t>
            </a:r>
            <a:r>
              <a:rPr lang="ko-KR" altLang="en-US" sz="3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정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67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323528" y="1196752"/>
            <a:ext cx="8496623" cy="5256584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en-US" altLang="ko-KR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36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실행전략팀의</a:t>
            </a: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36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코칭</a:t>
            </a: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받기</a:t>
            </a:r>
            <a:endParaRPr lang="en-US" altLang="ko-KR" sz="36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r>
              <a:rPr lang="en-US" altLang="ko-KR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	</a:t>
            </a:r>
            <a:r>
              <a:rPr lang="en-US" altLang="ko-KR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1)</a:t>
            </a: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관계 맺기</a:t>
            </a:r>
            <a:endParaRPr lang="en-US" altLang="ko-KR" sz="36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r>
              <a:rPr lang="en-US" altLang="ko-KR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	</a:t>
            </a:r>
            <a:r>
              <a:rPr lang="en-US" altLang="ko-KR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2)</a:t>
            </a: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살펴보</a:t>
            </a:r>
            <a:r>
              <a:rPr lang="ko-KR" altLang="en-US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기</a:t>
            </a:r>
            <a:endParaRPr lang="en-US" altLang="ko-KR" sz="36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r>
              <a:rPr lang="en-US" altLang="ko-KR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	</a:t>
            </a:r>
            <a:r>
              <a:rPr lang="en-US" altLang="ko-KR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3)</a:t>
            </a:r>
            <a:r>
              <a:rPr lang="ko-KR" altLang="en-US" sz="36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재초점</a:t>
            </a: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맞추기</a:t>
            </a:r>
            <a:endParaRPr lang="en-US" altLang="ko-KR" sz="36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r>
              <a:rPr lang="en-US" altLang="ko-KR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	</a:t>
            </a:r>
            <a:r>
              <a:rPr lang="en-US" altLang="ko-KR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4)</a:t>
            </a: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자료 제공하기</a:t>
            </a:r>
            <a:endParaRPr lang="en-US" altLang="ko-KR" sz="36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r>
              <a:rPr lang="en-US" altLang="ko-KR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	</a:t>
            </a:r>
            <a:r>
              <a:rPr lang="en-US" altLang="ko-KR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5)</a:t>
            </a: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평가하기</a:t>
            </a:r>
            <a:endParaRPr lang="en-US" altLang="ko-KR" sz="36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endParaRPr lang="en-US" altLang="ko-KR" sz="36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r>
              <a:rPr lang="en-US" altLang="ko-KR" sz="4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* </a:t>
            </a:r>
            <a:r>
              <a:rPr lang="en-US" altLang="ko-KR" sz="36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3600" dirty="0" err="1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코칭시대</a:t>
            </a:r>
            <a:r>
              <a:rPr lang="en-US" altLang="ko-KR" sz="36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” </a:t>
            </a:r>
            <a:r>
              <a:rPr lang="ko-KR" altLang="en-US" sz="36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교재 </a:t>
            </a:r>
            <a:r>
              <a:rPr lang="en-US" altLang="ko-KR" sz="36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p.74-82 </a:t>
            </a:r>
            <a:r>
              <a:rPr lang="ko-KR" altLang="en-US" sz="36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참조</a:t>
            </a:r>
            <a:endParaRPr lang="en-US" altLang="ko-KR" sz="4000" dirty="0" smtClean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endParaRPr lang="en-US" altLang="ko-KR" sz="36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endParaRPr lang="en-US" altLang="ko-KR" sz="36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000" b="1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실행과</a:t>
            </a:r>
            <a:r>
              <a:rPr lang="ko-KR" altLang="en-US" sz="3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정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579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Thrive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50"/>
            <a:ext cx="3240360" cy="691044"/>
          </a:xfrm>
          <a:prstGeom prst="rect">
            <a:avLst/>
          </a:prstGeom>
        </p:spPr>
      </p:pic>
      <p:sp>
        <p:nvSpPr>
          <p:cNvPr id="9" name="제목 8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제</a:t>
            </a:r>
            <a:r>
              <a:rPr lang="en-US" altLang="ko-KR" sz="3200" dirty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차 목회 건강진단 평가 및 처방 보고서</a:t>
            </a:r>
            <a:r>
              <a:rPr lang="en-US" altLang="ko-KR" sz="3200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(PPT)</a:t>
            </a:r>
            <a:endParaRPr lang="ko-KR" altLang="en-US" sz="3200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4823520" y="3929066"/>
            <a:ext cx="432048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GO THRIVE COACHING</a:t>
            </a:r>
          </a:p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11417 S. Belmont</a:t>
            </a:r>
          </a:p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Plainfield IL 60585                </a:t>
            </a:r>
            <a:r>
              <a:rPr lang="en-US" altLang="ko-KR" sz="1400" kern="0" dirty="0" smtClean="0">
                <a:solidFill>
                  <a:schemeClr val="bg1"/>
                </a:solidFill>
                <a:latin typeface="+mn-lt"/>
                <a:ea typeface="굴림" charset="-127"/>
              </a:rPr>
              <a:t>jamessok_4</a:t>
            </a: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@hotmail.com</a:t>
            </a:r>
          </a:p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Office (815)254-7720         www.igomt.com</a:t>
            </a:r>
          </a:p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    Cell    (630)280-0710  www.gotracking.org</a:t>
            </a: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285720" y="3929066"/>
            <a:ext cx="4536504" cy="6480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latin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ko-KR" altLang="en-US" sz="3200" b="1" kern="0" dirty="0" err="1" smtClean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버지니아주</a:t>
            </a:r>
            <a:r>
              <a:rPr lang="ko-KR" altLang="en-US" sz="3200" b="1" kern="0" dirty="0" smtClean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kern="0" dirty="0" smtClean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C</a:t>
            </a:r>
            <a:r>
              <a:rPr lang="ko-KR" altLang="en-US" sz="3200" b="1" kern="0" dirty="0" smtClean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목사</a:t>
            </a:r>
            <a:endParaRPr lang="en-US" altLang="ko-KR" sz="3200" b="1" kern="0" dirty="0">
              <a:solidFill>
                <a:schemeClr val="accent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319920" y="4869160"/>
            <a:ext cx="5214974" cy="936104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b="1" dirty="0" smtClean="0">
                <a:solidFill>
                  <a:srgbClr val="000000"/>
                </a:solidFill>
                <a:latin typeface="맑은 고딕"/>
              </a:rPr>
              <a:t>제</a:t>
            </a:r>
            <a:r>
              <a:rPr lang="en-US" altLang="ko-KR" sz="1600" b="1" dirty="0" smtClean="0">
                <a:solidFill>
                  <a:srgbClr val="000000"/>
                </a:solidFill>
                <a:latin typeface="맑은 고딕"/>
              </a:rPr>
              <a:t>1</a:t>
            </a:r>
            <a:r>
              <a:rPr lang="ko-KR" altLang="en-US" sz="1600" b="1" dirty="0" smtClean="0">
                <a:solidFill>
                  <a:srgbClr val="000000"/>
                </a:solidFill>
                <a:latin typeface="맑은 고딕"/>
              </a:rPr>
              <a:t>차 목회자 건강 진단 실시 </a:t>
            </a:r>
            <a:r>
              <a:rPr lang="en-US" altLang="ko-KR" sz="1600" b="1" dirty="0" smtClean="0">
                <a:solidFill>
                  <a:srgbClr val="000000"/>
                </a:solidFill>
                <a:latin typeface="맑은 고딕"/>
              </a:rPr>
              <a:t>: 2011</a:t>
            </a:r>
            <a:r>
              <a:rPr lang="ko-KR" altLang="en-US" sz="1600" b="1" dirty="0" smtClean="0">
                <a:solidFill>
                  <a:srgbClr val="000000"/>
                </a:solidFill>
                <a:latin typeface="맑은 고딕"/>
              </a:rPr>
              <a:t>년  </a:t>
            </a:r>
            <a:r>
              <a:rPr lang="en-US" altLang="ko-KR" sz="1600" b="1" dirty="0" smtClean="0">
                <a:solidFill>
                  <a:srgbClr val="000000"/>
                </a:solidFill>
                <a:latin typeface="맑은 고딕"/>
              </a:rPr>
              <a:t>9</a:t>
            </a:r>
            <a:r>
              <a:rPr lang="ko-KR" altLang="en-US" sz="1600" b="1" dirty="0" smtClean="0">
                <a:solidFill>
                  <a:srgbClr val="000000"/>
                </a:solidFill>
                <a:latin typeface="맑은 고딕"/>
              </a:rPr>
              <a:t>월</a:t>
            </a:r>
            <a:r>
              <a:rPr lang="en-US" altLang="ko-KR" sz="1600" b="1" dirty="0" smtClean="0">
                <a:solidFill>
                  <a:srgbClr val="000000"/>
                </a:solidFill>
                <a:latin typeface="맑은 고딕"/>
              </a:rPr>
              <a:t>20</a:t>
            </a:r>
            <a:r>
              <a:rPr lang="ko-KR" altLang="en-US" sz="1600" b="1" dirty="0" smtClean="0">
                <a:solidFill>
                  <a:srgbClr val="000000"/>
                </a:solidFill>
                <a:latin typeface="맑은 고딕"/>
              </a:rPr>
              <a:t>일</a:t>
            </a:r>
            <a:endParaRPr lang="ko-KR" altLang="en-US" sz="1050" dirty="0" smtClean="0">
              <a:solidFill>
                <a:srgbClr val="000000"/>
              </a:solidFill>
              <a:latin typeface="바탕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b="1" dirty="0" smtClean="0">
                <a:solidFill>
                  <a:srgbClr val="FF0000"/>
                </a:solidFill>
                <a:latin typeface="맑은 고딕"/>
              </a:rPr>
              <a:t>제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/>
              </a:rPr>
              <a:t>2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/>
              </a:rPr>
              <a:t>차 목회자 건강 진단 실시 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/>
              </a:rPr>
              <a:t>: 2012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/>
              </a:rPr>
              <a:t>년 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/>
              </a:rPr>
              <a:t>11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/>
              </a:rPr>
              <a:t>월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/>
              </a:rPr>
              <a:t>15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/>
              </a:rPr>
              <a:t>일</a:t>
            </a:r>
            <a:endParaRPr lang="ko-KR" altLang="en-US" sz="1050" dirty="0" smtClean="0">
              <a:solidFill>
                <a:srgbClr val="000000"/>
              </a:solidFill>
              <a:latin typeface="바탕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325001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endParaRPr lang="en-US" altLang="ko-KR" sz="1800" b="1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indent="-342900" latinLnBrk="1">
              <a:spcBef>
                <a:spcPct val="20000"/>
              </a:spcBef>
              <a:buClr>
                <a:srgbClr val="458F8F"/>
              </a:buClr>
              <a:defRPr/>
            </a:pPr>
            <a:r>
              <a:rPr lang="en-US" altLang="ko-KR" sz="1400" b="1" kern="0" dirty="0" smtClean="0">
                <a:solidFill>
                  <a:srgbClr val="458F8F"/>
                </a:solidFill>
                <a:latin typeface="Verdana"/>
                <a:ea typeface="굴림" charset="-127"/>
              </a:rPr>
              <a:t>http://www.igomt.com</a:t>
            </a:r>
          </a:p>
        </p:txBody>
      </p:sp>
      <p:pic>
        <p:nvPicPr>
          <p:cNvPr id="8" name="그림 7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9" name="그림 8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61988" y="2074863"/>
            <a:ext cx="8193087" cy="2308324"/>
          </a:xfrm>
          <a:prstGeom prst="rect">
            <a:avLst/>
          </a:prstGeom>
          <a:solidFill>
            <a:srgbClr val="FFC000"/>
          </a:soli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ko-KR" altLang="en-US" sz="4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목회자</a:t>
            </a:r>
            <a:endParaRPr lang="en-US" altLang="ko-KR" sz="48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 algn="r">
              <a:defRPr/>
            </a:pPr>
            <a:r>
              <a:rPr lang="ko-KR" altLang="en-US" sz="48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그린오션</a:t>
            </a:r>
            <a:r>
              <a:rPr lang="ko-KR" altLang="en-US" sz="4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48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코칭의</a:t>
            </a:r>
            <a:r>
              <a:rPr lang="ko-KR" altLang="en-US" sz="4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</a:t>
            </a:r>
            <a:endParaRPr lang="en-US" altLang="ko-KR" sz="48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 algn="r">
              <a:defRPr/>
            </a:pPr>
            <a:r>
              <a:rPr lang="ko-KR" alt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과정</a:t>
            </a:r>
            <a:r>
              <a:rPr lang="en-US" altLang="ko-KR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</a:t>
            </a:r>
            <a:endParaRPr lang="ko-KR" altLang="en-US" sz="4800" b="1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64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lang="ko-KR" altLang="ko-KR">
              <a:ea typeface="맑은 고딕" pitchFamily="50" charset="-127"/>
            </a:endParaRP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lang="ko-KR" altLang="en-US">
              <a:ea typeface="맑은 고딕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51689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lang="ko-KR" altLang="ko-KR">
              <a:ea typeface="맑은 고딕" pitchFamily="50" charset="-127"/>
            </a:endParaRP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lang="ko-KR" altLang="en-US">
              <a:ea typeface="맑은 고딕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43609835"/>
              </p:ext>
            </p:extLst>
          </p:nvPr>
        </p:nvGraphicFramePr>
        <p:xfrm>
          <a:off x="683567" y="1142998"/>
          <a:ext cx="8079433" cy="5257801"/>
        </p:xfrm>
        <a:graphic>
          <a:graphicData uri="http://schemas.openxmlformats.org/drawingml/2006/table">
            <a:tbl>
              <a:tblPr/>
              <a:tblGrid>
                <a:gridCol w="3137645"/>
                <a:gridCol w="4941788"/>
              </a:tblGrid>
              <a:tr h="5306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10</a:t>
                      </a:r>
                      <a:r>
                        <a:rPr lang="ko-KR" altLang="en-US" sz="2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가지 주제</a:t>
                      </a:r>
                      <a:endParaRPr lang="ko-KR" altLang="en-US" sz="24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주제에 영향을 주는 </a:t>
                      </a:r>
                      <a:r>
                        <a:rPr lang="en-US" altLang="ko-KR" sz="2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15</a:t>
                      </a:r>
                      <a:r>
                        <a:rPr lang="ko-KR" altLang="en-US" sz="2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가지 요인들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9454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1-2.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인격과 영성</a:t>
                      </a:r>
                      <a:endParaRPr lang="en-US" altLang="ko-KR" sz="2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A.</a:t>
                      </a:r>
                      <a:r>
                        <a:rPr lang="ko-KR" altLang="en-US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하나님의 은혜</a:t>
                      </a:r>
                      <a:r>
                        <a:rPr lang="en-US" altLang="ko-KR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B. </a:t>
                      </a:r>
                      <a:r>
                        <a:rPr lang="ko-KR" altLang="en-US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삶의 변화체험</a:t>
                      </a:r>
                      <a:r>
                        <a:rPr lang="en-US" altLang="ko-KR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C.</a:t>
                      </a:r>
                      <a:r>
                        <a:rPr lang="ko-KR" altLang="en-US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크리스쳔의 영향력</a:t>
                      </a:r>
                      <a:endParaRPr lang="en-US" altLang="ko-KR" sz="20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454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3-4.</a:t>
                      </a:r>
                      <a:r>
                        <a:rPr lang="en-US" altLang="ko-KR" sz="24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역량과 지도력</a:t>
                      </a:r>
                      <a:endParaRPr lang="en-US" altLang="ko-KR" sz="2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D.</a:t>
                      </a:r>
                      <a:r>
                        <a:rPr lang="ko-KR" altLang="en-US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역량의 개발</a:t>
                      </a:r>
                      <a:r>
                        <a:rPr lang="en-US" altLang="ko-KR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,E. </a:t>
                      </a:r>
                      <a:r>
                        <a:rPr lang="ko-KR" altLang="en-US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코칭 리더십</a:t>
                      </a:r>
                      <a:r>
                        <a:rPr lang="en-US" altLang="ko-KR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F. </a:t>
                      </a:r>
                      <a:r>
                        <a:rPr lang="ko-KR" altLang="en-US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지도자의 영향력</a:t>
                      </a:r>
                      <a:endParaRPr lang="en-US" altLang="ko-KR" sz="20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454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5-6.</a:t>
                      </a:r>
                      <a:r>
                        <a:rPr lang="en-US" altLang="ko-KR" sz="24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비전과 핵심가치</a:t>
                      </a:r>
                      <a:endParaRPr lang="en-US" altLang="ko-KR" sz="2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G. </a:t>
                      </a:r>
                      <a:r>
                        <a:rPr lang="ko-KR" altLang="en-US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비전의 소유</a:t>
                      </a:r>
                      <a:r>
                        <a:rPr lang="en-US" altLang="ko-KR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H.</a:t>
                      </a:r>
                      <a:r>
                        <a:rPr lang="ko-KR" altLang="en-US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사역의 가치 공유</a:t>
                      </a:r>
                      <a:r>
                        <a:rPr lang="en-US" altLang="ko-KR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I. </a:t>
                      </a:r>
                      <a:r>
                        <a:rPr lang="ko-KR" altLang="en-US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비전의 추진력</a:t>
                      </a:r>
                      <a:endParaRPr lang="en-US" altLang="ko-KR" sz="20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454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7-8.</a:t>
                      </a:r>
                      <a:r>
                        <a:rPr lang="en-US" altLang="ko-KR" sz="24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주민이해와 인간관계</a:t>
                      </a:r>
                      <a:endParaRPr lang="en-US" altLang="ko-KR" sz="2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J. </a:t>
                      </a:r>
                      <a:r>
                        <a:rPr lang="ko-KR" altLang="en-US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주민이해</a:t>
                      </a:r>
                      <a:r>
                        <a:rPr lang="en-US" altLang="ko-KR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K. </a:t>
                      </a:r>
                      <a:r>
                        <a:rPr lang="ko-KR" altLang="en-US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필요전도</a:t>
                      </a:r>
                      <a:r>
                        <a:rPr lang="en-US" altLang="ko-KR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L.</a:t>
                      </a:r>
                      <a:r>
                        <a:rPr lang="ko-KR" altLang="en-US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인간관계</a:t>
                      </a:r>
                      <a:endParaRPr lang="en-US" altLang="ko-KR" sz="20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454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9-10.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baseline="0" dirty="0" err="1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시스템디자과</a:t>
                      </a:r>
                      <a:r>
                        <a:rPr lang="ko-KR" altLang="en-US" sz="24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전략</a:t>
                      </a:r>
                      <a:endParaRPr lang="en-US" altLang="ko-KR" sz="2400" b="1" baseline="0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M.</a:t>
                      </a:r>
                      <a:r>
                        <a:rPr lang="ko-KR" altLang="en-US" sz="20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시스템 디자인</a:t>
                      </a:r>
                      <a:r>
                        <a:rPr lang="en-US" altLang="ko-KR" sz="20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N. </a:t>
                      </a:r>
                      <a:r>
                        <a:rPr lang="ko-KR" altLang="en-US" sz="20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효과적인 구조</a:t>
                      </a:r>
                      <a:r>
                        <a:rPr lang="en-US" altLang="ko-KR" sz="20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O. </a:t>
                      </a:r>
                      <a:r>
                        <a:rPr lang="ko-KR" altLang="en-US" sz="20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평가와 전략</a:t>
                      </a:r>
                      <a:endParaRPr lang="en-US" altLang="ko-KR" sz="2000" b="1" baseline="0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1689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8" name="그림 7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9" name="그림 8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990600" y="285728"/>
            <a:ext cx="6785662" cy="692696"/>
          </a:xfrm>
          <a:prstGeom prst="rect">
            <a:avLst/>
          </a:prstGeom>
          <a:solidFill>
            <a:srgbClr val="FFFF0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10 </a:t>
            </a: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가지 주제별 절대 점수 비교표</a:t>
            </a: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2" name="Picture 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000800"/>
            <a:ext cx="9144000" cy="58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3" name="Picture 5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000800"/>
            <a:ext cx="9144000" cy="58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4" name="Picture 6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000800"/>
            <a:ext cx="9144000" cy="58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5" name="Picture 7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000800"/>
            <a:ext cx="9144000" cy="58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6" name="Picture 8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000800"/>
            <a:ext cx="9144000" cy="58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2141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lang="ko-KR" altLang="ko-KR">
              <a:ea typeface="맑은 고딕" pitchFamily="50" charset="-127"/>
            </a:endParaRP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lang="ko-KR" altLang="en-US">
              <a:ea typeface="맑은 고딕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87624" y="260648"/>
            <a:ext cx="7056784" cy="720080"/>
          </a:xfrm>
          <a:prstGeom prst="rect">
            <a:avLst/>
          </a:prstGeom>
          <a:solidFill>
            <a:srgbClr val="00B0F0"/>
          </a:solidFill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ko-KR" sz="31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</a:t>
            </a:r>
            <a:r>
              <a:rPr lang="ko-KR" altLang="en-US" sz="31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제</a:t>
            </a:r>
            <a:r>
              <a:rPr lang="en-US" altLang="ko-KR" sz="31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</a:t>
            </a:r>
            <a:r>
              <a:rPr lang="ko-KR" altLang="en-US" sz="31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차와  건강진단 비교</a:t>
            </a:r>
            <a:r>
              <a:rPr lang="en-US" altLang="ko-KR" sz="31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(1) 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33408562"/>
              </p:ext>
            </p:extLst>
          </p:nvPr>
        </p:nvGraphicFramePr>
        <p:xfrm>
          <a:off x="107504" y="1382833"/>
          <a:ext cx="8925224" cy="4704954"/>
        </p:xfrm>
        <a:graphic>
          <a:graphicData uri="http://schemas.openxmlformats.org/drawingml/2006/table">
            <a:tbl>
              <a:tblPr/>
              <a:tblGrid>
                <a:gridCol w="1046563"/>
                <a:gridCol w="1200558"/>
                <a:gridCol w="1350627"/>
                <a:gridCol w="1350627"/>
                <a:gridCol w="1500698"/>
                <a:gridCol w="1350627"/>
                <a:gridCol w="1125524"/>
              </a:tblGrid>
              <a:tr h="118573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교회</a:t>
                      </a:r>
                      <a:endParaRPr lang="en-US" altLang="ko-KR" sz="2400" b="1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상태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7230" marR="77230" marT="38615" marB="3861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1-2.</a:t>
                      </a:r>
                    </a:p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인격과 </a:t>
                      </a:r>
                      <a:endParaRPr lang="en-US" altLang="ko-KR" sz="2400" b="1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영성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7230" marR="77230" marT="38615" marB="3861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3-4.</a:t>
                      </a:r>
                    </a:p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핵심</a:t>
                      </a:r>
                      <a:endParaRPr lang="en-US" altLang="ko-KR" sz="2400" b="1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역량과</a:t>
                      </a:r>
                      <a:endParaRPr lang="en-US" altLang="ko-KR" sz="2400" b="1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리더십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7230" marR="77230" marT="38615" marB="3861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5-6.</a:t>
                      </a:r>
                    </a:p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비전과 </a:t>
                      </a:r>
                      <a:endParaRPr lang="en-US" altLang="ko-KR" sz="2400" b="1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핵심가치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7230" marR="77230" marT="38615" marB="3861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7-8.</a:t>
                      </a:r>
                    </a:p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주민이해와 </a:t>
                      </a:r>
                      <a:endParaRPr lang="en-US" altLang="ko-KR" sz="2400" b="1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인간관계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7230" marR="77230" marT="38615" marB="3861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9-10</a:t>
                      </a:r>
                    </a:p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  <a:r>
                        <a:rPr lang="ko-KR" altLang="en-US" sz="24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시스템</a:t>
                      </a:r>
                      <a:endParaRPr lang="en-US" altLang="ko-KR" sz="2400" b="1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디자인과</a:t>
                      </a:r>
                      <a:endParaRPr lang="en-US" altLang="ko-KR" sz="2400" b="1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전략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7230" marR="77230" marT="38615" marB="3861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평균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7230" marR="77230" marT="38615" marB="3861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879651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Green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7230" marR="77230" marT="38615" marB="3861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87.69 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7230" marR="77230" marT="38615" marB="3861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86.15 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7230" marR="77230" marT="38615" marB="3861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89.56 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7230" marR="77230" marT="38615" marB="3861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79.46 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7230" marR="77230" marT="38615" marB="3861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79.05 </a:t>
                      </a:r>
                      <a:endParaRPr lang="en-US" sz="2000" kern="0" spc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7230" marR="77230" marT="38615" marB="3861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84.38 </a:t>
                      </a:r>
                      <a:endParaRPr lang="en-US" sz="2000" kern="0" spc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7230" marR="77230" marT="38615" marB="3861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774931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Blue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7230" marR="77230" marT="38615" marB="3861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80.03 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7230" marR="77230" marT="38615" marB="3861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75.55 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7230" marR="77230" marT="38615" marB="3861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79.45 </a:t>
                      </a:r>
                      <a:endParaRPr lang="en-US" sz="2000" kern="0" spc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7230" marR="77230" marT="38615" marB="3861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67.68 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7230" marR="77230" marT="38615" marB="3861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66.53 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7230" marR="77230" marT="38615" marB="3861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73.85 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7230" marR="77230" marT="38615" marB="3861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688827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Red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7230" marR="77230" marT="38615" marB="3861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74.51 </a:t>
                      </a:r>
                      <a:endParaRPr lang="en-US" sz="2000" kern="0" spc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7230" marR="77230" marT="38615" marB="3861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66.87 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7230" marR="77230" marT="38615" marB="3861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68.90 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7230" marR="77230" marT="38615" marB="3861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60.61 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7230" marR="77230" marT="38615" marB="3861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56.63 </a:t>
                      </a:r>
                      <a:endParaRPr lang="en-US" sz="2000" kern="0" spc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7230" marR="77230" marT="38615" marB="3861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65.51 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7230" marR="77230" marT="38615" marB="3861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821275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C</a:t>
                      </a: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목사</a:t>
                      </a: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(1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차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7230" marR="77230" marT="38615" marB="3861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64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83.00 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7230" marR="77230" marT="38615" marB="3861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81.67 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7230" marR="77230" marT="38615" marB="3861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84.33 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7230" marR="77230" marT="38615" marB="3861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72.33 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7230" marR="77230" marT="38615" marB="3861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68.33 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7230" marR="77230" marT="38615" marB="3861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77.93 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7230" marR="77230" marT="38615" marB="3861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64B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0463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8" name="그림 7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9" name="그림 8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143000" y="285728"/>
            <a:ext cx="6633262" cy="692696"/>
          </a:xfrm>
          <a:prstGeom prst="rect">
            <a:avLst/>
          </a:prstGeom>
          <a:solidFill>
            <a:srgbClr val="FFFF0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15</a:t>
            </a: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가지 </a:t>
            </a:r>
            <a:r>
              <a:rPr lang="ko-KR" alt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요인별</a:t>
            </a: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절대 점수 비교표</a:t>
            </a: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00108"/>
            <a:ext cx="9144000" cy="585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5" name="Picture 3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000800"/>
            <a:ext cx="9144000" cy="58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6" name="Picture 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000800"/>
            <a:ext cx="9144000" cy="58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7" name="Picture 5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000800"/>
            <a:ext cx="9144000" cy="58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8" name="Picture 6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000800"/>
            <a:ext cx="9144000" cy="58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9" name="Picture 7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000800"/>
            <a:ext cx="9144000" cy="58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356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ChangeArrowheads="1"/>
          </p:cNvSpPr>
          <p:nvPr/>
        </p:nvSpPr>
        <p:spPr bwMode="auto">
          <a:xfrm>
            <a:off x="2222902" y="260648"/>
            <a:ext cx="5456942" cy="78175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0">
              <a:lnSpc>
                <a:spcPct val="160000"/>
              </a:lnSpc>
            </a:pPr>
            <a:r>
              <a:rPr lang="ko-KR" altLang="en-US" sz="28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제</a:t>
            </a:r>
            <a:r>
              <a:rPr lang="en-US" altLang="ko-KR" sz="28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8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차 건강진단 상대 점수 비교  </a:t>
            </a:r>
            <a:endParaRPr lang="ko-KR" altLang="en-US" sz="28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60419" name="_x106873088" descr="EMB00000f209b3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6048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204390904" descr="EMB0000141490f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42" y="1182389"/>
            <a:ext cx="8618538" cy="5414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9711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endParaRPr lang="en-US" altLang="ko-KR" sz="1800" b="1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indent="-342900" latinLnBrk="1">
              <a:spcBef>
                <a:spcPct val="20000"/>
              </a:spcBef>
              <a:buClr>
                <a:srgbClr val="458F8F"/>
              </a:buClr>
              <a:defRPr/>
            </a:pPr>
            <a:r>
              <a:rPr lang="en-US" altLang="ko-KR" sz="1400" b="1" kern="0" dirty="0" smtClean="0">
                <a:solidFill>
                  <a:srgbClr val="458F8F"/>
                </a:solidFill>
                <a:latin typeface="Verdana"/>
                <a:ea typeface="굴림" charset="-127"/>
              </a:rPr>
              <a:t>http://www.igomt.com</a:t>
            </a:r>
          </a:p>
        </p:txBody>
      </p:sp>
      <p:pic>
        <p:nvPicPr>
          <p:cNvPr id="8" name="그림 7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9" name="그림 8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61988" y="2074863"/>
            <a:ext cx="8193087" cy="1569660"/>
          </a:xfrm>
          <a:prstGeom prst="rect">
            <a:avLst/>
          </a:prstGeom>
          <a:solidFill>
            <a:srgbClr val="FFC000"/>
          </a:soli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ko-KR" alt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건강한 목회자</a:t>
            </a:r>
            <a:r>
              <a:rPr lang="ko-KR" altLang="en-US" sz="4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의 </a:t>
            </a:r>
            <a:endParaRPr lang="en-US" altLang="ko-KR" sz="48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 algn="r">
              <a:defRPr/>
            </a:pPr>
            <a:r>
              <a:rPr lang="en-US" altLang="ko-KR" sz="4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15</a:t>
            </a:r>
            <a:r>
              <a:rPr lang="ko-KR" altLang="en-US" sz="4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가지</a:t>
            </a:r>
            <a:r>
              <a:rPr lang="ko-KR" alt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요인 진단</a:t>
            </a:r>
            <a:r>
              <a:rPr lang="en-US" altLang="ko-KR" sz="4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(A)</a:t>
            </a:r>
            <a:r>
              <a:rPr lang="en-US" altLang="ko-KR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</a:t>
            </a:r>
            <a:endParaRPr lang="ko-KR" altLang="en-US" sz="4800" b="1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64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ChangeArrowheads="1"/>
          </p:cNvSpPr>
          <p:nvPr/>
        </p:nvSpPr>
        <p:spPr bwMode="auto">
          <a:xfrm>
            <a:off x="2060195" y="526312"/>
            <a:ext cx="5267789" cy="78175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0">
              <a:lnSpc>
                <a:spcPct val="160000"/>
              </a:lnSpc>
            </a:pPr>
            <a:r>
              <a:rPr lang="ko-KR" altLang="en-US" sz="28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28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8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차 진단 후의 강점과 </a:t>
            </a:r>
            <a:r>
              <a:rPr lang="ko-KR" altLang="en-US" sz="280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개발점</a:t>
            </a:r>
            <a:endParaRPr lang="ko-KR" altLang="en-US" sz="28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60419" name="_x106873088" descr="EMB00000f209b3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6048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/>
          <p:nvPr/>
        </p:nvSpPr>
        <p:spPr>
          <a:xfrm>
            <a:off x="1691680" y="1383159"/>
            <a:ext cx="640871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II-2,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IV-1, 2</a:t>
            </a: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u="sng" dirty="0">
                <a:latin typeface="HY견고딕" pitchFamily="18" charset="-127"/>
                <a:ea typeface="HY견고딕" pitchFamily="18" charset="-127"/>
              </a:rPr>
              <a:t>15</a:t>
            </a:r>
            <a:r>
              <a:rPr lang="ko-KR" altLang="en-US" sz="2400" u="sng" dirty="0">
                <a:latin typeface="HY견고딕" pitchFamily="18" charset="-127"/>
                <a:ea typeface="HY견고딕" pitchFamily="18" charset="-127"/>
              </a:rPr>
              <a:t>가지 </a:t>
            </a:r>
            <a:r>
              <a:rPr lang="ko-KR" altLang="en-US" sz="2400" u="sng" dirty="0" smtClean="0">
                <a:latin typeface="HY견고딕" pitchFamily="18" charset="-127"/>
                <a:ea typeface="HY견고딕" pitchFamily="18" charset="-127"/>
              </a:rPr>
              <a:t>요인 별 </a:t>
            </a: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종합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평가    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Rectangle 3"/>
          <p:cNvSpPr>
            <a:spLocks noChangeAspect="1"/>
          </p:cNvSpPr>
          <p:nvPr/>
        </p:nvSpPr>
        <p:spPr>
          <a:xfrm>
            <a:off x="971600" y="1988840"/>
            <a:ext cx="3960440" cy="4320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54000" algn="ctr" latinLnBrk="0">
              <a:lnSpc>
                <a:spcPct val="120000"/>
              </a:lnSpc>
              <a:defRPr/>
            </a:pPr>
            <a:r>
              <a:rPr lang="ko-KR" alt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  점</a:t>
            </a:r>
            <a:r>
              <a:rPr lang="en-US" altLang="ko-KR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(Strength)</a:t>
            </a:r>
          </a:p>
          <a:p>
            <a:pPr marL="254000" algn="ctr" latinLnBrk="0">
              <a:lnSpc>
                <a:spcPct val="120000"/>
              </a:lnSpc>
              <a:defRPr/>
            </a:pPr>
            <a:endParaRPr lang="en-US" altLang="ko-KR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254000" latinLnBrk="0">
              <a:lnSpc>
                <a:spcPct val="120000"/>
              </a:lnSpc>
              <a:defRPr/>
            </a:pPr>
            <a:r>
              <a:rPr lang="en-US" altLang="ko-KR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B. </a:t>
            </a:r>
            <a:r>
              <a:rPr lang="ko-KR" altLang="en-US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삶의 변화 경험</a:t>
            </a:r>
            <a:r>
              <a:rPr lang="en-US" altLang="ko-KR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(91)</a:t>
            </a:r>
          </a:p>
          <a:p>
            <a:pPr marL="254000" latinLnBrk="0">
              <a:lnSpc>
                <a:spcPct val="120000"/>
              </a:lnSpc>
              <a:defRPr/>
            </a:pPr>
            <a:r>
              <a:rPr lang="en-US" altLang="ko-KR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C.</a:t>
            </a:r>
            <a:r>
              <a:rPr lang="ko-KR" altLang="en-US" sz="24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크리스챤의</a:t>
            </a:r>
            <a:r>
              <a:rPr lang="en-US" altLang="ko-KR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</a:p>
          <a:p>
            <a:pPr marL="254000" latinLnBrk="0">
              <a:lnSpc>
                <a:spcPct val="120000"/>
              </a:lnSpc>
              <a:defRPr/>
            </a:pPr>
            <a:r>
              <a:rPr lang="en-US" altLang="ko-KR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  </a:t>
            </a:r>
            <a:r>
              <a:rPr lang="ko-KR" altLang="en-US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영향력</a:t>
            </a:r>
            <a:r>
              <a:rPr lang="en-US" altLang="ko-KR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(83)</a:t>
            </a:r>
          </a:p>
          <a:p>
            <a:pPr marL="254000" latinLnBrk="0">
              <a:lnSpc>
                <a:spcPct val="120000"/>
              </a:lnSpc>
              <a:defRPr/>
            </a:pPr>
            <a:r>
              <a:rPr lang="en-US" altLang="ko-KR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D. </a:t>
            </a:r>
            <a:r>
              <a:rPr lang="ko-KR" altLang="en-US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역량의</a:t>
            </a:r>
            <a:r>
              <a:rPr lang="en-US" altLang="ko-KR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개발</a:t>
            </a:r>
            <a:r>
              <a:rPr lang="en-US" altLang="ko-KR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(87)</a:t>
            </a:r>
            <a:endParaRPr lang="en-US" altLang="ko-KR" sz="24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254000" latinLnBrk="0">
              <a:lnSpc>
                <a:spcPct val="120000"/>
              </a:lnSpc>
              <a:defRPr/>
            </a:pPr>
            <a:r>
              <a:rPr lang="en-US" altLang="ko-KR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F. </a:t>
            </a:r>
            <a:r>
              <a:rPr lang="ko-KR" altLang="en-US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지도자의 영향력</a:t>
            </a:r>
            <a:r>
              <a:rPr lang="en-US" altLang="ko-KR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(83)</a:t>
            </a:r>
          </a:p>
          <a:p>
            <a:pPr marL="254000" latinLnBrk="0">
              <a:lnSpc>
                <a:spcPct val="120000"/>
              </a:lnSpc>
              <a:defRPr/>
            </a:pPr>
            <a:r>
              <a:rPr lang="en-US" altLang="ko-KR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G. </a:t>
            </a:r>
            <a:r>
              <a:rPr lang="ko-KR" altLang="en-US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비전의</a:t>
            </a:r>
            <a:r>
              <a:rPr lang="en-US" altLang="ko-KR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소유</a:t>
            </a:r>
            <a:r>
              <a:rPr lang="en-US" altLang="ko-KR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(91)</a:t>
            </a:r>
          </a:p>
          <a:p>
            <a:pPr marL="254000" latinLnBrk="0">
              <a:lnSpc>
                <a:spcPct val="120000"/>
              </a:lnSpc>
              <a:defRPr/>
            </a:pPr>
            <a:r>
              <a:rPr lang="en-US" altLang="ko-KR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H. </a:t>
            </a:r>
            <a:r>
              <a:rPr lang="ko-KR" altLang="en-US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사역</a:t>
            </a:r>
            <a:r>
              <a:rPr lang="en-US" altLang="ko-KR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가치의 공유</a:t>
            </a:r>
            <a:r>
              <a:rPr lang="en-US" altLang="ko-KR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(83)</a:t>
            </a:r>
          </a:p>
          <a:p>
            <a:pPr marL="254000" latinLnBrk="0">
              <a:lnSpc>
                <a:spcPct val="120000"/>
              </a:lnSpc>
              <a:defRPr/>
            </a:pPr>
            <a:r>
              <a:rPr lang="en-US" altLang="ko-KR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L.</a:t>
            </a:r>
            <a:r>
              <a:rPr lang="ko-KR" altLang="en-US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인간관계</a:t>
            </a:r>
            <a:r>
              <a:rPr lang="en-US" altLang="ko-KR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(83)</a:t>
            </a:r>
            <a:endParaRPr lang="en-US" altLang="ko-KR" sz="24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254000" latinLnBrk="0">
              <a:lnSpc>
                <a:spcPct val="120000"/>
              </a:lnSpc>
              <a:defRPr/>
            </a:pPr>
            <a:endParaRPr lang="en-US" altLang="ko-KR" sz="24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254000" algn="ctr" latinLnBrk="0">
              <a:lnSpc>
                <a:spcPct val="120000"/>
              </a:lnSpc>
              <a:defRPr/>
            </a:pPr>
            <a:endParaRPr lang="en-US" altLang="ko-KR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254000" algn="ctr" latinLnBrk="0">
              <a:lnSpc>
                <a:spcPct val="120000"/>
              </a:lnSpc>
              <a:defRPr/>
            </a:pPr>
            <a:endParaRPr lang="en-US" altLang="ko-KR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254000" algn="ctr" latinLnBrk="0">
              <a:lnSpc>
                <a:spcPct val="120000"/>
              </a:lnSpc>
              <a:defRPr/>
            </a:pPr>
            <a:endParaRPr lang="en-US" altLang="ko-KR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spect="1"/>
          </p:cNvSpPr>
          <p:nvPr/>
        </p:nvSpPr>
        <p:spPr>
          <a:xfrm>
            <a:off x="5076056" y="1988840"/>
            <a:ext cx="3869114" cy="432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54000" algn="ctr" latinLnBrk="0">
              <a:lnSpc>
                <a:spcPct val="120000"/>
              </a:lnSpc>
              <a:defRPr/>
            </a:pPr>
            <a:r>
              <a:rPr lang="ko-KR" altLang="en-US" sz="24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개발점</a:t>
            </a:r>
            <a:r>
              <a:rPr lang="en-US" altLang="ko-KR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(Challenge</a:t>
            </a:r>
            <a:r>
              <a:rPr lang="en-US" altLang="ko-KR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</a:p>
          <a:p>
            <a:pPr marL="254000" algn="ctr" latinLnBrk="0">
              <a:lnSpc>
                <a:spcPct val="120000"/>
              </a:lnSpc>
              <a:defRPr/>
            </a:pPr>
            <a:endParaRPr lang="en-US" altLang="ko-KR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711200" indent="-457200" latinLnBrk="0">
              <a:lnSpc>
                <a:spcPct val="120000"/>
              </a:lnSpc>
              <a:buAutoNum type="alphaUcPeriod"/>
              <a:defRPr/>
            </a:pPr>
            <a:r>
              <a:rPr lang="ko-KR" altLang="en-US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하나님의</a:t>
            </a:r>
            <a:r>
              <a:rPr lang="en-US" altLang="ko-KR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은혜체험</a:t>
            </a:r>
            <a:r>
              <a:rPr lang="en-US" altLang="ko-KR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(75)</a:t>
            </a:r>
          </a:p>
          <a:p>
            <a:pPr marL="254000" latinLnBrk="0">
              <a:lnSpc>
                <a:spcPct val="120000"/>
              </a:lnSpc>
              <a:defRPr/>
            </a:pPr>
            <a:r>
              <a:rPr lang="en-US" altLang="ko-KR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E</a:t>
            </a:r>
            <a:r>
              <a:rPr lang="en-US" altLang="ko-KR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. </a:t>
            </a:r>
            <a:r>
              <a:rPr lang="ko-KR" altLang="en-US" sz="24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</a:t>
            </a:r>
            <a:r>
              <a:rPr lang="ko-KR" altLang="en-US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 리더십</a:t>
            </a:r>
            <a:r>
              <a:rPr lang="en-US" altLang="ko-KR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(75)</a:t>
            </a:r>
            <a:endParaRPr lang="en-US" altLang="ko-KR" sz="24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254000" latinLnBrk="0">
              <a:lnSpc>
                <a:spcPct val="120000"/>
              </a:lnSpc>
              <a:defRPr/>
            </a:pPr>
            <a:r>
              <a:rPr lang="en-US" altLang="ko-KR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J</a:t>
            </a:r>
            <a:r>
              <a:rPr lang="en-US" altLang="ko-KR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. </a:t>
            </a:r>
            <a:r>
              <a:rPr lang="ko-KR" altLang="en-US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주민이해</a:t>
            </a:r>
            <a:r>
              <a:rPr lang="en-US" altLang="ko-KR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(55)</a:t>
            </a:r>
            <a:endParaRPr lang="en-US" altLang="ko-KR" sz="24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254000" latinLnBrk="0">
              <a:lnSpc>
                <a:spcPct val="120000"/>
              </a:lnSpc>
              <a:defRPr/>
            </a:pPr>
            <a:r>
              <a:rPr lang="en-US" altLang="ko-KR" sz="2400" dirty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M. </a:t>
            </a:r>
            <a:r>
              <a:rPr lang="ko-KR" altLang="en-US" sz="2400" dirty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시스템 </a:t>
            </a:r>
            <a:r>
              <a:rPr lang="ko-KR" altLang="en-US" sz="2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디자인</a:t>
            </a:r>
            <a:r>
              <a:rPr lang="en-US" altLang="ko-KR" sz="2400" dirty="0" smtClean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(75)</a:t>
            </a:r>
            <a:endParaRPr lang="en-US" altLang="ko-KR" sz="2400" dirty="0">
              <a:solidFill>
                <a:srgbClr val="FFC000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254000" latinLnBrk="0">
              <a:lnSpc>
                <a:spcPct val="120000"/>
              </a:lnSpc>
              <a:defRPr/>
            </a:pPr>
            <a:r>
              <a:rPr lang="en-US" altLang="ko-KR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N. </a:t>
            </a:r>
            <a:r>
              <a:rPr lang="ko-KR" altLang="en-US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효과적인 구조</a:t>
            </a:r>
            <a:r>
              <a:rPr lang="en-US" altLang="ko-KR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(63)</a:t>
            </a:r>
            <a:endParaRPr lang="en-US" altLang="ko-KR" sz="24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254000" latinLnBrk="0">
              <a:lnSpc>
                <a:spcPct val="120000"/>
              </a:lnSpc>
              <a:defRPr/>
            </a:pPr>
            <a:r>
              <a:rPr lang="en-US" altLang="ko-KR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O. </a:t>
            </a:r>
            <a:r>
              <a:rPr lang="ko-KR" altLang="en-US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평가와 전략</a:t>
            </a:r>
            <a:r>
              <a:rPr lang="en-US" altLang="ko-KR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(67)</a:t>
            </a:r>
            <a:endParaRPr lang="en-US" altLang="ko-KR" sz="24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254000" algn="ctr" latinLnBrk="0">
              <a:lnSpc>
                <a:spcPct val="120000"/>
              </a:lnSpc>
              <a:defRPr/>
            </a:pPr>
            <a:endParaRPr lang="en-US" altLang="ko-KR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559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ChangeArrowheads="1"/>
          </p:cNvSpPr>
          <p:nvPr/>
        </p:nvSpPr>
        <p:spPr bwMode="auto">
          <a:xfrm>
            <a:off x="2123728" y="188640"/>
            <a:ext cx="5441165" cy="78175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lnSpc>
                <a:spcPct val="160000"/>
              </a:lnSpc>
            </a:pPr>
            <a:r>
              <a:rPr lang="ko-KR" altLang="en-US" sz="28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한 문장으로 정리</a:t>
            </a:r>
            <a:endParaRPr lang="ko-KR" altLang="en-US" sz="28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61443" name="_x106873088" descr="EMB00000f209b3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6048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/>
          <p:nvPr/>
        </p:nvSpPr>
        <p:spPr>
          <a:xfrm>
            <a:off x="971600" y="1556792"/>
            <a:ext cx="7776864" cy="42780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Summary </a:t>
            </a:r>
            <a:r>
              <a:rPr lang="en-US" altLang="ko-KR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 one sentence </a:t>
            </a:r>
          </a:p>
          <a:p>
            <a:pPr>
              <a:defRPr/>
            </a:pPr>
            <a:endParaRPr lang="en-US" altLang="ko-KR" sz="2000" dirty="0"/>
          </a:p>
          <a:p>
            <a:pPr>
              <a:defRPr/>
            </a:pP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삶의 변화경험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(B),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크리스</a:t>
            </a:r>
            <a:r>
              <a:rPr lang="ko-KR" altLang="en-US" sz="2800" dirty="0">
                <a:latin typeface="HY견고딕" pitchFamily="18" charset="-127"/>
                <a:ea typeface="HY견고딕" pitchFamily="18" charset="-127"/>
              </a:rPr>
              <a:t>천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의 영향력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(C),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역량의 개발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(D),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지도자의 영향력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(F),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비전의 소유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(G),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사역 가치의 공유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(H)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 및 주위 </a:t>
            </a:r>
            <a:r>
              <a:rPr lang="ko-KR" altLang="en-US" sz="2800" dirty="0">
                <a:latin typeface="HY견고딕" pitchFamily="18" charset="-127"/>
                <a:ea typeface="HY견고딕" pitchFamily="18" charset="-127"/>
              </a:rPr>
              <a:t>사람들과의 인간관계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형성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(L)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은 강점입니다</a:t>
            </a: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800" dirty="0">
                <a:latin typeface="HY견고딕" pitchFamily="18" charset="-127"/>
                <a:ea typeface="HY견고딕" pitchFamily="18" charset="-127"/>
              </a:rPr>
              <a:t>그러나 </a:t>
            </a:r>
            <a:r>
              <a:rPr lang="ko-KR" altLang="en-US" sz="28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하나님의 은혜 체험</a:t>
            </a:r>
            <a:r>
              <a:rPr lang="en-US" altLang="ko-KR" sz="28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(A), </a:t>
            </a:r>
            <a:r>
              <a:rPr lang="ko-KR" altLang="en-US" sz="2800" dirty="0" err="1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코칭</a:t>
            </a:r>
            <a:r>
              <a:rPr lang="ko-KR" altLang="en-US" sz="28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리더십</a:t>
            </a:r>
            <a:r>
              <a:rPr lang="en-US" altLang="ko-KR" sz="28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(E), </a:t>
            </a:r>
            <a:r>
              <a:rPr lang="ko-KR" altLang="en-US" sz="28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지역 주민 이해</a:t>
            </a:r>
            <a:r>
              <a:rPr lang="en-US" altLang="ko-KR" sz="28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(J), </a:t>
            </a:r>
            <a:r>
              <a:rPr lang="ko-KR" altLang="en-US" sz="28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조직의 효과적인 흐름</a:t>
            </a:r>
            <a:r>
              <a:rPr lang="en-US" altLang="ko-KR" sz="28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(N), </a:t>
            </a:r>
            <a:r>
              <a:rPr lang="ko-KR" altLang="en-US" sz="2800" dirty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그리고 교회를 평가하고 </a:t>
            </a:r>
            <a:r>
              <a:rPr lang="ko-KR" altLang="en-US" sz="28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전략</a:t>
            </a:r>
            <a:r>
              <a:rPr lang="en-US" altLang="ko-KR" sz="28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(O)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을 </a:t>
            </a:r>
            <a:r>
              <a:rPr lang="ko-KR" altLang="en-US" sz="2800" dirty="0">
                <a:latin typeface="HY견고딕" pitchFamily="18" charset="-127"/>
                <a:ea typeface="HY견고딕" pitchFamily="18" charset="-127"/>
              </a:rPr>
              <a:t>세우는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일이 개발되어야 목회가 살아 납니다</a:t>
            </a: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  <p:sp>
        <p:nvSpPr>
          <p:cNvPr id="6" name="Rectangle 3"/>
          <p:cNvSpPr/>
          <p:nvPr/>
        </p:nvSpPr>
        <p:spPr>
          <a:xfrm>
            <a:off x="1691680" y="980728"/>
            <a:ext cx="640871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II-2,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IV-1, 2</a:t>
            </a: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u="sng" dirty="0">
                <a:latin typeface="HY견고딕" pitchFamily="18" charset="-127"/>
                <a:ea typeface="HY견고딕" pitchFamily="18" charset="-127"/>
              </a:rPr>
              <a:t>15</a:t>
            </a:r>
            <a:r>
              <a:rPr lang="ko-KR" altLang="en-US" sz="2400" u="sng" dirty="0">
                <a:latin typeface="HY견고딕" pitchFamily="18" charset="-127"/>
                <a:ea typeface="HY견고딕" pitchFamily="18" charset="-127"/>
              </a:rPr>
              <a:t>가지  </a:t>
            </a:r>
            <a:r>
              <a:rPr lang="ko-KR" altLang="en-US" sz="2400" u="sng" dirty="0" smtClean="0">
                <a:latin typeface="HY견고딕" pitchFamily="18" charset="-127"/>
                <a:ea typeface="HY견고딕" pitchFamily="18" charset="-127"/>
              </a:rPr>
              <a:t>요인 별 </a:t>
            </a: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종합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평가    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344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ChangeArrowheads="1"/>
          </p:cNvSpPr>
          <p:nvPr/>
        </p:nvSpPr>
        <p:spPr bwMode="auto">
          <a:xfrm>
            <a:off x="2891391" y="559016"/>
            <a:ext cx="3357009" cy="781752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0">
              <a:lnSpc>
                <a:spcPct val="160000"/>
              </a:lnSpc>
            </a:pPr>
            <a:r>
              <a:rPr lang="ko-KR" altLang="en-US" sz="28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개발 점에 대한 처방</a:t>
            </a:r>
            <a:endParaRPr lang="ko-KR" altLang="en-US" sz="28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62467" name="_x106873088" descr="EMB00000f209b3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6048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/>
          <p:nvPr/>
        </p:nvSpPr>
        <p:spPr>
          <a:xfrm>
            <a:off x="539552" y="1424965"/>
            <a:ext cx="8424936" cy="40934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하나님의 은혜 체험</a:t>
            </a:r>
            <a:r>
              <a:rPr lang="en-US" altLang="ko-KR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(A)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u="sng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u="sng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말씀을 깊이 묵상하고</a:t>
            </a:r>
            <a:r>
              <a:rPr lang="en-US" altLang="ko-KR" sz="2400" u="sng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(2)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교회의 어려움을 이기도록 </a:t>
            </a:r>
            <a:r>
              <a:rPr lang="ko-KR" altLang="en-US" sz="2400" u="sng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기도 생활을 강화한다</a:t>
            </a:r>
            <a:r>
              <a:rPr lang="en-US" altLang="ko-KR" sz="2400" u="sng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2400" u="sng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ko-KR" altLang="en-US" sz="2400" dirty="0" err="1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코칭</a:t>
            </a: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리더십</a:t>
            </a:r>
            <a:r>
              <a:rPr lang="en-US" altLang="ko-KR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(E)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u="sng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(1</a:t>
            </a:r>
            <a:r>
              <a:rPr lang="en-US" altLang="ko-KR" sz="2400" u="sng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u="sng" dirty="0" err="1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코칭</a:t>
            </a:r>
            <a:r>
              <a:rPr lang="ko-KR" altLang="en-US" sz="2400" u="sng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 전문가의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도움을 받고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(2)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u="sng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실행 </a:t>
            </a:r>
            <a:r>
              <a:rPr lang="ko-KR" altLang="en-US" sz="2400" u="sng" dirty="0" err="1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전략팀</a:t>
            </a:r>
            <a:r>
              <a:rPr lang="ko-KR" altLang="en-US" sz="2400" u="sng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 모임</a:t>
            </a:r>
            <a:r>
              <a:rPr lang="en-US" altLang="ko-KR" sz="2400" u="sng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u="sng" dirty="0" err="1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각기관장과</a:t>
            </a:r>
            <a:r>
              <a:rPr lang="ko-KR" altLang="en-US" sz="2400" u="sng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 부장</a:t>
            </a:r>
            <a:r>
              <a:rPr lang="en-US" altLang="ko-KR" sz="2400" u="sng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u="sng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을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갖는다</a:t>
            </a:r>
            <a:endParaRPr lang="en-US" altLang="ko-KR" sz="24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교회 </a:t>
            </a:r>
            <a:r>
              <a:rPr lang="ko-KR" altLang="en-US" sz="2400" dirty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주위의 </a:t>
            </a: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주민들</a:t>
            </a:r>
            <a:r>
              <a:rPr lang="en-US" altLang="ko-KR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(J)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1)</a:t>
            </a: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찾아 심방하고</a:t>
            </a: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, (2)11</a:t>
            </a: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월에 이웃초청 잔치를 가진다</a:t>
            </a: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4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교회 효과적인 구조</a:t>
            </a:r>
            <a:r>
              <a:rPr lang="en-US" altLang="ko-KR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(N)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(1)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매달 </a:t>
            </a:r>
            <a:r>
              <a:rPr lang="ko-KR" altLang="en-US" sz="2400" u="sng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각 부서장들의 모임을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인도하고 소통의 장을 만들고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, (2)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소 그룹 사역을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늘인다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2400" dirty="0"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전략과 평가</a:t>
            </a:r>
            <a:r>
              <a:rPr lang="en-US" altLang="ko-KR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en-US" altLang="ko-KR" sz="2400" dirty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O</a:t>
            </a:r>
            <a:r>
              <a:rPr lang="en-US" altLang="ko-KR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(1)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매년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건강을 </a:t>
            </a:r>
            <a:r>
              <a:rPr lang="ko-KR" altLang="en-US" sz="2400" u="sng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진단하고 처방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하며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(2)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전략 팀 회의를 하면서 </a:t>
            </a:r>
            <a:r>
              <a:rPr lang="ko-KR" altLang="en-US" sz="2400" u="sng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방향과</a:t>
            </a:r>
            <a:r>
              <a:rPr lang="en-US" altLang="ko-KR" sz="2400" u="sng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u="sng" dirty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목표를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설정한다</a:t>
            </a: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885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524250" y="1052736"/>
            <a:ext cx="2190750" cy="723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3616325" y="1098774"/>
            <a:ext cx="2006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ko-KR" altLang="en-US" sz="2400" dirty="0" err="1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코칭</a:t>
            </a:r>
            <a:r>
              <a:rPr lang="ko-KR" altLang="en-US" sz="2400" dirty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 설명회</a:t>
            </a:r>
            <a:endParaRPr lang="en-US" altLang="ko-KR" sz="2400" dirty="0">
              <a:solidFill>
                <a:srgbClr val="660033"/>
              </a:solidFill>
              <a:latin typeface="Times New Roman" pitchFamily="18" charset="0"/>
              <a:ea typeface="HY헤드라인M" pitchFamily="18" charset="-127"/>
            </a:endParaRPr>
          </a:p>
          <a:p>
            <a:pPr algn="ctr" eaLnBrk="0" hangingPunct="0"/>
            <a:r>
              <a:rPr lang="en-US" altLang="ko-KR" sz="16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(</a:t>
            </a:r>
            <a:r>
              <a:rPr lang="ko-KR" altLang="en-US" sz="16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등록 준비</a:t>
            </a:r>
            <a:r>
              <a:rPr lang="en-US" altLang="ko-KR" sz="16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)</a:t>
            </a:r>
            <a:endParaRPr lang="ko-KR" altLang="en-US" sz="1600" dirty="0">
              <a:solidFill>
                <a:srgbClr val="00B050"/>
              </a:solidFill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5943600" y="2424336"/>
            <a:ext cx="2286000" cy="723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13318" name="Rectangle 10"/>
          <p:cNvSpPr>
            <a:spLocks noChangeArrowheads="1"/>
          </p:cNvSpPr>
          <p:nvPr/>
        </p:nvSpPr>
        <p:spPr bwMode="auto">
          <a:xfrm>
            <a:off x="6165850" y="2514600"/>
            <a:ext cx="198755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ko-KR" altLang="en-US" sz="2400" dirty="0" smtClean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건강 진단</a:t>
            </a:r>
            <a:r>
              <a:rPr lang="en-US" altLang="ko-KR" sz="2400" dirty="0" smtClean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/</a:t>
            </a:r>
            <a:r>
              <a:rPr lang="ko-KR" altLang="en-US" sz="2400" dirty="0" smtClean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등록</a:t>
            </a:r>
            <a:endParaRPr lang="en-US" altLang="ko-KR" sz="2400" dirty="0">
              <a:solidFill>
                <a:srgbClr val="660033"/>
              </a:solidFill>
              <a:latin typeface="Times New Roman" pitchFamily="18" charset="0"/>
              <a:ea typeface="HY헤드라인M" pitchFamily="18" charset="-127"/>
            </a:endParaRPr>
          </a:p>
          <a:p>
            <a:pPr algn="ctr" eaLnBrk="0" hangingPunct="0"/>
            <a:r>
              <a:rPr lang="en-US" altLang="ko-KR" sz="16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(</a:t>
            </a:r>
            <a:r>
              <a:rPr lang="ko-KR" altLang="en-US" sz="16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시작 </a:t>
            </a:r>
            <a:r>
              <a:rPr lang="en-US" altLang="ko-KR" sz="16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45-30</a:t>
            </a:r>
            <a:r>
              <a:rPr lang="ko-KR" altLang="en-US" sz="16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일 전</a:t>
            </a:r>
            <a:r>
              <a:rPr lang="en-US" altLang="ko-KR" sz="16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)</a:t>
            </a:r>
            <a:endParaRPr lang="ko-KR" altLang="en-US" sz="1600" dirty="0">
              <a:solidFill>
                <a:srgbClr val="00B050"/>
              </a:solidFill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5848350" y="4386486"/>
            <a:ext cx="2190750" cy="723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5940425" y="4432524"/>
            <a:ext cx="2006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ko-KR" altLang="en-US" sz="2400" dirty="0" err="1" smtClean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코칭</a:t>
            </a:r>
            <a:r>
              <a:rPr lang="ko-KR" altLang="en-US" sz="2400" dirty="0" smtClean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 훈련</a:t>
            </a:r>
            <a:endParaRPr lang="en-US" altLang="ko-KR" sz="2400" dirty="0">
              <a:solidFill>
                <a:srgbClr val="660033"/>
              </a:solidFill>
              <a:latin typeface="Times New Roman" pitchFamily="18" charset="0"/>
              <a:ea typeface="HY헤드라인M" pitchFamily="18" charset="-127"/>
            </a:endParaRPr>
          </a:p>
          <a:p>
            <a:pPr algn="ctr" eaLnBrk="0" hangingPunct="0"/>
            <a:r>
              <a:rPr lang="en-US" altLang="ko-KR" sz="16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(2</a:t>
            </a:r>
            <a:r>
              <a:rPr lang="ko-KR" altLang="en-US" sz="16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박</a:t>
            </a:r>
            <a:r>
              <a:rPr lang="en-US" altLang="ko-KR" sz="16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3</a:t>
            </a:r>
            <a:r>
              <a:rPr lang="ko-KR" altLang="en-US" sz="16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일씩</a:t>
            </a:r>
            <a:r>
              <a:rPr lang="en-US" altLang="ko-KR" sz="16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/2</a:t>
            </a:r>
            <a:r>
              <a:rPr lang="ko-KR" altLang="en-US" sz="16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차례</a:t>
            </a:r>
            <a:r>
              <a:rPr lang="en-US" altLang="ko-KR" sz="16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)</a:t>
            </a:r>
            <a:endParaRPr lang="ko-KR" altLang="en-US" sz="1600" dirty="0">
              <a:solidFill>
                <a:srgbClr val="00B050"/>
              </a:solidFill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3486150" y="5681886"/>
            <a:ext cx="2171700" cy="723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13322" name="Rectangle 14"/>
          <p:cNvSpPr>
            <a:spLocks noChangeArrowheads="1"/>
          </p:cNvSpPr>
          <p:nvPr/>
        </p:nvSpPr>
        <p:spPr bwMode="auto">
          <a:xfrm>
            <a:off x="3578225" y="5727924"/>
            <a:ext cx="198755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ko-KR" altLang="en-US" sz="2400" dirty="0" smtClean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실행전략</a:t>
            </a:r>
            <a:endParaRPr lang="ko-KR" altLang="en-US" sz="2400" dirty="0">
              <a:solidFill>
                <a:srgbClr val="660033"/>
              </a:solidFill>
              <a:latin typeface="Times New Roman" pitchFamily="18" charset="0"/>
              <a:ea typeface="HY헤드라인M" pitchFamily="18" charset="-127"/>
            </a:endParaRPr>
          </a:p>
          <a:p>
            <a:pPr algn="ctr" eaLnBrk="0" hangingPunct="0"/>
            <a:r>
              <a:rPr lang="en-US" altLang="ko-KR" sz="16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(</a:t>
            </a:r>
            <a:r>
              <a:rPr lang="ko-KR" altLang="en-US" sz="16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실행 </a:t>
            </a:r>
            <a:r>
              <a:rPr lang="ko-KR" altLang="en-US" sz="1600" dirty="0" err="1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전략팀</a:t>
            </a:r>
            <a:r>
              <a:rPr lang="ko-KR" altLang="en-US" sz="16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 구성</a:t>
            </a:r>
            <a:r>
              <a:rPr lang="en-US" altLang="ko-KR" sz="16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/</a:t>
            </a:r>
            <a:r>
              <a:rPr lang="ko-KR" altLang="en-US" sz="1600" dirty="0" err="1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코칭</a:t>
            </a:r>
            <a:r>
              <a:rPr lang="ko-KR" altLang="en-US" sz="16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  </a:t>
            </a:r>
            <a:r>
              <a:rPr lang="en-US" altLang="ko-KR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)</a:t>
            </a:r>
            <a:endParaRPr lang="ko-KR" altLang="en-US" dirty="0">
              <a:solidFill>
                <a:srgbClr val="00B050"/>
              </a:solidFill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1085850" y="4386486"/>
            <a:ext cx="2209800" cy="723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13324" name="Rectangle 16"/>
          <p:cNvSpPr>
            <a:spLocks noChangeArrowheads="1"/>
          </p:cNvSpPr>
          <p:nvPr/>
        </p:nvSpPr>
        <p:spPr bwMode="auto">
          <a:xfrm>
            <a:off x="1177925" y="4432524"/>
            <a:ext cx="202565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ko-KR" altLang="en-US" sz="2400" dirty="0" smtClean="0">
                <a:solidFill>
                  <a:srgbClr val="660033"/>
                </a:solidFill>
                <a:latin typeface="HY헤드라인M" pitchFamily="18" charset="-127"/>
                <a:ea typeface="HY헤드라인M" pitchFamily="18" charset="-127"/>
              </a:rPr>
              <a:t>재 건강진단</a:t>
            </a:r>
            <a:endParaRPr lang="en-US" altLang="ko-KR" sz="2400" dirty="0">
              <a:solidFill>
                <a:srgbClr val="6600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eaLnBrk="0" hangingPunct="0"/>
            <a:r>
              <a:rPr lang="en-US" altLang="ko-KR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끝나가 </a:t>
            </a:r>
            <a:r>
              <a:rPr lang="en-US" altLang="ko-KR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dirty="0" err="1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개월전</a:t>
            </a:r>
            <a:r>
              <a:rPr lang="en-US" altLang="ko-KR" sz="2400" dirty="0" smtClean="0">
                <a:solidFill>
                  <a:srgbClr val="660033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400" dirty="0">
              <a:solidFill>
                <a:srgbClr val="660033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1143000" y="2405286"/>
            <a:ext cx="2209800" cy="723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13326" name="Rectangle 18"/>
          <p:cNvSpPr>
            <a:spLocks noChangeArrowheads="1"/>
          </p:cNvSpPr>
          <p:nvPr/>
        </p:nvSpPr>
        <p:spPr bwMode="auto">
          <a:xfrm>
            <a:off x="1235075" y="2451324"/>
            <a:ext cx="202565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ko-KR" altLang="en-US" sz="2400" dirty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축제 </a:t>
            </a:r>
            <a:r>
              <a:rPr lang="ko-KR" altLang="en-US" sz="2400" dirty="0" err="1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컨퍼런스</a:t>
            </a:r>
            <a:endParaRPr lang="en-US" altLang="ko-KR" sz="2400" dirty="0">
              <a:solidFill>
                <a:srgbClr val="660033"/>
              </a:solidFill>
              <a:latin typeface="Times New Roman" pitchFamily="18" charset="0"/>
              <a:ea typeface="HY헤드라인M" pitchFamily="18" charset="-127"/>
            </a:endParaRPr>
          </a:p>
          <a:p>
            <a:pPr algn="ctr" eaLnBrk="0" hangingPunct="0"/>
            <a:r>
              <a:rPr lang="en-US" altLang="ko-KR" sz="20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(</a:t>
            </a:r>
            <a:r>
              <a:rPr lang="ko-KR" altLang="en-US" sz="16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성과 와 감사</a:t>
            </a:r>
            <a:r>
              <a:rPr lang="en-US" altLang="ko-KR" sz="16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,</a:t>
            </a:r>
            <a:r>
              <a:rPr lang="ko-KR" altLang="en-US" sz="16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미래준비 </a:t>
            </a:r>
            <a:r>
              <a:rPr lang="en-US" altLang="ko-KR" sz="2000" dirty="0" smtClean="0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)</a:t>
            </a:r>
            <a:endParaRPr lang="ko-KR" altLang="en-US" sz="2000" dirty="0">
              <a:solidFill>
                <a:srgbClr val="00B050"/>
              </a:solidFill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13327" name="Freeform 19"/>
          <p:cNvSpPr>
            <a:spLocks/>
          </p:cNvSpPr>
          <p:nvPr/>
        </p:nvSpPr>
        <p:spPr bwMode="auto">
          <a:xfrm>
            <a:off x="6762750" y="1814513"/>
            <a:ext cx="12700" cy="17462"/>
          </a:xfrm>
          <a:custGeom>
            <a:avLst/>
            <a:gdLst>
              <a:gd name="T0" fmla="*/ 2147483647 w 8"/>
              <a:gd name="T1" fmla="*/ 2147483647 h 11"/>
              <a:gd name="T2" fmla="*/ 0 w 8"/>
              <a:gd name="T3" fmla="*/ 0 h 11"/>
              <a:gd name="T4" fmla="*/ 2147483647 w 8"/>
              <a:gd name="T5" fmla="*/ 2147483647 h 11"/>
              <a:gd name="T6" fmla="*/ 2147483647 w 8"/>
              <a:gd name="T7" fmla="*/ 2147483647 h 11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11"/>
              <a:gd name="T14" fmla="*/ 8 w 8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11">
                <a:moveTo>
                  <a:pt x="7" y="10"/>
                </a:moveTo>
                <a:lnTo>
                  <a:pt x="0" y="0"/>
                </a:lnTo>
                <a:lnTo>
                  <a:pt x="4" y="6"/>
                </a:lnTo>
                <a:lnTo>
                  <a:pt x="7" y="10"/>
                </a:lnTo>
              </a:path>
            </a:pathLst>
          </a:custGeom>
          <a:solidFill>
            <a:srgbClr val="FF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4836" name="Freeform 20"/>
          <p:cNvSpPr>
            <a:spLocks/>
          </p:cNvSpPr>
          <p:nvPr/>
        </p:nvSpPr>
        <p:spPr bwMode="auto">
          <a:xfrm>
            <a:off x="5969000" y="1500411"/>
            <a:ext cx="846138" cy="788988"/>
          </a:xfrm>
          <a:custGeom>
            <a:avLst/>
            <a:gdLst/>
            <a:ahLst/>
            <a:cxnLst>
              <a:cxn ang="0">
                <a:pos x="100" y="0"/>
              </a:cxn>
              <a:cxn ang="0">
                <a:pos x="120" y="8"/>
              </a:cxn>
              <a:cxn ang="0">
                <a:pos x="143" y="17"/>
              </a:cxn>
              <a:cxn ang="0">
                <a:pos x="167" y="29"/>
              </a:cxn>
              <a:cxn ang="0">
                <a:pos x="192" y="42"/>
              </a:cxn>
              <a:cxn ang="0">
                <a:pos x="217" y="57"/>
              </a:cxn>
              <a:cxn ang="0">
                <a:pos x="242" y="72"/>
              </a:cxn>
              <a:cxn ang="0">
                <a:pos x="268" y="90"/>
              </a:cxn>
              <a:cxn ang="0">
                <a:pos x="293" y="108"/>
              </a:cxn>
              <a:cxn ang="0">
                <a:pos x="319" y="128"/>
              </a:cxn>
              <a:cxn ang="0">
                <a:pos x="343" y="148"/>
              </a:cxn>
              <a:cxn ang="0">
                <a:pos x="367" y="170"/>
              </a:cxn>
              <a:cxn ang="0">
                <a:pos x="389" y="191"/>
              </a:cxn>
              <a:cxn ang="0">
                <a:pos x="411" y="213"/>
              </a:cxn>
              <a:cxn ang="0">
                <a:pos x="430" y="235"/>
              </a:cxn>
              <a:cxn ang="0">
                <a:pos x="439" y="247"/>
              </a:cxn>
              <a:cxn ang="0">
                <a:pos x="448" y="258"/>
              </a:cxn>
              <a:cxn ang="0">
                <a:pos x="457" y="270"/>
              </a:cxn>
              <a:cxn ang="0">
                <a:pos x="464" y="281"/>
              </a:cxn>
              <a:cxn ang="0">
                <a:pos x="532" y="222"/>
              </a:cxn>
              <a:cxn ang="0">
                <a:pos x="480" y="496"/>
              </a:cxn>
              <a:cxn ang="0">
                <a:pos x="222" y="414"/>
              </a:cxn>
              <a:cxn ang="0">
                <a:pos x="303" y="375"/>
              </a:cxn>
              <a:cxn ang="0">
                <a:pos x="286" y="354"/>
              </a:cxn>
              <a:cxn ang="0">
                <a:pos x="268" y="334"/>
              </a:cxn>
              <a:cxn ang="0">
                <a:pos x="249" y="315"/>
              </a:cxn>
              <a:cxn ang="0">
                <a:pos x="230" y="296"/>
              </a:cxn>
              <a:cxn ang="0">
                <a:pos x="211" y="278"/>
              </a:cxn>
              <a:cxn ang="0">
                <a:pos x="191" y="261"/>
              </a:cxn>
              <a:cxn ang="0">
                <a:pos x="170" y="244"/>
              </a:cxn>
              <a:cxn ang="0">
                <a:pos x="150" y="229"/>
              </a:cxn>
              <a:cxn ang="0">
                <a:pos x="130" y="215"/>
              </a:cxn>
              <a:cxn ang="0">
                <a:pos x="110" y="201"/>
              </a:cxn>
              <a:cxn ang="0">
                <a:pos x="90" y="189"/>
              </a:cxn>
              <a:cxn ang="0">
                <a:pos x="71" y="178"/>
              </a:cxn>
              <a:cxn ang="0">
                <a:pos x="52" y="168"/>
              </a:cxn>
              <a:cxn ang="0">
                <a:pos x="34" y="161"/>
              </a:cxn>
              <a:cxn ang="0">
                <a:pos x="16" y="153"/>
              </a:cxn>
              <a:cxn ang="0">
                <a:pos x="0" y="148"/>
              </a:cxn>
              <a:cxn ang="0">
                <a:pos x="100" y="0"/>
              </a:cxn>
            </a:cxnLst>
            <a:rect l="0" t="0" r="r" b="b"/>
            <a:pathLst>
              <a:path w="533" h="497">
                <a:moveTo>
                  <a:pt x="100" y="0"/>
                </a:moveTo>
                <a:lnTo>
                  <a:pt x="120" y="8"/>
                </a:lnTo>
                <a:lnTo>
                  <a:pt x="143" y="17"/>
                </a:lnTo>
                <a:lnTo>
                  <a:pt x="167" y="29"/>
                </a:lnTo>
                <a:lnTo>
                  <a:pt x="192" y="42"/>
                </a:lnTo>
                <a:lnTo>
                  <a:pt x="217" y="57"/>
                </a:lnTo>
                <a:lnTo>
                  <a:pt x="242" y="72"/>
                </a:lnTo>
                <a:lnTo>
                  <a:pt x="268" y="90"/>
                </a:lnTo>
                <a:lnTo>
                  <a:pt x="293" y="108"/>
                </a:lnTo>
                <a:lnTo>
                  <a:pt x="319" y="128"/>
                </a:lnTo>
                <a:lnTo>
                  <a:pt x="343" y="148"/>
                </a:lnTo>
                <a:lnTo>
                  <a:pt x="367" y="170"/>
                </a:lnTo>
                <a:lnTo>
                  <a:pt x="389" y="191"/>
                </a:lnTo>
                <a:lnTo>
                  <a:pt x="411" y="213"/>
                </a:lnTo>
                <a:lnTo>
                  <a:pt x="430" y="235"/>
                </a:lnTo>
                <a:lnTo>
                  <a:pt x="439" y="247"/>
                </a:lnTo>
                <a:lnTo>
                  <a:pt x="448" y="258"/>
                </a:lnTo>
                <a:lnTo>
                  <a:pt x="457" y="270"/>
                </a:lnTo>
                <a:lnTo>
                  <a:pt x="464" y="281"/>
                </a:lnTo>
                <a:lnTo>
                  <a:pt x="532" y="222"/>
                </a:lnTo>
                <a:lnTo>
                  <a:pt x="480" y="496"/>
                </a:lnTo>
                <a:lnTo>
                  <a:pt x="222" y="414"/>
                </a:lnTo>
                <a:lnTo>
                  <a:pt x="303" y="375"/>
                </a:lnTo>
                <a:lnTo>
                  <a:pt x="286" y="354"/>
                </a:lnTo>
                <a:lnTo>
                  <a:pt x="268" y="334"/>
                </a:lnTo>
                <a:lnTo>
                  <a:pt x="249" y="315"/>
                </a:lnTo>
                <a:lnTo>
                  <a:pt x="230" y="296"/>
                </a:lnTo>
                <a:lnTo>
                  <a:pt x="211" y="278"/>
                </a:lnTo>
                <a:lnTo>
                  <a:pt x="191" y="261"/>
                </a:lnTo>
                <a:lnTo>
                  <a:pt x="170" y="244"/>
                </a:lnTo>
                <a:lnTo>
                  <a:pt x="150" y="229"/>
                </a:lnTo>
                <a:lnTo>
                  <a:pt x="130" y="215"/>
                </a:lnTo>
                <a:lnTo>
                  <a:pt x="110" y="201"/>
                </a:lnTo>
                <a:lnTo>
                  <a:pt x="90" y="189"/>
                </a:lnTo>
                <a:lnTo>
                  <a:pt x="71" y="178"/>
                </a:lnTo>
                <a:lnTo>
                  <a:pt x="52" y="168"/>
                </a:lnTo>
                <a:lnTo>
                  <a:pt x="34" y="161"/>
                </a:lnTo>
                <a:lnTo>
                  <a:pt x="16" y="153"/>
                </a:lnTo>
                <a:lnTo>
                  <a:pt x="0" y="148"/>
                </a:lnTo>
                <a:lnTo>
                  <a:pt x="100" y="0"/>
                </a:lnTo>
              </a:path>
            </a:pathLst>
          </a:custGeom>
          <a:solidFill>
            <a:srgbClr val="0066FF"/>
          </a:solidFill>
          <a:ln w="25400" cap="rnd" cmpd="sng">
            <a:solidFill>
              <a:srgbClr val="333399"/>
            </a:solidFill>
            <a:prstDash val="solid"/>
            <a:round/>
            <a:headEnd type="none" w="sm" len="sm"/>
            <a:tailEnd type="none" w="sm" len="sm"/>
          </a:ln>
          <a:effectLst>
            <a:outerShdw dist="45791" dir="3378596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34837" name="Freeform 21"/>
          <p:cNvSpPr>
            <a:spLocks/>
          </p:cNvSpPr>
          <p:nvPr/>
        </p:nvSpPr>
        <p:spPr bwMode="auto">
          <a:xfrm>
            <a:off x="6888163" y="3284984"/>
            <a:ext cx="546100" cy="963612"/>
          </a:xfrm>
          <a:custGeom>
            <a:avLst/>
            <a:gdLst/>
            <a:ahLst/>
            <a:cxnLst>
              <a:cxn ang="0">
                <a:pos x="249" y="0"/>
              </a:cxn>
              <a:cxn ang="0">
                <a:pos x="256" y="21"/>
              </a:cxn>
              <a:cxn ang="0">
                <a:pos x="263" y="45"/>
              </a:cxn>
              <a:cxn ang="0">
                <a:pos x="268" y="71"/>
              </a:cxn>
              <a:cxn ang="0">
                <a:pos x="274" y="98"/>
              </a:cxn>
              <a:cxn ang="0">
                <a:pos x="278" y="127"/>
              </a:cxn>
              <a:cxn ang="0">
                <a:pos x="281" y="157"/>
              </a:cxn>
              <a:cxn ang="0">
                <a:pos x="283" y="188"/>
              </a:cxn>
              <a:cxn ang="0">
                <a:pos x="285" y="219"/>
              </a:cxn>
              <a:cxn ang="0">
                <a:pos x="285" y="251"/>
              </a:cxn>
              <a:cxn ang="0">
                <a:pos x="284" y="283"/>
              </a:cxn>
              <a:cxn ang="0">
                <a:pos x="282" y="315"/>
              </a:cxn>
              <a:cxn ang="0">
                <a:pos x="279" y="346"/>
              </a:cxn>
              <a:cxn ang="0">
                <a:pos x="275" y="376"/>
              </a:cxn>
              <a:cxn ang="0">
                <a:pos x="270" y="406"/>
              </a:cxn>
              <a:cxn ang="0">
                <a:pos x="266" y="420"/>
              </a:cxn>
              <a:cxn ang="0">
                <a:pos x="263" y="433"/>
              </a:cxn>
              <a:cxn ang="0">
                <a:pos x="259" y="447"/>
              </a:cxn>
              <a:cxn ang="0">
                <a:pos x="255" y="460"/>
              </a:cxn>
              <a:cxn ang="0">
                <a:pos x="343" y="477"/>
              </a:cxn>
              <a:cxn ang="0">
                <a:pos x="97" y="606"/>
              </a:cxn>
              <a:cxn ang="0">
                <a:pos x="0" y="353"/>
              </a:cxn>
              <a:cxn ang="0">
                <a:pos x="82" y="392"/>
              </a:cxn>
              <a:cxn ang="0">
                <a:pos x="87" y="366"/>
              </a:cxn>
              <a:cxn ang="0">
                <a:pos x="92" y="339"/>
              </a:cxn>
              <a:cxn ang="0">
                <a:pos x="95" y="313"/>
              </a:cxn>
              <a:cxn ang="0">
                <a:pos x="99" y="286"/>
              </a:cxn>
              <a:cxn ang="0">
                <a:pos x="100" y="259"/>
              </a:cxn>
              <a:cxn ang="0">
                <a:pos x="102" y="233"/>
              </a:cxn>
              <a:cxn ang="0">
                <a:pos x="102" y="207"/>
              </a:cxn>
              <a:cxn ang="0">
                <a:pos x="101" y="181"/>
              </a:cxn>
              <a:cxn ang="0">
                <a:pos x="100" y="157"/>
              </a:cxn>
              <a:cxn ang="0">
                <a:pos x="98" y="133"/>
              </a:cxn>
              <a:cxn ang="0">
                <a:pos x="95" y="110"/>
              </a:cxn>
              <a:cxn ang="0">
                <a:pos x="92" y="88"/>
              </a:cxn>
              <a:cxn ang="0">
                <a:pos x="88" y="67"/>
              </a:cxn>
              <a:cxn ang="0">
                <a:pos x="83" y="48"/>
              </a:cxn>
              <a:cxn ang="0">
                <a:pos x="77" y="30"/>
              </a:cxn>
              <a:cxn ang="0">
                <a:pos x="72" y="14"/>
              </a:cxn>
              <a:cxn ang="0">
                <a:pos x="249" y="0"/>
              </a:cxn>
            </a:cxnLst>
            <a:rect l="0" t="0" r="r" b="b"/>
            <a:pathLst>
              <a:path w="344" h="607">
                <a:moveTo>
                  <a:pt x="249" y="0"/>
                </a:moveTo>
                <a:lnTo>
                  <a:pt x="256" y="21"/>
                </a:lnTo>
                <a:lnTo>
                  <a:pt x="263" y="45"/>
                </a:lnTo>
                <a:lnTo>
                  <a:pt x="268" y="71"/>
                </a:lnTo>
                <a:lnTo>
                  <a:pt x="274" y="98"/>
                </a:lnTo>
                <a:lnTo>
                  <a:pt x="278" y="127"/>
                </a:lnTo>
                <a:lnTo>
                  <a:pt x="281" y="157"/>
                </a:lnTo>
                <a:lnTo>
                  <a:pt x="283" y="188"/>
                </a:lnTo>
                <a:lnTo>
                  <a:pt x="285" y="219"/>
                </a:lnTo>
                <a:lnTo>
                  <a:pt x="285" y="251"/>
                </a:lnTo>
                <a:lnTo>
                  <a:pt x="284" y="283"/>
                </a:lnTo>
                <a:lnTo>
                  <a:pt x="282" y="315"/>
                </a:lnTo>
                <a:lnTo>
                  <a:pt x="279" y="346"/>
                </a:lnTo>
                <a:lnTo>
                  <a:pt x="275" y="376"/>
                </a:lnTo>
                <a:lnTo>
                  <a:pt x="270" y="406"/>
                </a:lnTo>
                <a:lnTo>
                  <a:pt x="266" y="420"/>
                </a:lnTo>
                <a:lnTo>
                  <a:pt x="263" y="433"/>
                </a:lnTo>
                <a:lnTo>
                  <a:pt x="259" y="447"/>
                </a:lnTo>
                <a:lnTo>
                  <a:pt x="255" y="460"/>
                </a:lnTo>
                <a:lnTo>
                  <a:pt x="343" y="477"/>
                </a:lnTo>
                <a:lnTo>
                  <a:pt x="97" y="606"/>
                </a:lnTo>
                <a:lnTo>
                  <a:pt x="0" y="353"/>
                </a:lnTo>
                <a:lnTo>
                  <a:pt x="82" y="392"/>
                </a:lnTo>
                <a:lnTo>
                  <a:pt x="87" y="366"/>
                </a:lnTo>
                <a:lnTo>
                  <a:pt x="92" y="339"/>
                </a:lnTo>
                <a:lnTo>
                  <a:pt x="95" y="313"/>
                </a:lnTo>
                <a:lnTo>
                  <a:pt x="99" y="286"/>
                </a:lnTo>
                <a:lnTo>
                  <a:pt x="100" y="259"/>
                </a:lnTo>
                <a:lnTo>
                  <a:pt x="102" y="233"/>
                </a:lnTo>
                <a:lnTo>
                  <a:pt x="102" y="207"/>
                </a:lnTo>
                <a:lnTo>
                  <a:pt x="101" y="181"/>
                </a:lnTo>
                <a:lnTo>
                  <a:pt x="100" y="157"/>
                </a:lnTo>
                <a:lnTo>
                  <a:pt x="98" y="133"/>
                </a:lnTo>
                <a:lnTo>
                  <a:pt x="95" y="110"/>
                </a:lnTo>
                <a:lnTo>
                  <a:pt x="92" y="88"/>
                </a:lnTo>
                <a:lnTo>
                  <a:pt x="88" y="67"/>
                </a:lnTo>
                <a:lnTo>
                  <a:pt x="83" y="48"/>
                </a:lnTo>
                <a:lnTo>
                  <a:pt x="77" y="30"/>
                </a:lnTo>
                <a:lnTo>
                  <a:pt x="72" y="14"/>
                </a:lnTo>
                <a:lnTo>
                  <a:pt x="249" y="0"/>
                </a:lnTo>
              </a:path>
            </a:pathLst>
          </a:custGeom>
          <a:solidFill>
            <a:srgbClr val="0066FF"/>
          </a:solidFill>
          <a:ln w="25400" cap="rnd" cmpd="sng">
            <a:solidFill>
              <a:srgbClr val="333399"/>
            </a:solidFill>
            <a:prstDash val="solid"/>
            <a:round/>
            <a:headEnd type="none" w="sm" len="sm"/>
            <a:tailEnd type="none" w="sm" len="sm"/>
          </a:ln>
          <a:effectLst>
            <a:outerShdw dist="45791" dir="3378596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34838" name="Freeform 22"/>
          <p:cNvSpPr>
            <a:spLocks/>
          </p:cNvSpPr>
          <p:nvPr/>
        </p:nvSpPr>
        <p:spPr bwMode="auto">
          <a:xfrm>
            <a:off x="5865813" y="5289774"/>
            <a:ext cx="873125" cy="815975"/>
          </a:xfrm>
          <a:custGeom>
            <a:avLst/>
            <a:gdLst/>
            <a:ahLst/>
            <a:cxnLst>
              <a:cxn ang="0">
                <a:pos x="549" y="121"/>
              </a:cxn>
              <a:cxn ang="0">
                <a:pos x="539" y="140"/>
              </a:cxn>
              <a:cxn ang="0">
                <a:pos x="526" y="161"/>
              </a:cxn>
              <a:cxn ang="0">
                <a:pos x="511" y="183"/>
              </a:cxn>
              <a:cxn ang="0">
                <a:pos x="494" y="206"/>
              </a:cxn>
              <a:cxn ang="0">
                <a:pos x="475" y="228"/>
              </a:cxn>
              <a:cxn ang="0">
                <a:pos x="456" y="251"/>
              </a:cxn>
              <a:cxn ang="0">
                <a:pos x="435" y="273"/>
              </a:cxn>
              <a:cxn ang="0">
                <a:pos x="412" y="296"/>
              </a:cxn>
              <a:cxn ang="0">
                <a:pos x="389" y="317"/>
              </a:cxn>
              <a:cxn ang="0">
                <a:pos x="365" y="338"/>
              </a:cxn>
              <a:cxn ang="0">
                <a:pos x="340" y="358"/>
              </a:cxn>
              <a:cxn ang="0">
                <a:pos x="315" y="377"/>
              </a:cxn>
              <a:cxn ang="0">
                <a:pos x="290" y="395"/>
              </a:cxn>
              <a:cxn ang="0">
                <a:pos x="265" y="411"/>
              </a:cxn>
              <a:cxn ang="0">
                <a:pos x="252" y="418"/>
              </a:cxn>
              <a:cxn ang="0">
                <a:pos x="240" y="424"/>
              </a:cxn>
              <a:cxn ang="0">
                <a:pos x="227" y="431"/>
              </a:cxn>
              <a:cxn ang="0">
                <a:pos x="215" y="436"/>
              </a:cxn>
              <a:cxn ang="0">
                <a:pos x="262" y="513"/>
              </a:cxn>
              <a:cxn ang="0">
                <a:pos x="0" y="419"/>
              </a:cxn>
              <a:cxn ang="0">
                <a:pos x="121" y="177"/>
              </a:cxn>
              <a:cxn ang="0">
                <a:pos x="147" y="263"/>
              </a:cxn>
              <a:cxn ang="0">
                <a:pos x="170" y="249"/>
              </a:cxn>
              <a:cxn ang="0">
                <a:pos x="194" y="235"/>
              </a:cxn>
              <a:cxn ang="0">
                <a:pos x="215" y="219"/>
              </a:cxn>
              <a:cxn ang="0">
                <a:pos x="237" y="204"/>
              </a:cxn>
              <a:cxn ang="0">
                <a:pos x="258" y="187"/>
              </a:cxn>
              <a:cxn ang="0">
                <a:pos x="278" y="170"/>
              </a:cxn>
              <a:cxn ang="0">
                <a:pos x="298" y="153"/>
              </a:cxn>
              <a:cxn ang="0">
                <a:pos x="316" y="135"/>
              </a:cxn>
              <a:cxn ang="0">
                <a:pos x="333" y="117"/>
              </a:cxn>
              <a:cxn ang="0">
                <a:pos x="349" y="99"/>
              </a:cxn>
              <a:cxn ang="0">
                <a:pos x="364" y="82"/>
              </a:cxn>
              <a:cxn ang="0">
                <a:pos x="378" y="65"/>
              </a:cxn>
              <a:cxn ang="0">
                <a:pos x="391" y="47"/>
              </a:cxn>
              <a:cxn ang="0">
                <a:pos x="401" y="31"/>
              </a:cxn>
              <a:cxn ang="0">
                <a:pos x="411" y="15"/>
              </a:cxn>
              <a:cxn ang="0">
                <a:pos x="419" y="0"/>
              </a:cxn>
              <a:cxn ang="0">
                <a:pos x="549" y="121"/>
              </a:cxn>
            </a:cxnLst>
            <a:rect l="0" t="0" r="r" b="b"/>
            <a:pathLst>
              <a:path w="550" h="514">
                <a:moveTo>
                  <a:pt x="549" y="121"/>
                </a:moveTo>
                <a:lnTo>
                  <a:pt x="539" y="140"/>
                </a:lnTo>
                <a:lnTo>
                  <a:pt x="526" y="161"/>
                </a:lnTo>
                <a:lnTo>
                  <a:pt x="511" y="183"/>
                </a:lnTo>
                <a:lnTo>
                  <a:pt x="494" y="206"/>
                </a:lnTo>
                <a:lnTo>
                  <a:pt x="475" y="228"/>
                </a:lnTo>
                <a:lnTo>
                  <a:pt x="456" y="251"/>
                </a:lnTo>
                <a:lnTo>
                  <a:pt x="435" y="273"/>
                </a:lnTo>
                <a:lnTo>
                  <a:pt x="412" y="296"/>
                </a:lnTo>
                <a:lnTo>
                  <a:pt x="389" y="317"/>
                </a:lnTo>
                <a:lnTo>
                  <a:pt x="365" y="338"/>
                </a:lnTo>
                <a:lnTo>
                  <a:pt x="340" y="358"/>
                </a:lnTo>
                <a:lnTo>
                  <a:pt x="315" y="377"/>
                </a:lnTo>
                <a:lnTo>
                  <a:pt x="290" y="395"/>
                </a:lnTo>
                <a:lnTo>
                  <a:pt x="265" y="411"/>
                </a:lnTo>
                <a:lnTo>
                  <a:pt x="252" y="418"/>
                </a:lnTo>
                <a:lnTo>
                  <a:pt x="240" y="424"/>
                </a:lnTo>
                <a:lnTo>
                  <a:pt x="227" y="431"/>
                </a:lnTo>
                <a:lnTo>
                  <a:pt x="215" y="436"/>
                </a:lnTo>
                <a:lnTo>
                  <a:pt x="262" y="513"/>
                </a:lnTo>
                <a:lnTo>
                  <a:pt x="0" y="419"/>
                </a:lnTo>
                <a:lnTo>
                  <a:pt x="121" y="177"/>
                </a:lnTo>
                <a:lnTo>
                  <a:pt x="147" y="263"/>
                </a:lnTo>
                <a:lnTo>
                  <a:pt x="170" y="249"/>
                </a:lnTo>
                <a:lnTo>
                  <a:pt x="194" y="235"/>
                </a:lnTo>
                <a:lnTo>
                  <a:pt x="215" y="219"/>
                </a:lnTo>
                <a:lnTo>
                  <a:pt x="237" y="204"/>
                </a:lnTo>
                <a:lnTo>
                  <a:pt x="258" y="187"/>
                </a:lnTo>
                <a:lnTo>
                  <a:pt x="278" y="170"/>
                </a:lnTo>
                <a:lnTo>
                  <a:pt x="298" y="153"/>
                </a:lnTo>
                <a:lnTo>
                  <a:pt x="316" y="135"/>
                </a:lnTo>
                <a:lnTo>
                  <a:pt x="333" y="117"/>
                </a:lnTo>
                <a:lnTo>
                  <a:pt x="349" y="99"/>
                </a:lnTo>
                <a:lnTo>
                  <a:pt x="364" y="82"/>
                </a:lnTo>
                <a:lnTo>
                  <a:pt x="378" y="65"/>
                </a:lnTo>
                <a:lnTo>
                  <a:pt x="391" y="47"/>
                </a:lnTo>
                <a:lnTo>
                  <a:pt x="401" y="31"/>
                </a:lnTo>
                <a:lnTo>
                  <a:pt x="411" y="15"/>
                </a:lnTo>
                <a:lnTo>
                  <a:pt x="419" y="0"/>
                </a:lnTo>
                <a:lnTo>
                  <a:pt x="549" y="121"/>
                </a:lnTo>
              </a:path>
            </a:pathLst>
          </a:custGeom>
          <a:solidFill>
            <a:srgbClr val="0066FF"/>
          </a:solidFill>
          <a:ln w="25400" cap="rnd" cmpd="sng">
            <a:solidFill>
              <a:srgbClr val="333399"/>
            </a:solidFill>
            <a:prstDash val="solid"/>
            <a:round/>
            <a:headEnd type="none" w="sm" len="sm"/>
            <a:tailEnd type="none" w="sm" len="sm"/>
          </a:ln>
          <a:effectLst>
            <a:outerShdw dist="45791" dir="3378596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34839" name="Freeform 23"/>
          <p:cNvSpPr>
            <a:spLocks/>
          </p:cNvSpPr>
          <p:nvPr/>
        </p:nvSpPr>
        <p:spPr bwMode="auto">
          <a:xfrm>
            <a:off x="2478088" y="5294536"/>
            <a:ext cx="850900" cy="749300"/>
          </a:xfrm>
          <a:custGeom>
            <a:avLst/>
            <a:gdLst/>
            <a:ahLst/>
            <a:cxnLst>
              <a:cxn ang="0">
                <a:pos x="444" y="471"/>
              </a:cxn>
              <a:cxn ang="0">
                <a:pos x="424" y="465"/>
              </a:cxn>
              <a:cxn ang="0">
                <a:pos x="400" y="457"/>
              </a:cxn>
              <a:cxn ang="0">
                <a:pos x="376" y="447"/>
              </a:cxn>
              <a:cxn ang="0">
                <a:pos x="350" y="435"/>
              </a:cxn>
              <a:cxn ang="0">
                <a:pos x="324" y="422"/>
              </a:cxn>
              <a:cxn ang="0">
                <a:pos x="298" y="408"/>
              </a:cxn>
              <a:cxn ang="0">
                <a:pos x="271" y="392"/>
              </a:cxn>
              <a:cxn ang="0">
                <a:pos x="245" y="375"/>
              </a:cxn>
              <a:cxn ang="0">
                <a:pos x="218" y="357"/>
              </a:cxn>
              <a:cxn ang="0">
                <a:pos x="193" y="338"/>
              </a:cxn>
              <a:cxn ang="0">
                <a:pos x="168" y="318"/>
              </a:cxn>
              <a:cxn ang="0">
                <a:pos x="144" y="298"/>
              </a:cxn>
              <a:cxn ang="0">
                <a:pos x="121" y="278"/>
              </a:cxn>
              <a:cxn ang="0">
                <a:pos x="100" y="256"/>
              </a:cxn>
              <a:cxn ang="0">
                <a:pos x="91" y="245"/>
              </a:cxn>
              <a:cxn ang="0">
                <a:pos x="82" y="235"/>
              </a:cxn>
              <a:cxn ang="0">
                <a:pos x="72" y="224"/>
              </a:cxn>
              <a:cxn ang="0">
                <a:pos x="64" y="213"/>
              </a:cxn>
              <a:cxn ang="0">
                <a:pos x="0" y="276"/>
              </a:cxn>
              <a:cxn ang="0">
                <a:pos x="35" y="0"/>
              </a:cxn>
              <a:cxn ang="0">
                <a:pos x="297" y="65"/>
              </a:cxn>
              <a:cxn ang="0">
                <a:pos x="219" y="109"/>
              </a:cxn>
              <a:cxn ang="0">
                <a:pos x="237" y="129"/>
              </a:cxn>
              <a:cxn ang="0">
                <a:pos x="256" y="149"/>
              </a:cxn>
              <a:cxn ang="0">
                <a:pos x="276" y="167"/>
              </a:cxn>
              <a:cxn ang="0">
                <a:pos x="296" y="184"/>
              </a:cxn>
              <a:cxn ang="0">
                <a:pos x="317" y="201"/>
              </a:cxn>
              <a:cxn ang="0">
                <a:pos x="338" y="217"/>
              </a:cxn>
              <a:cxn ang="0">
                <a:pos x="359" y="232"/>
              </a:cxn>
              <a:cxn ang="0">
                <a:pos x="381" y="246"/>
              </a:cxn>
              <a:cxn ang="0">
                <a:pos x="401" y="259"/>
              </a:cxn>
              <a:cxn ang="0">
                <a:pos x="423" y="271"/>
              </a:cxn>
              <a:cxn ang="0">
                <a:pos x="443" y="282"/>
              </a:cxn>
              <a:cxn ang="0">
                <a:pos x="462" y="292"/>
              </a:cxn>
              <a:cxn ang="0">
                <a:pos x="482" y="301"/>
              </a:cxn>
              <a:cxn ang="0">
                <a:pos x="500" y="307"/>
              </a:cxn>
              <a:cxn ang="0">
                <a:pos x="519" y="313"/>
              </a:cxn>
              <a:cxn ang="0">
                <a:pos x="535" y="317"/>
              </a:cxn>
              <a:cxn ang="0">
                <a:pos x="444" y="471"/>
              </a:cxn>
            </a:cxnLst>
            <a:rect l="0" t="0" r="r" b="b"/>
            <a:pathLst>
              <a:path w="536" h="472">
                <a:moveTo>
                  <a:pt x="444" y="471"/>
                </a:moveTo>
                <a:lnTo>
                  <a:pt x="424" y="465"/>
                </a:lnTo>
                <a:lnTo>
                  <a:pt x="400" y="457"/>
                </a:lnTo>
                <a:lnTo>
                  <a:pt x="376" y="447"/>
                </a:lnTo>
                <a:lnTo>
                  <a:pt x="350" y="435"/>
                </a:lnTo>
                <a:lnTo>
                  <a:pt x="324" y="422"/>
                </a:lnTo>
                <a:lnTo>
                  <a:pt x="298" y="408"/>
                </a:lnTo>
                <a:lnTo>
                  <a:pt x="271" y="392"/>
                </a:lnTo>
                <a:lnTo>
                  <a:pt x="245" y="375"/>
                </a:lnTo>
                <a:lnTo>
                  <a:pt x="218" y="357"/>
                </a:lnTo>
                <a:lnTo>
                  <a:pt x="193" y="338"/>
                </a:lnTo>
                <a:lnTo>
                  <a:pt x="168" y="318"/>
                </a:lnTo>
                <a:lnTo>
                  <a:pt x="144" y="298"/>
                </a:lnTo>
                <a:lnTo>
                  <a:pt x="121" y="278"/>
                </a:lnTo>
                <a:lnTo>
                  <a:pt x="100" y="256"/>
                </a:lnTo>
                <a:lnTo>
                  <a:pt x="91" y="245"/>
                </a:lnTo>
                <a:lnTo>
                  <a:pt x="82" y="235"/>
                </a:lnTo>
                <a:lnTo>
                  <a:pt x="72" y="224"/>
                </a:lnTo>
                <a:lnTo>
                  <a:pt x="64" y="213"/>
                </a:lnTo>
                <a:lnTo>
                  <a:pt x="0" y="276"/>
                </a:lnTo>
                <a:lnTo>
                  <a:pt x="35" y="0"/>
                </a:lnTo>
                <a:lnTo>
                  <a:pt x="297" y="65"/>
                </a:lnTo>
                <a:lnTo>
                  <a:pt x="219" y="109"/>
                </a:lnTo>
                <a:lnTo>
                  <a:pt x="237" y="129"/>
                </a:lnTo>
                <a:lnTo>
                  <a:pt x="256" y="149"/>
                </a:lnTo>
                <a:lnTo>
                  <a:pt x="276" y="167"/>
                </a:lnTo>
                <a:lnTo>
                  <a:pt x="296" y="184"/>
                </a:lnTo>
                <a:lnTo>
                  <a:pt x="317" y="201"/>
                </a:lnTo>
                <a:lnTo>
                  <a:pt x="338" y="217"/>
                </a:lnTo>
                <a:lnTo>
                  <a:pt x="359" y="232"/>
                </a:lnTo>
                <a:lnTo>
                  <a:pt x="381" y="246"/>
                </a:lnTo>
                <a:lnTo>
                  <a:pt x="401" y="259"/>
                </a:lnTo>
                <a:lnTo>
                  <a:pt x="423" y="271"/>
                </a:lnTo>
                <a:lnTo>
                  <a:pt x="443" y="282"/>
                </a:lnTo>
                <a:lnTo>
                  <a:pt x="462" y="292"/>
                </a:lnTo>
                <a:lnTo>
                  <a:pt x="482" y="301"/>
                </a:lnTo>
                <a:lnTo>
                  <a:pt x="500" y="307"/>
                </a:lnTo>
                <a:lnTo>
                  <a:pt x="519" y="313"/>
                </a:lnTo>
                <a:lnTo>
                  <a:pt x="535" y="317"/>
                </a:lnTo>
                <a:lnTo>
                  <a:pt x="444" y="471"/>
                </a:lnTo>
              </a:path>
            </a:pathLst>
          </a:custGeom>
          <a:solidFill>
            <a:srgbClr val="0066FF"/>
          </a:solidFill>
          <a:ln w="25400" cap="rnd" cmpd="sng">
            <a:solidFill>
              <a:srgbClr val="333399"/>
            </a:solidFill>
            <a:prstDash val="solid"/>
            <a:round/>
            <a:headEnd type="none" w="sm" len="sm"/>
            <a:tailEnd type="none" w="sm" len="sm"/>
          </a:ln>
          <a:effectLst>
            <a:outerShdw dist="53882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34840" name="Freeform 24"/>
          <p:cNvSpPr>
            <a:spLocks/>
          </p:cNvSpPr>
          <p:nvPr/>
        </p:nvSpPr>
        <p:spPr bwMode="auto">
          <a:xfrm>
            <a:off x="1809750" y="3300636"/>
            <a:ext cx="546100" cy="963613"/>
          </a:xfrm>
          <a:custGeom>
            <a:avLst/>
            <a:gdLst/>
            <a:ahLst/>
            <a:cxnLst>
              <a:cxn ang="0">
                <a:pos x="94" y="606"/>
              </a:cxn>
              <a:cxn ang="0">
                <a:pos x="87" y="585"/>
              </a:cxn>
              <a:cxn ang="0">
                <a:pos x="80" y="561"/>
              </a:cxn>
              <a:cxn ang="0">
                <a:pos x="75" y="536"/>
              </a:cxn>
              <a:cxn ang="0">
                <a:pos x="69" y="508"/>
              </a:cxn>
              <a:cxn ang="0">
                <a:pos x="65" y="479"/>
              </a:cxn>
              <a:cxn ang="0">
                <a:pos x="62" y="449"/>
              </a:cxn>
              <a:cxn ang="0">
                <a:pos x="60" y="418"/>
              </a:cxn>
              <a:cxn ang="0">
                <a:pos x="58" y="387"/>
              </a:cxn>
              <a:cxn ang="0">
                <a:pos x="58" y="355"/>
              </a:cxn>
              <a:cxn ang="0">
                <a:pos x="59" y="323"/>
              </a:cxn>
              <a:cxn ang="0">
                <a:pos x="61" y="291"/>
              </a:cxn>
              <a:cxn ang="0">
                <a:pos x="64" y="260"/>
              </a:cxn>
              <a:cxn ang="0">
                <a:pos x="68" y="230"/>
              </a:cxn>
              <a:cxn ang="0">
                <a:pos x="73" y="200"/>
              </a:cxn>
              <a:cxn ang="0">
                <a:pos x="77" y="186"/>
              </a:cxn>
              <a:cxn ang="0">
                <a:pos x="80" y="173"/>
              </a:cxn>
              <a:cxn ang="0">
                <a:pos x="84" y="159"/>
              </a:cxn>
              <a:cxn ang="0">
                <a:pos x="88" y="146"/>
              </a:cxn>
              <a:cxn ang="0">
                <a:pos x="0" y="129"/>
              </a:cxn>
              <a:cxn ang="0">
                <a:pos x="246" y="0"/>
              </a:cxn>
              <a:cxn ang="0">
                <a:pos x="343" y="253"/>
              </a:cxn>
              <a:cxn ang="0">
                <a:pos x="261" y="213"/>
              </a:cxn>
              <a:cxn ang="0">
                <a:pos x="256" y="240"/>
              </a:cxn>
              <a:cxn ang="0">
                <a:pos x="251" y="267"/>
              </a:cxn>
              <a:cxn ang="0">
                <a:pos x="248" y="293"/>
              </a:cxn>
              <a:cxn ang="0">
                <a:pos x="245" y="320"/>
              </a:cxn>
              <a:cxn ang="0">
                <a:pos x="243" y="347"/>
              </a:cxn>
              <a:cxn ang="0">
                <a:pos x="242" y="373"/>
              </a:cxn>
              <a:cxn ang="0">
                <a:pos x="241" y="399"/>
              </a:cxn>
              <a:cxn ang="0">
                <a:pos x="242" y="425"/>
              </a:cxn>
              <a:cxn ang="0">
                <a:pos x="243" y="449"/>
              </a:cxn>
              <a:cxn ang="0">
                <a:pos x="245" y="473"/>
              </a:cxn>
              <a:cxn ang="0">
                <a:pos x="248" y="496"/>
              </a:cxn>
              <a:cxn ang="0">
                <a:pos x="251" y="518"/>
              </a:cxn>
              <a:cxn ang="0">
                <a:pos x="256" y="539"/>
              </a:cxn>
              <a:cxn ang="0">
                <a:pos x="261" y="558"/>
              </a:cxn>
              <a:cxn ang="0">
                <a:pos x="266" y="576"/>
              </a:cxn>
              <a:cxn ang="0">
                <a:pos x="272" y="592"/>
              </a:cxn>
              <a:cxn ang="0">
                <a:pos x="94" y="606"/>
              </a:cxn>
            </a:cxnLst>
            <a:rect l="0" t="0" r="r" b="b"/>
            <a:pathLst>
              <a:path w="344" h="607">
                <a:moveTo>
                  <a:pt x="94" y="606"/>
                </a:moveTo>
                <a:lnTo>
                  <a:pt x="87" y="585"/>
                </a:lnTo>
                <a:lnTo>
                  <a:pt x="80" y="561"/>
                </a:lnTo>
                <a:lnTo>
                  <a:pt x="75" y="536"/>
                </a:lnTo>
                <a:lnTo>
                  <a:pt x="69" y="508"/>
                </a:lnTo>
                <a:lnTo>
                  <a:pt x="65" y="479"/>
                </a:lnTo>
                <a:lnTo>
                  <a:pt x="62" y="449"/>
                </a:lnTo>
                <a:lnTo>
                  <a:pt x="60" y="418"/>
                </a:lnTo>
                <a:lnTo>
                  <a:pt x="58" y="387"/>
                </a:lnTo>
                <a:lnTo>
                  <a:pt x="58" y="355"/>
                </a:lnTo>
                <a:lnTo>
                  <a:pt x="59" y="323"/>
                </a:lnTo>
                <a:lnTo>
                  <a:pt x="61" y="291"/>
                </a:lnTo>
                <a:lnTo>
                  <a:pt x="64" y="260"/>
                </a:lnTo>
                <a:lnTo>
                  <a:pt x="68" y="230"/>
                </a:lnTo>
                <a:lnTo>
                  <a:pt x="73" y="200"/>
                </a:lnTo>
                <a:lnTo>
                  <a:pt x="77" y="186"/>
                </a:lnTo>
                <a:lnTo>
                  <a:pt x="80" y="173"/>
                </a:lnTo>
                <a:lnTo>
                  <a:pt x="84" y="159"/>
                </a:lnTo>
                <a:lnTo>
                  <a:pt x="88" y="146"/>
                </a:lnTo>
                <a:lnTo>
                  <a:pt x="0" y="129"/>
                </a:lnTo>
                <a:lnTo>
                  <a:pt x="246" y="0"/>
                </a:lnTo>
                <a:lnTo>
                  <a:pt x="343" y="253"/>
                </a:lnTo>
                <a:lnTo>
                  <a:pt x="261" y="213"/>
                </a:lnTo>
                <a:lnTo>
                  <a:pt x="256" y="240"/>
                </a:lnTo>
                <a:lnTo>
                  <a:pt x="251" y="267"/>
                </a:lnTo>
                <a:lnTo>
                  <a:pt x="248" y="293"/>
                </a:lnTo>
                <a:lnTo>
                  <a:pt x="245" y="320"/>
                </a:lnTo>
                <a:lnTo>
                  <a:pt x="243" y="347"/>
                </a:lnTo>
                <a:lnTo>
                  <a:pt x="242" y="373"/>
                </a:lnTo>
                <a:lnTo>
                  <a:pt x="241" y="399"/>
                </a:lnTo>
                <a:lnTo>
                  <a:pt x="242" y="425"/>
                </a:lnTo>
                <a:lnTo>
                  <a:pt x="243" y="449"/>
                </a:lnTo>
                <a:lnTo>
                  <a:pt x="245" y="473"/>
                </a:lnTo>
                <a:lnTo>
                  <a:pt x="248" y="496"/>
                </a:lnTo>
                <a:lnTo>
                  <a:pt x="251" y="518"/>
                </a:lnTo>
                <a:lnTo>
                  <a:pt x="256" y="539"/>
                </a:lnTo>
                <a:lnTo>
                  <a:pt x="261" y="558"/>
                </a:lnTo>
                <a:lnTo>
                  <a:pt x="266" y="576"/>
                </a:lnTo>
                <a:lnTo>
                  <a:pt x="272" y="592"/>
                </a:lnTo>
                <a:lnTo>
                  <a:pt x="94" y="606"/>
                </a:lnTo>
              </a:path>
            </a:pathLst>
          </a:custGeom>
          <a:solidFill>
            <a:srgbClr val="0066FF"/>
          </a:solidFill>
          <a:ln w="25400" cap="rnd" cmpd="sng">
            <a:solidFill>
              <a:srgbClr val="333399"/>
            </a:solidFill>
            <a:prstDash val="solid"/>
            <a:round/>
            <a:headEnd type="none" w="sm" len="sm"/>
            <a:tailEnd type="none" w="sm" len="sm"/>
          </a:ln>
          <a:effectLst>
            <a:outerShdw dist="45791" dir="3378596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34841" name="Freeform 25"/>
          <p:cNvSpPr>
            <a:spLocks/>
          </p:cNvSpPr>
          <p:nvPr/>
        </p:nvSpPr>
        <p:spPr bwMode="auto">
          <a:xfrm>
            <a:off x="2500313" y="1424211"/>
            <a:ext cx="819150" cy="838200"/>
          </a:xfrm>
          <a:custGeom>
            <a:avLst/>
            <a:gdLst/>
            <a:ahLst/>
            <a:cxnLst>
              <a:cxn ang="0">
                <a:pos x="0" y="420"/>
              </a:cxn>
              <a:cxn ang="0">
                <a:pos x="9" y="400"/>
              </a:cxn>
              <a:cxn ang="0">
                <a:pos x="19" y="378"/>
              </a:cxn>
              <a:cxn ang="0">
                <a:pos x="32" y="355"/>
              </a:cxn>
              <a:cxn ang="0">
                <a:pos x="46" y="331"/>
              </a:cxn>
              <a:cxn ang="0">
                <a:pos x="62" y="306"/>
              </a:cxn>
              <a:cxn ang="0">
                <a:pos x="79" y="282"/>
              </a:cxn>
              <a:cxn ang="0">
                <a:pos x="98" y="257"/>
              </a:cxn>
              <a:cxn ang="0">
                <a:pos x="118" y="233"/>
              </a:cxn>
              <a:cxn ang="0">
                <a:pos x="139" y="208"/>
              </a:cxn>
              <a:cxn ang="0">
                <a:pos x="160" y="185"/>
              </a:cxn>
              <a:cxn ang="0">
                <a:pos x="183" y="163"/>
              </a:cxn>
              <a:cxn ang="0">
                <a:pos x="206" y="141"/>
              </a:cxn>
              <a:cxn ang="0">
                <a:pos x="229" y="121"/>
              </a:cxn>
              <a:cxn ang="0">
                <a:pos x="252" y="103"/>
              </a:cxn>
              <a:cxn ang="0">
                <a:pos x="264" y="94"/>
              </a:cxn>
              <a:cxn ang="0">
                <a:pos x="276" y="86"/>
              </a:cxn>
              <a:cxn ang="0">
                <a:pos x="288" y="78"/>
              </a:cxn>
              <a:cxn ang="0">
                <a:pos x="299" y="72"/>
              </a:cxn>
              <a:cxn ang="0">
                <a:pos x="244" y="0"/>
              </a:cxn>
              <a:cxn ang="0">
                <a:pos x="515" y="66"/>
              </a:cxn>
              <a:cxn ang="0">
                <a:pos x="420" y="320"/>
              </a:cxn>
              <a:cxn ang="0">
                <a:pos x="385" y="237"/>
              </a:cxn>
              <a:cxn ang="0">
                <a:pos x="364" y="253"/>
              </a:cxn>
              <a:cxn ang="0">
                <a:pos x="342" y="270"/>
              </a:cxn>
              <a:cxn ang="0">
                <a:pos x="322" y="288"/>
              </a:cxn>
              <a:cxn ang="0">
                <a:pos x="302" y="305"/>
              </a:cxn>
              <a:cxn ang="0">
                <a:pos x="283" y="324"/>
              </a:cxn>
              <a:cxn ang="0">
                <a:pos x="265" y="343"/>
              </a:cxn>
              <a:cxn ang="0">
                <a:pos x="247" y="363"/>
              </a:cxn>
              <a:cxn ang="0">
                <a:pos x="231" y="382"/>
              </a:cxn>
              <a:cxn ang="0">
                <a:pos x="216" y="401"/>
              </a:cxn>
              <a:cxn ang="0">
                <a:pos x="201" y="421"/>
              </a:cxn>
              <a:cxn ang="0">
                <a:pos x="188" y="440"/>
              </a:cxn>
              <a:cxn ang="0">
                <a:pos x="176" y="458"/>
              </a:cxn>
              <a:cxn ang="0">
                <a:pos x="165" y="477"/>
              </a:cxn>
              <a:cxn ang="0">
                <a:pos x="157" y="494"/>
              </a:cxn>
              <a:cxn ang="0">
                <a:pos x="149" y="512"/>
              </a:cxn>
              <a:cxn ang="0">
                <a:pos x="143" y="527"/>
              </a:cxn>
              <a:cxn ang="0">
                <a:pos x="0" y="420"/>
              </a:cxn>
            </a:cxnLst>
            <a:rect l="0" t="0" r="r" b="b"/>
            <a:pathLst>
              <a:path w="516" h="528">
                <a:moveTo>
                  <a:pt x="0" y="420"/>
                </a:moveTo>
                <a:lnTo>
                  <a:pt x="9" y="400"/>
                </a:lnTo>
                <a:lnTo>
                  <a:pt x="19" y="378"/>
                </a:lnTo>
                <a:lnTo>
                  <a:pt x="32" y="355"/>
                </a:lnTo>
                <a:lnTo>
                  <a:pt x="46" y="331"/>
                </a:lnTo>
                <a:lnTo>
                  <a:pt x="62" y="306"/>
                </a:lnTo>
                <a:lnTo>
                  <a:pt x="79" y="282"/>
                </a:lnTo>
                <a:lnTo>
                  <a:pt x="98" y="257"/>
                </a:lnTo>
                <a:lnTo>
                  <a:pt x="118" y="233"/>
                </a:lnTo>
                <a:lnTo>
                  <a:pt x="139" y="208"/>
                </a:lnTo>
                <a:lnTo>
                  <a:pt x="160" y="185"/>
                </a:lnTo>
                <a:lnTo>
                  <a:pt x="183" y="163"/>
                </a:lnTo>
                <a:lnTo>
                  <a:pt x="206" y="141"/>
                </a:lnTo>
                <a:lnTo>
                  <a:pt x="229" y="121"/>
                </a:lnTo>
                <a:lnTo>
                  <a:pt x="252" y="103"/>
                </a:lnTo>
                <a:lnTo>
                  <a:pt x="264" y="94"/>
                </a:lnTo>
                <a:lnTo>
                  <a:pt x="276" y="86"/>
                </a:lnTo>
                <a:lnTo>
                  <a:pt x="288" y="78"/>
                </a:lnTo>
                <a:lnTo>
                  <a:pt x="299" y="72"/>
                </a:lnTo>
                <a:lnTo>
                  <a:pt x="244" y="0"/>
                </a:lnTo>
                <a:lnTo>
                  <a:pt x="515" y="66"/>
                </a:lnTo>
                <a:lnTo>
                  <a:pt x="420" y="320"/>
                </a:lnTo>
                <a:lnTo>
                  <a:pt x="385" y="237"/>
                </a:lnTo>
                <a:lnTo>
                  <a:pt x="364" y="253"/>
                </a:lnTo>
                <a:lnTo>
                  <a:pt x="342" y="270"/>
                </a:lnTo>
                <a:lnTo>
                  <a:pt x="322" y="288"/>
                </a:lnTo>
                <a:lnTo>
                  <a:pt x="302" y="305"/>
                </a:lnTo>
                <a:lnTo>
                  <a:pt x="283" y="324"/>
                </a:lnTo>
                <a:lnTo>
                  <a:pt x="265" y="343"/>
                </a:lnTo>
                <a:lnTo>
                  <a:pt x="247" y="363"/>
                </a:lnTo>
                <a:lnTo>
                  <a:pt x="231" y="382"/>
                </a:lnTo>
                <a:lnTo>
                  <a:pt x="216" y="401"/>
                </a:lnTo>
                <a:lnTo>
                  <a:pt x="201" y="421"/>
                </a:lnTo>
                <a:lnTo>
                  <a:pt x="188" y="440"/>
                </a:lnTo>
                <a:lnTo>
                  <a:pt x="176" y="458"/>
                </a:lnTo>
                <a:lnTo>
                  <a:pt x="165" y="477"/>
                </a:lnTo>
                <a:lnTo>
                  <a:pt x="157" y="494"/>
                </a:lnTo>
                <a:lnTo>
                  <a:pt x="149" y="512"/>
                </a:lnTo>
                <a:lnTo>
                  <a:pt x="143" y="527"/>
                </a:lnTo>
                <a:lnTo>
                  <a:pt x="0" y="420"/>
                </a:lnTo>
              </a:path>
            </a:pathLst>
          </a:custGeom>
          <a:solidFill>
            <a:srgbClr val="0066FF"/>
          </a:solidFill>
          <a:ln w="25400" cap="rnd" cmpd="sng">
            <a:solidFill>
              <a:srgbClr val="333399"/>
            </a:solidFill>
            <a:prstDash val="solid"/>
            <a:round/>
            <a:headEnd type="none" w="sm" len="sm"/>
            <a:tailEnd type="none" w="sm" len="sm"/>
          </a:ln>
          <a:effectLst>
            <a:outerShdw dist="45791" dir="3378596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3960738" y="1894905"/>
            <a:ext cx="14668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>
              <a:lnSpc>
                <a:spcPct val="65000"/>
              </a:lnSpc>
              <a:defRPr/>
            </a:pPr>
            <a:r>
              <a:rPr lang="ko-KR" altLang="en-US" i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변화 의 동기</a:t>
            </a:r>
          </a:p>
        </p:txBody>
      </p:sp>
      <p:sp>
        <p:nvSpPr>
          <p:cNvPr id="34843" name="Rectangle 27"/>
          <p:cNvSpPr>
            <a:spLocks noChangeArrowheads="1"/>
          </p:cNvSpPr>
          <p:nvPr/>
        </p:nvSpPr>
        <p:spPr bwMode="auto">
          <a:xfrm>
            <a:off x="3940996" y="5316985"/>
            <a:ext cx="1466748" cy="27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>
              <a:lnSpc>
                <a:spcPct val="65000"/>
              </a:lnSpc>
              <a:defRPr/>
            </a:pPr>
            <a:r>
              <a:rPr lang="ko-KR" altLang="en-US" i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변화의  </a:t>
            </a:r>
            <a:r>
              <a:rPr lang="ko-KR" altLang="en-US" i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과</a:t>
            </a:r>
            <a:r>
              <a:rPr lang="ko-KR" altLang="en-US" i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정</a:t>
            </a:r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239764" y="3227984"/>
            <a:ext cx="1466748" cy="27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>
              <a:lnSpc>
                <a:spcPct val="65000"/>
              </a:lnSpc>
              <a:defRPr/>
            </a:pPr>
            <a:r>
              <a:rPr lang="ko-KR" altLang="en-US" i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변화의  </a:t>
            </a:r>
            <a:r>
              <a:rPr lang="ko-KR" altLang="en-US" i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결산</a:t>
            </a:r>
            <a:endParaRPr lang="ko-KR" altLang="en-US" i="1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  <a:cs typeface="Arial" charset="0"/>
            </a:endParaRPr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927100" y="5264820"/>
            <a:ext cx="13922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>
              <a:lnSpc>
                <a:spcPct val="65000"/>
              </a:lnSpc>
              <a:defRPr/>
            </a:pPr>
            <a:r>
              <a:rPr lang="ko-KR" altLang="en-US" i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변화의 평가</a:t>
            </a:r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7160470" y="2151299"/>
            <a:ext cx="1466748" cy="27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>
              <a:lnSpc>
                <a:spcPct val="65000"/>
              </a:lnSpc>
              <a:defRPr/>
            </a:pPr>
            <a:r>
              <a:rPr lang="ko-KR" altLang="en-US" i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변화의  </a:t>
            </a:r>
            <a:r>
              <a:rPr lang="ko-KR" altLang="en-US" i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문</a:t>
            </a:r>
            <a:r>
              <a:rPr lang="ko-KR" altLang="en-US" i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제</a:t>
            </a:r>
          </a:p>
        </p:txBody>
      </p:sp>
      <p:sp>
        <p:nvSpPr>
          <p:cNvPr id="34847" name="Rectangle 31"/>
          <p:cNvSpPr>
            <a:spLocks noChangeArrowheads="1"/>
          </p:cNvSpPr>
          <p:nvPr/>
        </p:nvSpPr>
        <p:spPr bwMode="auto">
          <a:xfrm>
            <a:off x="6953250" y="4105945"/>
            <a:ext cx="237127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92075" tIns="46038" rIns="92075" bIns="46038" anchor="ctr">
            <a:spAutoFit/>
          </a:bodyPr>
          <a:lstStyle/>
          <a:p>
            <a:pPr algn="ctr" eaLnBrk="0" hangingPunct="0">
              <a:lnSpc>
                <a:spcPct val="65000"/>
              </a:lnSpc>
              <a:defRPr/>
            </a:pPr>
            <a:r>
              <a:rPr lang="ko-KR" altLang="en-US" i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변화의  </a:t>
            </a:r>
            <a:r>
              <a:rPr lang="ko-KR" altLang="en-US" i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환경</a:t>
            </a:r>
            <a:endParaRPr lang="ko-KR" altLang="en-US" i="1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  <a:cs typeface="Arial" charset="0"/>
            </a:endParaRPr>
          </a:p>
        </p:txBody>
      </p:sp>
      <p:sp>
        <p:nvSpPr>
          <p:cNvPr id="13340" name="Rectangle 32"/>
          <p:cNvSpPr>
            <a:spLocks noChangeArrowheads="1"/>
          </p:cNvSpPr>
          <p:nvPr/>
        </p:nvSpPr>
        <p:spPr bwMode="auto">
          <a:xfrm>
            <a:off x="3392488" y="90872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altLang="ko-KR" sz="3600" dirty="0">
                <a:solidFill>
                  <a:srgbClr val="333399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3341" name="Rectangle 33"/>
          <p:cNvSpPr>
            <a:spLocks noChangeArrowheads="1"/>
          </p:cNvSpPr>
          <p:nvPr/>
        </p:nvSpPr>
        <p:spPr bwMode="auto">
          <a:xfrm>
            <a:off x="5764213" y="228032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altLang="ko-KR" sz="3600" dirty="0">
                <a:solidFill>
                  <a:srgbClr val="333399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3342" name="Rectangle 34"/>
          <p:cNvSpPr>
            <a:spLocks noChangeArrowheads="1"/>
          </p:cNvSpPr>
          <p:nvPr/>
        </p:nvSpPr>
        <p:spPr bwMode="auto">
          <a:xfrm>
            <a:off x="3392488" y="553787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altLang="ko-KR" sz="3600">
                <a:solidFill>
                  <a:srgbClr val="333399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13343" name="Rectangle 35"/>
          <p:cNvSpPr>
            <a:spLocks noChangeArrowheads="1"/>
          </p:cNvSpPr>
          <p:nvPr/>
        </p:nvSpPr>
        <p:spPr bwMode="auto">
          <a:xfrm>
            <a:off x="5735638" y="424247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altLang="ko-KR" sz="3600">
                <a:solidFill>
                  <a:srgbClr val="333399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13344" name="Rectangle 36"/>
          <p:cNvSpPr>
            <a:spLocks noChangeArrowheads="1"/>
          </p:cNvSpPr>
          <p:nvPr/>
        </p:nvSpPr>
        <p:spPr bwMode="auto">
          <a:xfrm>
            <a:off x="973138" y="424247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altLang="ko-KR" sz="3600">
                <a:solidFill>
                  <a:srgbClr val="333399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13345" name="Rectangle 37"/>
          <p:cNvSpPr>
            <a:spLocks noChangeArrowheads="1"/>
          </p:cNvSpPr>
          <p:nvPr/>
        </p:nvSpPr>
        <p:spPr bwMode="auto">
          <a:xfrm>
            <a:off x="927100" y="2253332"/>
            <a:ext cx="669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altLang="ko-KR" sz="3600">
                <a:solidFill>
                  <a:srgbClr val="333399"/>
                </a:solidFill>
                <a:latin typeface="Comic Sans MS" pitchFamily="66" charset="0"/>
              </a:rPr>
              <a:t>6 </a:t>
            </a:r>
          </a:p>
        </p:txBody>
      </p:sp>
      <p:sp>
        <p:nvSpPr>
          <p:cNvPr id="34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35" name="그림 34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36" name="그림 35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37" name="Title 1"/>
          <p:cNvSpPr txBox="1">
            <a:spLocks/>
          </p:cNvSpPr>
          <p:nvPr/>
        </p:nvSpPr>
        <p:spPr>
          <a:xfrm>
            <a:off x="0" y="387248"/>
            <a:ext cx="9144000" cy="6926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0" hangingPunct="0"/>
            <a:endParaRPr lang="ko-KR" altLang="en-US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623218" y="188640"/>
            <a:ext cx="6270626" cy="692696"/>
          </a:xfrm>
          <a:prstGeom prst="rect">
            <a:avLst/>
          </a:prstGeom>
          <a:solidFill>
            <a:srgbClr val="92D050"/>
          </a:solidFill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GO </a:t>
            </a:r>
            <a:r>
              <a:rPr lang="ko-KR" altLang="en-US" sz="28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뜨라이브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28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훈련 과정</a:t>
            </a:r>
            <a:r>
              <a:rPr lang="en-US" altLang="ko-KR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095729483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8" grpId="0"/>
      <p:bldP spid="13320" grpId="0"/>
      <p:bldP spid="13322" grpId="0"/>
      <p:bldP spid="13324" grpId="0"/>
      <p:bldP spid="13326" grpId="0"/>
      <p:bldP spid="34842" grpId="0"/>
      <p:bldP spid="34843" grpId="0"/>
      <p:bldP spid="34844" grpId="0"/>
      <p:bldP spid="34845" grpId="0"/>
      <p:bldP spid="34846" grpId="0"/>
      <p:bldP spid="3484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ChangeArrowheads="1"/>
          </p:cNvSpPr>
          <p:nvPr/>
        </p:nvSpPr>
        <p:spPr bwMode="auto">
          <a:xfrm>
            <a:off x="1803803" y="152400"/>
            <a:ext cx="5384807" cy="781752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0">
              <a:lnSpc>
                <a:spcPct val="160000"/>
              </a:lnSpc>
            </a:pPr>
            <a:r>
              <a:rPr lang="ko-KR" altLang="en-US" sz="28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28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8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차 진단과 처방 후 세운 목표</a:t>
            </a:r>
            <a:endParaRPr lang="ko-KR" altLang="en-US" sz="28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64515" name="_x106873088" descr="EMB00000f209b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6048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/>
          <p:nvPr/>
        </p:nvSpPr>
        <p:spPr>
          <a:xfrm>
            <a:off x="323528" y="1066800"/>
            <a:ext cx="8640960" cy="56938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2-3 </a:t>
            </a:r>
            <a:r>
              <a:rPr lang="ko-KR" alt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우선적인 목표(</a:t>
            </a:r>
            <a:r>
              <a:rPr lang="en-US" altLang="ko-KR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1)</a:t>
            </a:r>
            <a:endParaRPr lang="en-US" altLang="ko-KR" sz="2000" dirty="0">
              <a:solidFill>
                <a:schemeClr val="tx2"/>
              </a:solidFill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ko-KR" altLang="en-US" sz="2800" dirty="0" err="1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코칭</a:t>
            </a:r>
            <a:r>
              <a:rPr lang="en-US" altLang="ko-KR" sz="28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리더십과 평가</a:t>
            </a:r>
            <a:r>
              <a:rPr lang="en-US" altLang="ko-KR" sz="28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8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전략</a:t>
            </a:r>
            <a:r>
              <a:rPr lang="en-US" altLang="ko-KR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: </a:t>
            </a:r>
          </a:p>
          <a:p>
            <a:pPr marL="457200" indent="-457200">
              <a:defRPr/>
            </a:pPr>
            <a:r>
              <a:rPr lang="en-US" altLang="ko-KR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 1) </a:t>
            </a:r>
            <a:r>
              <a:rPr lang="ko-KR" altLang="en-US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매년 교회 </a:t>
            </a:r>
            <a:r>
              <a:rPr lang="ko-KR" altLang="en-US" sz="28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건강을 </a:t>
            </a:r>
            <a:r>
              <a:rPr lang="ko-KR" altLang="en-US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진단 처방하고</a:t>
            </a:r>
            <a:r>
              <a:rPr lang="en-US" altLang="ko-KR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8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defRPr/>
            </a:pPr>
            <a:r>
              <a:rPr lang="en-US" altLang="ko-KR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 2) </a:t>
            </a:r>
            <a:r>
              <a:rPr lang="ko-KR" altLang="en-US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전문가의 도움을 </a:t>
            </a:r>
            <a:r>
              <a:rPr lang="en-US" altLang="ko-KR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차례를 받고 </a:t>
            </a:r>
            <a:endParaRPr lang="en-US" altLang="ko-KR" sz="28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defRPr/>
            </a:pPr>
            <a:r>
              <a:rPr lang="en-US" altLang="ko-KR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 3) </a:t>
            </a:r>
            <a:r>
              <a:rPr lang="ko-KR" altLang="en-US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실행 </a:t>
            </a:r>
            <a:r>
              <a:rPr lang="ko-KR" altLang="en-US" sz="28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전략팀</a:t>
            </a:r>
            <a:r>
              <a:rPr lang="en-US" altLang="ko-KR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(3-8</a:t>
            </a:r>
            <a:r>
              <a:rPr lang="ko-KR" altLang="en-US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명</a:t>
            </a:r>
            <a:r>
              <a:rPr lang="en-US" altLang="ko-KR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을 세워 </a:t>
            </a:r>
            <a:r>
              <a:rPr lang="en-US" altLang="ko-KR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번 모임 하면서 </a:t>
            </a:r>
            <a:r>
              <a:rPr lang="ko-KR" altLang="en-US" sz="28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코칭</a:t>
            </a:r>
            <a:r>
              <a:rPr lang="ko-KR" altLang="en-US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리더십과 평가</a:t>
            </a:r>
            <a:r>
              <a:rPr lang="en-US" altLang="ko-KR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전략을 각각 평균 </a:t>
            </a:r>
            <a:r>
              <a:rPr lang="en-US" altLang="ko-KR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75</a:t>
            </a:r>
            <a:r>
              <a:rPr lang="ko-KR" altLang="en-US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와 </a:t>
            </a:r>
            <a:r>
              <a:rPr lang="en-US" altLang="ko-KR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67</a:t>
            </a:r>
            <a:r>
              <a:rPr lang="ko-KR" altLang="en-US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에서 </a:t>
            </a:r>
            <a:r>
              <a:rPr lang="en-US" altLang="ko-KR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85</a:t>
            </a:r>
            <a:r>
              <a:rPr lang="ko-KR" altLang="en-US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와 </a:t>
            </a:r>
            <a:r>
              <a:rPr lang="en-US" altLang="ko-KR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77</a:t>
            </a:r>
            <a:r>
              <a:rPr lang="ko-KR" altLang="en-US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포인트로 상승시킨다</a:t>
            </a:r>
            <a:r>
              <a:rPr lang="en-US" altLang="ko-KR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28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buAutoNum type="arabicPeriod" startAt="2"/>
              <a:defRPr/>
            </a:pPr>
            <a:r>
              <a:rPr lang="ko-KR" altLang="en-US" sz="28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교회의 효과적인 구조</a:t>
            </a:r>
            <a:r>
              <a:rPr lang="en-US" altLang="ko-KR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: </a:t>
            </a:r>
          </a:p>
          <a:p>
            <a:pPr marL="457200" indent="-457200">
              <a:defRPr/>
            </a:pPr>
            <a:r>
              <a:rPr lang="en-US" altLang="ko-KR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 1</a:t>
            </a:r>
            <a:r>
              <a:rPr lang="en-US" altLang="ko-KR" sz="28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28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매달 </a:t>
            </a:r>
            <a:r>
              <a:rPr lang="en-US" altLang="ko-KR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번씩 홀수 주 화요일 마다 각 기관</a:t>
            </a:r>
            <a:r>
              <a:rPr lang="en-US" altLang="ko-KR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부서장들</a:t>
            </a:r>
            <a:r>
              <a:rPr lang="en-US" altLang="ko-KR" sz="28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(20</a:t>
            </a:r>
            <a:r>
              <a:rPr lang="ko-KR" altLang="en-US" sz="28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명의 핵심 멤버</a:t>
            </a:r>
            <a:r>
              <a:rPr lang="en-US" altLang="ko-KR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의 </a:t>
            </a:r>
            <a:r>
              <a:rPr lang="ko-KR" altLang="en-US" sz="28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모임을 </a:t>
            </a:r>
            <a:r>
              <a:rPr lang="ko-KR" altLang="en-US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갖고 </a:t>
            </a:r>
            <a:r>
              <a:rPr lang="ko-KR" altLang="en-US" sz="28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소통의 </a:t>
            </a:r>
            <a:r>
              <a:rPr lang="ko-KR" altLang="en-US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장을 만들고</a:t>
            </a:r>
            <a:r>
              <a:rPr lang="en-US" altLang="ko-KR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 </a:t>
            </a:r>
          </a:p>
          <a:p>
            <a:pPr marL="457200" indent="-457200">
              <a:defRPr/>
            </a:pPr>
            <a:r>
              <a:rPr lang="en-US" altLang="ko-KR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 2) </a:t>
            </a:r>
            <a:r>
              <a:rPr lang="ko-KR" altLang="en-US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격월간지로 </a:t>
            </a:r>
            <a:r>
              <a:rPr lang="en-US" altLang="ko-KR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뉴스</a:t>
            </a:r>
            <a:r>
              <a:rPr lang="en-US" altLang="ko-KR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&gt;</a:t>
            </a:r>
            <a:r>
              <a:rPr lang="ko-KR" altLang="en-US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지를 출판하여 매 </a:t>
            </a:r>
            <a:r>
              <a:rPr lang="en-US" altLang="ko-KR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개월마다 보급한다</a:t>
            </a:r>
            <a:r>
              <a:rPr lang="en-US" altLang="ko-KR" sz="2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endParaRPr lang="en-US" altLang="ko-KR" sz="28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429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ChangeArrowheads="1"/>
          </p:cNvSpPr>
          <p:nvPr/>
        </p:nvSpPr>
        <p:spPr bwMode="auto">
          <a:xfrm>
            <a:off x="1803803" y="260648"/>
            <a:ext cx="5384807" cy="781752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0">
              <a:lnSpc>
                <a:spcPct val="160000"/>
              </a:lnSpc>
            </a:pPr>
            <a:r>
              <a:rPr lang="ko-KR" altLang="en-US" sz="28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28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8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차 진단과 처방 후 세운 목표</a:t>
            </a:r>
            <a:endParaRPr lang="ko-KR" altLang="en-US" sz="28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64515" name="_x106873088" descr="EMB00000f209b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6048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/>
          <p:nvPr/>
        </p:nvSpPr>
        <p:spPr>
          <a:xfrm>
            <a:off x="323528" y="1241459"/>
            <a:ext cx="8640960" cy="53860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2-3 </a:t>
            </a:r>
            <a:r>
              <a:rPr lang="ko-KR" alt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우선적인 목표</a:t>
            </a:r>
            <a:r>
              <a:rPr lang="en-US" altLang="ko-KR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(2)</a:t>
            </a:r>
            <a:endParaRPr lang="en-US" altLang="ko-KR" sz="2400" dirty="0">
              <a:solidFill>
                <a:schemeClr val="tx2"/>
              </a:solidFill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buAutoNum type="arabicPeriod" startAt="3"/>
              <a:defRPr/>
            </a:pPr>
            <a:r>
              <a:rPr lang="ko-KR" altLang="en-US" sz="24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주민이해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주민들을 위한 기도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의견 수렴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): </a:t>
            </a:r>
          </a:p>
          <a:p>
            <a:pPr marL="457200" indent="-457200">
              <a:defRPr/>
            </a:pPr>
            <a:r>
              <a:rPr lang="en-US" altLang="ko-KR" sz="24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1)1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년에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100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명의 지역 분들의 명단을  찾아 심방하고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 </a:t>
            </a:r>
          </a:p>
          <a:p>
            <a:pPr marL="457200" indent="-457200">
              <a:defRPr/>
            </a:pP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 2)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이웃 초청 전도축제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(11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에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100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명이 참석하게 하고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</a:t>
            </a:r>
          </a:p>
          <a:p>
            <a:pPr marL="457200" indent="-457200">
              <a:defRPr/>
            </a:pP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 3) 50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명이 교회 새 회원이 되게 한다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400" dirty="0" smtClean="0">
              <a:solidFill>
                <a:srgbClr val="C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buAutoNum type="arabicPeriod" startAt="4"/>
              <a:defRPr/>
            </a:pPr>
            <a:r>
              <a:rPr lang="ko-KR" altLang="en-US" sz="24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하나님의 은혜 체험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4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defRPr/>
            </a:pP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1)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매주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시간씩 개인 개도 생활 강화하고  </a:t>
            </a:r>
            <a:endParaRPr lang="en-US" altLang="ko-KR" sz="24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defRPr/>
            </a:pP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2)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주일예배 말씀 준비 철저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매주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15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시간씩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), </a:t>
            </a:r>
          </a:p>
          <a:p>
            <a:pPr marL="457200" indent="-457200">
              <a:defRPr/>
            </a:pP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3)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영적 훈련 실시하여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106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명이 졸업하게 한다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457200" indent="-457200">
              <a:defRPr/>
            </a:pP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		(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en-US" altLang="ko-KR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000" dirty="0" err="1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바나바</a:t>
            </a:r>
            <a:r>
              <a:rPr lang="ko-KR" altLang="en-US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사역</a:t>
            </a:r>
            <a:r>
              <a:rPr lang="en-US" altLang="ko-KR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(5</a:t>
            </a:r>
            <a:r>
              <a:rPr lang="ko-KR" altLang="en-US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주 코스</a:t>
            </a:r>
            <a:r>
              <a:rPr lang="en-US" altLang="ko-KR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:12</a:t>
            </a:r>
            <a:r>
              <a:rPr lang="ko-KR" altLang="en-US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명 이수</a:t>
            </a:r>
            <a:r>
              <a:rPr lang="en-US" altLang="ko-KR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), </a:t>
            </a:r>
            <a:endParaRPr lang="en-US" altLang="ko-KR" sz="20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defRPr/>
            </a:pP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       (</a:t>
            </a:r>
            <a:r>
              <a:rPr lang="en-US" altLang="ko-KR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2) </a:t>
            </a:r>
            <a:r>
              <a:rPr lang="ko-KR" altLang="en-US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새 가족 훈련 실시</a:t>
            </a:r>
            <a:r>
              <a:rPr lang="en-US" altLang="ko-KR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(4</a:t>
            </a:r>
            <a:r>
              <a:rPr lang="ko-KR" altLang="en-US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주 코스</a:t>
            </a:r>
            <a:r>
              <a:rPr lang="en-US" altLang="ko-KR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:30</a:t>
            </a:r>
            <a:r>
              <a:rPr lang="ko-KR" altLang="en-US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명</a:t>
            </a:r>
            <a:r>
              <a:rPr lang="en-US" altLang="ko-KR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), </a:t>
            </a:r>
            <a:endParaRPr lang="en-US" altLang="ko-KR" sz="20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defRPr/>
            </a:pP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       (</a:t>
            </a:r>
            <a:r>
              <a:rPr lang="en-US" altLang="ko-KR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3) </a:t>
            </a:r>
            <a:r>
              <a:rPr lang="ko-KR" altLang="en-US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소 그룹 부부 제자 </a:t>
            </a:r>
            <a:r>
              <a:rPr lang="ko-KR" altLang="en-US" sz="20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훈련반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(30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명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), </a:t>
            </a:r>
          </a:p>
          <a:p>
            <a:pPr marL="457200" indent="-457200">
              <a:defRPr/>
            </a:pP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       (</a:t>
            </a:r>
            <a:r>
              <a:rPr lang="en-US" altLang="ko-KR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4) </a:t>
            </a:r>
            <a:r>
              <a:rPr lang="ko-KR" altLang="en-US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성지 </a:t>
            </a:r>
            <a:r>
              <a:rPr lang="ko-KR" altLang="en-US" sz="2000" dirty="0" err="1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순례반</a:t>
            </a:r>
            <a:r>
              <a:rPr lang="ko-KR" altLang="en-US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훈련</a:t>
            </a:r>
            <a:r>
              <a:rPr lang="en-US" altLang="ko-KR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(12</a:t>
            </a:r>
            <a:r>
              <a:rPr lang="ko-KR" altLang="en-US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주 코스</a:t>
            </a:r>
            <a:r>
              <a:rPr lang="en-US" altLang="ko-KR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:14</a:t>
            </a:r>
            <a:r>
              <a:rPr lang="ko-KR" altLang="en-US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명</a:t>
            </a:r>
            <a:r>
              <a:rPr lang="en-US" altLang="ko-KR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), </a:t>
            </a:r>
            <a:endParaRPr lang="en-US" altLang="ko-KR" sz="20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defRPr/>
            </a:pP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       (</a:t>
            </a:r>
            <a:r>
              <a:rPr lang="en-US" altLang="ko-KR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5)</a:t>
            </a:r>
            <a:r>
              <a:rPr lang="ko-KR" altLang="en-US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생명의 삶</a:t>
            </a:r>
            <a:r>
              <a:rPr lang="en-US" altLang="ko-KR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(2</a:t>
            </a:r>
            <a:r>
              <a:rPr lang="ko-KR" altLang="en-US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개</a:t>
            </a:r>
            <a:r>
              <a:rPr lang="en-US" altLang="ko-KR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:20</a:t>
            </a:r>
            <a:r>
              <a:rPr lang="ko-KR" altLang="en-US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명</a:t>
            </a:r>
            <a:r>
              <a:rPr lang="en-US" altLang="ko-KR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등을 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신설한다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.(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이상은 그 해에 이룰 목표를 세운 것이며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실행전략은 따로 준비함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sz="20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429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endParaRPr lang="en-US" altLang="ko-KR" sz="1800" b="1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indent="-342900" latinLnBrk="1">
              <a:spcBef>
                <a:spcPct val="20000"/>
              </a:spcBef>
              <a:buClr>
                <a:srgbClr val="458F8F"/>
              </a:buClr>
              <a:defRPr/>
            </a:pPr>
            <a:r>
              <a:rPr lang="en-US" altLang="ko-KR" sz="1400" b="1" kern="0" dirty="0" smtClean="0">
                <a:solidFill>
                  <a:srgbClr val="458F8F"/>
                </a:solidFill>
                <a:latin typeface="Verdana"/>
                <a:ea typeface="굴림" charset="-127"/>
              </a:rPr>
              <a:t>http://www.igomt.com</a:t>
            </a:r>
          </a:p>
        </p:txBody>
      </p:sp>
      <p:pic>
        <p:nvPicPr>
          <p:cNvPr id="8" name="그림 7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9" name="그림 8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61988" y="2074863"/>
            <a:ext cx="8193087" cy="1569660"/>
          </a:xfrm>
          <a:prstGeom prst="rect">
            <a:avLst/>
          </a:prstGeom>
          <a:solidFill>
            <a:srgbClr val="FFC000"/>
          </a:soli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ko-KR" alt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건강한 목회자</a:t>
            </a:r>
            <a:r>
              <a:rPr lang="ko-KR" altLang="en-US" sz="4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의 </a:t>
            </a:r>
            <a:endParaRPr lang="en-US" altLang="ko-KR" sz="48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 algn="r">
              <a:defRPr/>
            </a:pPr>
            <a:r>
              <a:rPr lang="en-US" altLang="ko-KR" sz="4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75</a:t>
            </a:r>
            <a:r>
              <a:rPr lang="ko-KR" altLang="en-US" sz="4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가지</a:t>
            </a:r>
            <a:r>
              <a:rPr lang="ko-KR" alt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설문 진단</a:t>
            </a:r>
            <a:r>
              <a:rPr lang="en-US" altLang="ko-KR" sz="4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(B)</a:t>
            </a:r>
            <a:r>
              <a:rPr lang="en-US" altLang="ko-KR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</a:t>
            </a:r>
            <a:endParaRPr lang="ko-KR" altLang="en-US" sz="4800" b="1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64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ChangeArrowheads="1"/>
          </p:cNvSpPr>
          <p:nvPr/>
        </p:nvSpPr>
        <p:spPr bwMode="auto">
          <a:xfrm>
            <a:off x="2166543" y="94264"/>
            <a:ext cx="5121915" cy="781752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0">
              <a:lnSpc>
                <a:spcPct val="160000"/>
              </a:lnSpc>
            </a:pPr>
            <a:r>
              <a:rPr lang="ko-KR" altLang="en-US" sz="28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28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8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차 진단 후의 </a:t>
            </a:r>
            <a:r>
              <a:rPr lang="en-US" altLang="ko-KR" sz="28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12</a:t>
            </a:r>
            <a:r>
              <a:rPr lang="ko-KR" altLang="en-US" sz="28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가지 장점 </a:t>
            </a:r>
            <a:endParaRPr lang="ko-KR" altLang="en-US" sz="28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63491" name="_x106873088" descr="EMB00000f209b3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6048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251757912" descr="EMB00001414910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4" y="1073422"/>
            <a:ext cx="8618538" cy="5595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1690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8" name="그림 7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9" name="그림 8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" name="그룹 49"/>
          <p:cNvGrpSpPr>
            <a:grpSpLocks/>
          </p:cNvGrpSpPr>
          <p:nvPr/>
        </p:nvGrpSpPr>
        <p:grpSpPr bwMode="auto">
          <a:xfrm>
            <a:off x="0" y="1142984"/>
            <a:ext cx="8667750" cy="5553075"/>
            <a:chOff x="0" y="0"/>
            <a:chExt cx="8667750" cy="5553075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0" y="0"/>
              <a:ext cx="8667750" cy="5553075"/>
              <a:chOff x="0" y="0"/>
              <a:chExt cx="7581900" cy="4796550"/>
            </a:xfrm>
          </p:grpSpPr>
          <p:graphicFrame>
            <p:nvGraphicFramePr>
              <p:cNvPr id="83" name="Chart 1"/>
              <p:cNvGraphicFramePr>
                <a:graphicFrameLocks/>
              </p:cNvGraphicFramePr>
              <p:nvPr/>
            </p:nvGraphicFramePr>
            <p:xfrm>
              <a:off x="0" y="300751"/>
              <a:ext cx="7581900" cy="449579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84" name="TextBox 86"/>
              <p:cNvSpPr txBox="1"/>
              <p:nvPr/>
            </p:nvSpPr>
            <p:spPr>
              <a:xfrm>
                <a:off x="8332" y="0"/>
                <a:ext cx="2082940" cy="296185"/>
              </a:xfrm>
              <a:prstGeom prst="rect">
                <a:avLst/>
              </a:prstGeom>
              <a:gradFill rotWithShape="1">
                <a:gsLst>
                  <a:gs pos="0">
                    <a:srgbClr val="4BACC6">
                      <a:tint val="50000"/>
                      <a:satMod val="300000"/>
                    </a:srgbClr>
                  </a:gs>
                  <a:gs pos="35000">
                    <a:srgbClr val="4BACC6">
                      <a:tint val="37000"/>
                      <a:satMod val="300000"/>
                    </a:srgbClr>
                  </a:gs>
                  <a:gs pos="100000">
                    <a:srgbClr val="4BACC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조선일보명조" pitchFamily="18" charset="-127"/>
                  </a:rPr>
                  <a:t>1</a:t>
                </a:r>
                <a:r>
                  <a:rPr kumimoji="0" lang="ko-KR" alt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조선일보명조" pitchFamily="18" charset="-127"/>
                  </a:rPr>
                  <a:t>차진단</a:t>
                </a:r>
                <a:r>
                  <a:rPr kumimoji="0" lang="en-US" altLang="ko-KR" sz="1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조선일보명조" pitchFamily="18" charset="-127"/>
                  </a:rPr>
                  <a:t>-</a:t>
                </a:r>
                <a:r>
                  <a:rPr kumimoji="0" lang="ko-KR" alt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조선일보명조" pitchFamily="18" charset="-127"/>
                  </a:rPr>
                  <a:t>개 발 점</a:t>
                </a:r>
                <a:r>
                  <a:rPr kumimoji="0" lang="en-US" altLang="ko-KR" sz="1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조선일보명조" pitchFamily="18" charset="-127"/>
                  </a:rPr>
                  <a:t>(12</a:t>
                </a:r>
                <a:r>
                  <a:rPr kumimoji="0" lang="ko-KR" alt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조선일보명조" pitchFamily="18" charset="-127"/>
                  </a:rPr>
                  <a:t>가지</a:t>
                </a:r>
                <a:r>
                  <a:rPr kumimoji="0" lang="en-US" altLang="ko-KR" sz="1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조선일보명조" pitchFamily="18" charset="-127"/>
                  </a:rPr>
                  <a:t>)</a:t>
                </a: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조선일보명조" pitchFamily="18" charset="-127"/>
                </a:endParaRPr>
              </a:p>
            </p:txBody>
          </p:sp>
        </p:grpSp>
        <p:sp>
          <p:nvSpPr>
            <p:cNvPr id="52" name="TextBox 13"/>
            <p:cNvSpPr txBox="1">
              <a:spLocks noChangeAspect="1"/>
            </p:cNvSpPr>
            <p:nvPr/>
          </p:nvSpPr>
          <p:spPr bwMode="auto">
            <a:xfrm>
              <a:off x="1057275" y="3590925"/>
              <a:ext cx="419100" cy="180975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No. 1</a:t>
              </a:r>
            </a:p>
          </p:txBody>
        </p:sp>
        <p:sp>
          <p:nvSpPr>
            <p:cNvPr id="53" name="TextBox 13"/>
            <p:cNvSpPr txBox="1">
              <a:spLocks noChangeAspect="1"/>
            </p:cNvSpPr>
            <p:nvPr/>
          </p:nvSpPr>
          <p:spPr bwMode="auto">
            <a:xfrm>
              <a:off x="1657350" y="3590925"/>
              <a:ext cx="419100" cy="180975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No. 2</a:t>
              </a:r>
            </a:p>
          </p:txBody>
        </p:sp>
        <p:sp>
          <p:nvSpPr>
            <p:cNvPr id="54" name="TextBox 13"/>
            <p:cNvSpPr txBox="1">
              <a:spLocks noChangeAspect="1"/>
            </p:cNvSpPr>
            <p:nvPr/>
          </p:nvSpPr>
          <p:spPr bwMode="auto">
            <a:xfrm>
              <a:off x="2276475" y="3590925"/>
              <a:ext cx="419100" cy="180975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No. 3</a:t>
              </a:r>
            </a:p>
          </p:txBody>
        </p:sp>
        <p:sp>
          <p:nvSpPr>
            <p:cNvPr id="55" name="TextBox 13"/>
            <p:cNvSpPr txBox="1">
              <a:spLocks noChangeAspect="1"/>
            </p:cNvSpPr>
            <p:nvPr/>
          </p:nvSpPr>
          <p:spPr bwMode="auto">
            <a:xfrm>
              <a:off x="2867025" y="3590925"/>
              <a:ext cx="419100" cy="180975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No. 4</a:t>
              </a:r>
            </a:p>
          </p:txBody>
        </p:sp>
        <p:sp>
          <p:nvSpPr>
            <p:cNvPr id="56" name="TextBox 13"/>
            <p:cNvSpPr txBox="1">
              <a:spLocks noChangeAspect="1"/>
            </p:cNvSpPr>
            <p:nvPr/>
          </p:nvSpPr>
          <p:spPr bwMode="auto">
            <a:xfrm>
              <a:off x="3467100" y="3590925"/>
              <a:ext cx="419100" cy="180975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No. 5</a:t>
              </a:r>
            </a:p>
          </p:txBody>
        </p:sp>
        <p:sp>
          <p:nvSpPr>
            <p:cNvPr id="57" name="TextBox 13"/>
            <p:cNvSpPr txBox="1">
              <a:spLocks noChangeAspect="1"/>
            </p:cNvSpPr>
            <p:nvPr/>
          </p:nvSpPr>
          <p:spPr bwMode="auto">
            <a:xfrm>
              <a:off x="4076700" y="3590925"/>
              <a:ext cx="419100" cy="180975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No. 6</a:t>
              </a:r>
            </a:p>
          </p:txBody>
        </p:sp>
        <p:sp>
          <p:nvSpPr>
            <p:cNvPr id="58" name="TextBox 13"/>
            <p:cNvSpPr txBox="1">
              <a:spLocks noChangeAspect="1"/>
            </p:cNvSpPr>
            <p:nvPr/>
          </p:nvSpPr>
          <p:spPr bwMode="auto">
            <a:xfrm>
              <a:off x="4676775" y="3590925"/>
              <a:ext cx="419100" cy="180975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No. 7</a:t>
              </a:r>
            </a:p>
          </p:txBody>
        </p:sp>
        <p:sp>
          <p:nvSpPr>
            <p:cNvPr id="59" name="TextBox 13"/>
            <p:cNvSpPr txBox="1">
              <a:spLocks noChangeAspect="1"/>
            </p:cNvSpPr>
            <p:nvPr/>
          </p:nvSpPr>
          <p:spPr bwMode="auto">
            <a:xfrm>
              <a:off x="5267325" y="3590925"/>
              <a:ext cx="419100" cy="180975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No. 8</a:t>
              </a:r>
            </a:p>
          </p:txBody>
        </p:sp>
        <p:sp>
          <p:nvSpPr>
            <p:cNvPr id="60" name="TextBox 13"/>
            <p:cNvSpPr txBox="1">
              <a:spLocks noChangeAspect="1"/>
            </p:cNvSpPr>
            <p:nvPr/>
          </p:nvSpPr>
          <p:spPr bwMode="auto">
            <a:xfrm>
              <a:off x="5829300" y="3590925"/>
              <a:ext cx="419100" cy="180975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No. 9</a:t>
              </a:r>
            </a:p>
          </p:txBody>
        </p:sp>
        <p:sp>
          <p:nvSpPr>
            <p:cNvPr id="61" name="TextBox 13"/>
            <p:cNvSpPr txBox="1">
              <a:spLocks noChangeAspect="1"/>
            </p:cNvSpPr>
            <p:nvPr/>
          </p:nvSpPr>
          <p:spPr bwMode="auto">
            <a:xfrm>
              <a:off x="6438900" y="3600450"/>
              <a:ext cx="504825" cy="17145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No. 10</a:t>
              </a:r>
            </a:p>
          </p:txBody>
        </p:sp>
        <p:sp>
          <p:nvSpPr>
            <p:cNvPr id="62" name="TextBox 13"/>
            <p:cNvSpPr txBox="1">
              <a:spLocks noChangeAspect="1"/>
            </p:cNvSpPr>
            <p:nvPr/>
          </p:nvSpPr>
          <p:spPr bwMode="auto">
            <a:xfrm>
              <a:off x="7048500" y="3600450"/>
              <a:ext cx="504825" cy="17145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No. 11</a:t>
              </a:r>
            </a:p>
          </p:txBody>
        </p:sp>
        <p:sp>
          <p:nvSpPr>
            <p:cNvPr id="63" name="TextBox 13"/>
            <p:cNvSpPr txBox="1">
              <a:spLocks noChangeAspect="1"/>
            </p:cNvSpPr>
            <p:nvPr/>
          </p:nvSpPr>
          <p:spPr bwMode="auto">
            <a:xfrm>
              <a:off x="7648575" y="3600450"/>
              <a:ext cx="504825" cy="17145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No. 12</a:t>
              </a:r>
            </a:p>
          </p:txBody>
        </p:sp>
        <p:sp>
          <p:nvSpPr>
            <p:cNvPr id="64" name="직사각형 63"/>
            <p:cNvSpPr/>
            <p:nvPr/>
          </p:nvSpPr>
          <p:spPr bwMode="auto">
            <a:xfrm>
              <a:off x="1009650" y="3305175"/>
              <a:ext cx="514350" cy="2190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171378BE-443A-4ED9-BFB4-F1CCECF7E351}" type="TxLink">
                <a:rPr kumimoji="0" lang="ko-KR" altLang="en-US" sz="16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  <a:cs typeface="+mn-cs"/>
                </a:rPr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E</a:t>
              </a:fld>
              <a:endParaRPr kumimoji="0" lang="ko-KR" altLang="en-US" sz="16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endParaRPr>
            </a:p>
          </p:txBody>
        </p:sp>
        <p:sp>
          <p:nvSpPr>
            <p:cNvPr id="65" name="직사각형 64"/>
            <p:cNvSpPr/>
            <p:nvPr/>
          </p:nvSpPr>
          <p:spPr bwMode="auto">
            <a:xfrm>
              <a:off x="1619250" y="3295650"/>
              <a:ext cx="514350" cy="2190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C10CDF60-E283-452F-9FBC-DF16C7E7DF46}" type="TxLink">
                <a:rPr kumimoji="0" lang="ko-KR" altLang="en-US" sz="16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  <a:cs typeface="+mn-cs"/>
                </a:rPr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J</a:t>
              </a:fld>
              <a:endParaRPr kumimoji="0" lang="ko-KR" altLang="en-US" sz="16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endParaRPr>
            </a:p>
          </p:txBody>
        </p:sp>
        <p:sp>
          <p:nvSpPr>
            <p:cNvPr id="66" name="직사각형 65"/>
            <p:cNvSpPr/>
            <p:nvPr/>
          </p:nvSpPr>
          <p:spPr bwMode="auto">
            <a:xfrm>
              <a:off x="2238375" y="3295650"/>
              <a:ext cx="514350" cy="2190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CCF7B46D-B4F0-4B83-96F0-82421242D5D5}" type="TxLink">
                <a:rPr kumimoji="0" lang="ko-KR" altLang="en-US" sz="16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  <a:cs typeface="+mn-cs"/>
                </a:rPr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I</a:t>
              </a:fld>
              <a:endParaRPr kumimoji="0" lang="ko-KR" altLang="en-US" sz="16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endParaRPr>
            </a:p>
          </p:txBody>
        </p:sp>
        <p:sp>
          <p:nvSpPr>
            <p:cNvPr id="67" name="직사각형 66"/>
            <p:cNvSpPr/>
            <p:nvPr/>
          </p:nvSpPr>
          <p:spPr bwMode="auto">
            <a:xfrm>
              <a:off x="2828925" y="3295650"/>
              <a:ext cx="514350" cy="2190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504D2230-96DC-460B-901A-7493D330D8F4}" type="TxLink">
                <a:rPr kumimoji="0" lang="ko-KR" altLang="en-US" sz="16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  <a:cs typeface="+mn-cs"/>
                </a:rPr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A</a:t>
              </a:fld>
              <a:endParaRPr kumimoji="0" lang="ko-KR" altLang="en-US" sz="16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endParaRPr>
            </a:p>
          </p:txBody>
        </p:sp>
        <p:sp>
          <p:nvSpPr>
            <p:cNvPr id="68" name="직사각형 67"/>
            <p:cNvSpPr/>
            <p:nvPr/>
          </p:nvSpPr>
          <p:spPr bwMode="auto">
            <a:xfrm>
              <a:off x="3419475" y="3286125"/>
              <a:ext cx="514350" cy="2190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5DA9E2E0-7AE7-4822-A106-867B3A9302C4}" type="TxLink">
                <a:rPr kumimoji="0" lang="ko-KR" altLang="en-US" sz="16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  <a:cs typeface="+mn-cs"/>
                </a:rPr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K</a:t>
              </a:fld>
              <a:endParaRPr kumimoji="0" lang="ko-KR" altLang="en-US" sz="16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endParaRPr>
            </a:p>
          </p:txBody>
        </p:sp>
        <p:sp>
          <p:nvSpPr>
            <p:cNvPr id="69" name="직사각형 68"/>
            <p:cNvSpPr/>
            <p:nvPr/>
          </p:nvSpPr>
          <p:spPr bwMode="auto">
            <a:xfrm>
              <a:off x="4038600" y="3295650"/>
              <a:ext cx="514350" cy="2190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30414C2-4C8B-4CF9-90C6-A14D947D40C7}" type="TxLink">
                <a:rPr kumimoji="0" lang="ko-KR" altLang="en-US" sz="16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  <a:cs typeface="+mn-cs"/>
                </a:rPr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E</a:t>
              </a:fld>
              <a:endParaRPr kumimoji="0" lang="ko-KR" altLang="en-US" sz="16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endParaRPr>
            </a:p>
          </p:txBody>
        </p:sp>
        <p:sp>
          <p:nvSpPr>
            <p:cNvPr id="70" name="직사각형 69"/>
            <p:cNvSpPr/>
            <p:nvPr/>
          </p:nvSpPr>
          <p:spPr bwMode="auto">
            <a:xfrm>
              <a:off x="4638675" y="3286125"/>
              <a:ext cx="514350" cy="2190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A361F2F2-4AB3-4BDC-8065-E2F9B1ABC165}" type="TxLink">
                <a:rPr kumimoji="0" lang="ko-KR" altLang="en-US" sz="16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  <a:cs typeface="+mn-cs"/>
                </a:rPr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M</a:t>
              </a:fld>
              <a:endParaRPr kumimoji="0" lang="ko-KR" altLang="en-US" sz="16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endParaRPr>
            </a:p>
          </p:txBody>
        </p:sp>
        <p:sp>
          <p:nvSpPr>
            <p:cNvPr id="71" name="직사각형 70"/>
            <p:cNvSpPr/>
            <p:nvPr/>
          </p:nvSpPr>
          <p:spPr bwMode="auto">
            <a:xfrm>
              <a:off x="5229225" y="3267075"/>
              <a:ext cx="514350" cy="2190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D3F7B555-1E4A-4EE3-9137-AB2BAD976AA7}" type="TxLink">
                <a:rPr kumimoji="0" lang="ko-KR" altLang="en-US" sz="16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  <a:cs typeface="+mn-cs"/>
                </a:rPr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N</a:t>
              </a:fld>
              <a:endParaRPr kumimoji="0" lang="ko-KR" altLang="en-US" sz="16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endParaRPr>
            </a:p>
          </p:txBody>
        </p:sp>
        <p:sp>
          <p:nvSpPr>
            <p:cNvPr id="72" name="직사각형 71"/>
            <p:cNvSpPr/>
            <p:nvPr/>
          </p:nvSpPr>
          <p:spPr bwMode="auto">
            <a:xfrm>
              <a:off x="5819775" y="3257550"/>
              <a:ext cx="514350" cy="2190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0D2C225E-6C63-49F7-9E84-F8F41174D5AE}" type="TxLink">
                <a:rPr kumimoji="0" lang="ko-KR" altLang="en-US" sz="16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  <a:cs typeface="+mn-cs"/>
                </a:rPr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N</a:t>
              </a:fld>
              <a:endParaRPr kumimoji="0" lang="ko-KR" altLang="en-US" sz="16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endParaRPr>
            </a:p>
          </p:txBody>
        </p:sp>
        <p:sp>
          <p:nvSpPr>
            <p:cNvPr id="73" name="직사각형 72"/>
            <p:cNvSpPr/>
            <p:nvPr/>
          </p:nvSpPr>
          <p:spPr bwMode="auto">
            <a:xfrm>
              <a:off x="6448425" y="3257550"/>
              <a:ext cx="514350" cy="2190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0EC139F3-FBA6-4D46-97FC-F1C992B4508B}" type="TxLink">
                <a:rPr kumimoji="0" lang="ko-KR" altLang="en-US" sz="16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  <a:cs typeface="+mn-cs"/>
                </a:rPr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J</a:t>
              </a:fld>
              <a:endParaRPr kumimoji="0" lang="ko-KR" altLang="en-US" sz="16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endParaRPr>
            </a:p>
          </p:txBody>
        </p:sp>
        <p:sp>
          <p:nvSpPr>
            <p:cNvPr id="74" name="직사각형 73"/>
            <p:cNvSpPr/>
            <p:nvPr/>
          </p:nvSpPr>
          <p:spPr bwMode="auto">
            <a:xfrm>
              <a:off x="7058025" y="3257550"/>
              <a:ext cx="514350" cy="2190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652FFB19-F448-428B-A976-24901A77A8B0}" type="TxLink">
                <a:rPr kumimoji="0" lang="ko-KR" altLang="en-US" sz="16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  <a:cs typeface="+mn-cs"/>
                </a:rPr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G</a:t>
              </a:fld>
              <a:endParaRPr kumimoji="0" lang="ko-KR" altLang="en-US" sz="16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endParaRPr>
            </a:p>
          </p:txBody>
        </p:sp>
        <p:sp>
          <p:nvSpPr>
            <p:cNvPr id="75" name="직사각형 74"/>
            <p:cNvSpPr/>
            <p:nvPr/>
          </p:nvSpPr>
          <p:spPr bwMode="auto">
            <a:xfrm>
              <a:off x="7629525" y="3267075"/>
              <a:ext cx="514350" cy="2190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F7115E95-944A-4D56-974C-E39BC58EE700}" type="TxLink">
                <a:rPr kumimoji="0" lang="ko-KR" altLang="en-US" sz="16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  <a:cs typeface="+mn-cs"/>
                </a:rPr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A</a:t>
              </a:fld>
              <a:endParaRPr kumimoji="0" lang="ko-KR" altLang="en-US" sz="16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endParaRPr>
            </a:p>
          </p:txBody>
        </p:sp>
        <p:grpSp>
          <p:nvGrpSpPr>
            <p:cNvPr id="5" name="그룹 75"/>
            <p:cNvGrpSpPr>
              <a:grpSpLocks/>
            </p:cNvGrpSpPr>
            <p:nvPr/>
          </p:nvGrpSpPr>
          <p:grpSpPr bwMode="auto">
            <a:xfrm>
              <a:off x="2143125" y="781050"/>
              <a:ext cx="3362325" cy="1114425"/>
              <a:chOff x="2143125" y="781050"/>
              <a:chExt cx="3362325" cy="1114425"/>
            </a:xfrm>
          </p:grpSpPr>
          <p:sp>
            <p:nvSpPr>
              <p:cNvPr id="77" name="TextBox 89"/>
              <p:cNvSpPr txBox="1"/>
              <p:nvPr/>
            </p:nvSpPr>
            <p:spPr bwMode="auto">
              <a:xfrm>
                <a:off x="2143125" y="781050"/>
                <a:ext cx="3362325" cy="1114425"/>
              </a:xfrm>
              <a:prstGeom prst="rect">
                <a:avLst/>
              </a:prstGeom>
              <a:solidFill>
                <a:srgbClr val="FFFFEB"/>
              </a:soli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 anchor="t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     A)</a:t>
                </a:r>
                <a:r>
                  <a:rPr kumimoji="0" lang="ko-KR" alt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하나님의 은혜체험 </a:t>
                </a:r>
                <a:r>
                  <a:rPr kumimoji="0" lang="en-US" altLang="ko-KR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, B)</a:t>
                </a:r>
                <a:r>
                  <a:rPr kumimoji="0" lang="ko-KR" altLang="en-US" sz="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삶의변화</a:t>
                </a:r>
                <a:r>
                  <a:rPr kumimoji="0" lang="ko-KR" alt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 경험</a:t>
                </a:r>
                <a:r>
                  <a:rPr kumimoji="0" lang="en-US" altLang="ko-KR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, C)</a:t>
                </a:r>
                <a:r>
                  <a:rPr kumimoji="0" lang="ko-KR" altLang="en-US" sz="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크리스챤의</a:t>
                </a:r>
                <a:r>
                  <a:rPr kumimoji="0" lang="ko-KR" alt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 영향력</a:t>
                </a:r>
              </a:p>
              <a:p>
                <a:pPr marL="0" marR="0" lvl="0" indent="0" algn="l" defTabSz="914400" eaLnBrk="1" fontAlgn="auto" latinLnBrk="0" hangingPunct="1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     </a:t>
                </a:r>
                <a:r>
                  <a:rPr kumimoji="0" lang="en-US" altLang="ko-KR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D)</a:t>
                </a:r>
                <a:r>
                  <a:rPr kumimoji="0" lang="ko-KR" alt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역량개발 </a:t>
                </a:r>
                <a:r>
                  <a:rPr kumimoji="0" lang="en-US" altLang="ko-KR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, E)</a:t>
                </a:r>
                <a:r>
                  <a:rPr kumimoji="0" lang="ko-KR" altLang="en-US" sz="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코칭</a:t>
                </a:r>
                <a:r>
                  <a:rPr kumimoji="0" lang="en-US" altLang="ko-KR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,</a:t>
                </a:r>
                <a:r>
                  <a:rPr kumimoji="0" lang="ko-KR" alt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리더십</a:t>
                </a:r>
                <a:r>
                  <a:rPr kumimoji="0" lang="en-US" altLang="ko-KR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, F)</a:t>
                </a:r>
                <a:r>
                  <a:rPr kumimoji="0" lang="ko-KR" alt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지도자의 영향력</a:t>
                </a:r>
              </a:p>
              <a:p>
                <a:pPr marL="0" marR="0" lvl="0" indent="0" algn="l" defTabSz="914400" eaLnBrk="1" fontAlgn="auto" latinLnBrk="0" hangingPunct="1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     </a:t>
                </a:r>
                <a:r>
                  <a:rPr kumimoji="0" lang="en-US" altLang="ko-KR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G)</a:t>
                </a:r>
                <a:r>
                  <a:rPr kumimoji="0" lang="ko-KR" altLang="en-US" sz="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비전의소유</a:t>
                </a:r>
                <a:r>
                  <a:rPr kumimoji="0" lang="ko-KR" alt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 </a:t>
                </a:r>
                <a:r>
                  <a:rPr kumimoji="0" lang="en-US" altLang="ko-KR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, H)</a:t>
                </a:r>
                <a:r>
                  <a:rPr kumimoji="0" lang="ko-KR" alt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사역 가치 공유 </a:t>
                </a:r>
                <a:r>
                  <a:rPr kumimoji="0" lang="en-US" altLang="ko-KR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, I)</a:t>
                </a:r>
                <a:r>
                  <a:rPr kumimoji="0" lang="ko-KR" alt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비전의 추진력</a:t>
                </a:r>
              </a:p>
              <a:p>
                <a:pPr marL="0" marR="0" lvl="0" indent="0" algn="l" defTabSz="914400" eaLnBrk="1" fontAlgn="auto" latinLnBrk="0" hangingPunct="1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      </a:t>
                </a:r>
                <a:r>
                  <a:rPr kumimoji="0" lang="en-US" altLang="ko-KR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J)</a:t>
                </a:r>
                <a:r>
                  <a:rPr kumimoji="0" lang="ko-KR" alt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주민이해 </a:t>
                </a:r>
                <a:r>
                  <a:rPr kumimoji="0" lang="en-US" altLang="ko-KR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, K)</a:t>
                </a:r>
                <a:r>
                  <a:rPr kumimoji="0" lang="ko-KR" alt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필요전도 </a:t>
                </a:r>
                <a:r>
                  <a:rPr kumimoji="0" lang="en-US" altLang="ko-KR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, L)</a:t>
                </a:r>
                <a:r>
                  <a:rPr kumimoji="0" lang="ko-KR" alt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인간관계 형성</a:t>
                </a:r>
              </a:p>
              <a:p>
                <a:pPr marL="0" marR="0" lvl="0" indent="0" algn="l" defTabSz="914400" eaLnBrk="1" fontAlgn="auto" latinLnBrk="0" hangingPunct="1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     </a:t>
                </a:r>
                <a:r>
                  <a:rPr kumimoji="0" lang="en-US" altLang="ko-KR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M)</a:t>
                </a:r>
                <a:r>
                  <a:rPr kumimoji="0" lang="ko-KR" alt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시스템디자인</a:t>
                </a:r>
                <a:r>
                  <a:rPr kumimoji="0" lang="en-US" altLang="ko-KR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, N)</a:t>
                </a:r>
                <a:r>
                  <a:rPr kumimoji="0" lang="ko-KR" altLang="en-US" sz="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효과적인구조</a:t>
                </a:r>
                <a:r>
                  <a:rPr kumimoji="0" lang="ko-KR" alt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 </a:t>
                </a:r>
                <a:r>
                  <a:rPr kumimoji="0" lang="en-US" altLang="ko-KR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, O)</a:t>
                </a:r>
                <a:r>
                  <a:rPr kumimoji="0" lang="ko-KR" altLang="en-US" sz="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HY그래픽M" pitchFamily="18" charset="-127"/>
                    <a:ea typeface="HY그래픽M" pitchFamily="18" charset="-127"/>
                    <a:cs typeface="조선일보명조" pitchFamily="18" charset="-127"/>
                  </a:rPr>
                  <a:t>평가와전략</a:t>
                </a:r>
                <a:endPara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그래픽M" pitchFamily="18" charset="-127"/>
                  <a:ea typeface="HY그래픽M" pitchFamily="18" charset="-127"/>
                  <a:cs typeface="조선일보명조" pitchFamily="18" charset="-127"/>
                </a:endParaRPr>
              </a:p>
            </p:txBody>
          </p:sp>
          <p:sp>
            <p:nvSpPr>
              <p:cNvPr id="78" name="직사각형 77"/>
              <p:cNvSpPr/>
              <p:nvPr/>
            </p:nvSpPr>
            <p:spPr bwMode="auto">
              <a:xfrm>
                <a:off x="2209800" y="866775"/>
                <a:ext cx="161925" cy="133350"/>
              </a:xfrm>
              <a:prstGeom prst="rect">
                <a:avLst/>
              </a:prstGeom>
              <a:solidFill>
                <a:srgbClr val="C0504D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endParaRPr>
              </a:p>
            </p:txBody>
          </p:sp>
          <p:sp>
            <p:nvSpPr>
              <p:cNvPr id="79" name="직사각형 78"/>
              <p:cNvSpPr/>
              <p:nvPr/>
            </p:nvSpPr>
            <p:spPr bwMode="auto">
              <a:xfrm>
                <a:off x="2209800" y="1076325"/>
                <a:ext cx="161925" cy="133350"/>
              </a:xfrm>
              <a:prstGeom prst="rect">
                <a:avLst/>
              </a:prstGeom>
              <a:solidFill>
                <a:srgbClr val="9BBB59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endParaRPr>
              </a:p>
            </p:txBody>
          </p:sp>
          <p:sp>
            <p:nvSpPr>
              <p:cNvPr id="80" name="직사각형 79"/>
              <p:cNvSpPr/>
              <p:nvPr/>
            </p:nvSpPr>
            <p:spPr bwMode="auto">
              <a:xfrm>
                <a:off x="2209800" y="1257300"/>
                <a:ext cx="161925" cy="133350"/>
              </a:xfrm>
              <a:prstGeom prst="rect">
                <a:avLst/>
              </a:prstGeom>
              <a:solidFill>
                <a:srgbClr val="8064A2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endParaRPr>
              </a:p>
            </p:txBody>
          </p:sp>
          <p:sp>
            <p:nvSpPr>
              <p:cNvPr id="81" name="직사각형 80"/>
              <p:cNvSpPr/>
              <p:nvPr/>
            </p:nvSpPr>
            <p:spPr bwMode="auto">
              <a:xfrm>
                <a:off x="2209800" y="1457325"/>
                <a:ext cx="161925" cy="133350"/>
              </a:xfrm>
              <a:prstGeom prst="rect">
                <a:avLst/>
              </a:prstGeom>
              <a:solidFill>
                <a:srgbClr val="4BACC6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endParaRPr>
              </a:p>
            </p:txBody>
          </p:sp>
          <p:sp>
            <p:nvSpPr>
              <p:cNvPr id="82" name="직사각형 81"/>
              <p:cNvSpPr/>
              <p:nvPr/>
            </p:nvSpPr>
            <p:spPr bwMode="auto">
              <a:xfrm>
                <a:off x="2209800" y="1666875"/>
                <a:ext cx="161925" cy="133350"/>
              </a:xfrm>
              <a:prstGeom prst="rect">
                <a:avLst/>
              </a:prstGeom>
              <a:solidFill>
                <a:srgbClr val="F79646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endParaRPr>
              </a:p>
            </p:txBody>
          </p:sp>
        </p:grpSp>
      </p:grpSp>
      <p:sp>
        <p:nvSpPr>
          <p:cNvPr id="2" name="이등변 삼각형 1"/>
          <p:cNvSpPr/>
          <p:nvPr/>
        </p:nvSpPr>
        <p:spPr bwMode="auto">
          <a:xfrm>
            <a:off x="1729730" y="3284984"/>
            <a:ext cx="321990" cy="36004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이등변 삼각형 43"/>
          <p:cNvSpPr/>
          <p:nvPr/>
        </p:nvSpPr>
        <p:spPr bwMode="auto">
          <a:xfrm>
            <a:off x="2267744" y="3140968"/>
            <a:ext cx="321990" cy="36004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이등변 삼각형 44"/>
          <p:cNvSpPr/>
          <p:nvPr/>
        </p:nvSpPr>
        <p:spPr bwMode="auto">
          <a:xfrm>
            <a:off x="2881858" y="3068960"/>
            <a:ext cx="321990" cy="36004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6" name="이등변 삼각형 185"/>
          <p:cNvSpPr/>
          <p:nvPr/>
        </p:nvSpPr>
        <p:spPr bwMode="auto">
          <a:xfrm>
            <a:off x="6482258" y="3068960"/>
            <a:ext cx="321990" cy="36004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7" name="이등변 삼각형 186"/>
          <p:cNvSpPr/>
          <p:nvPr/>
        </p:nvSpPr>
        <p:spPr bwMode="auto">
          <a:xfrm>
            <a:off x="1115616" y="3501008"/>
            <a:ext cx="321990" cy="360040"/>
          </a:xfrm>
          <a:prstGeom prst="triangle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8" name="이등변 삼각형 187"/>
          <p:cNvSpPr/>
          <p:nvPr/>
        </p:nvSpPr>
        <p:spPr bwMode="auto">
          <a:xfrm>
            <a:off x="3529930" y="3068960"/>
            <a:ext cx="321990" cy="360040"/>
          </a:xfrm>
          <a:prstGeom prst="triangle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4" name="이등변 삼각형 223"/>
          <p:cNvSpPr/>
          <p:nvPr/>
        </p:nvSpPr>
        <p:spPr bwMode="auto">
          <a:xfrm>
            <a:off x="4139952" y="3068960"/>
            <a:ext cx="321990" cy="360040"/>
          </a:xfrm>
          <a:prstGeom prst="triangle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0" name="이등변 삼각형 299"/>
          <p:cNvSpPr/>
          <p:nvPr/>
        </p:nvSpPr>
        <p:spPr bwMode="auto">
          <a:xfrm>
            <a:off x="4682058" y="3068960"/>
            <a:ext cx="321990" cy="360040"/>
          </a:xfrm>
          <a:prstGeom prst="triangl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1" name="이등변 삼각형 300"/>
          <p:cNvSpPr/>
          <p:nvPr/>
        </p:nvSpPr>
        <p:spPr bwMode="auto">
          <a:xfrm>
            <a:off x="5258122" y="3068960"/>
            <a:ext cx="321990" cy="360040"/>
          </a:xfrm>
          <a:prstGeom prst="triangl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2" name="이등변 삼각형 301"/>
          <p:cNvSpPr/>
          <p:nvPr/>
        </p:nvSpPr>
        <p:spPr bwMode="auto">
          <a:xfrm>
            <a:off x="5906194" y="3068960"/>
            <a:ext cx="321990" cy="360040"/>
          </a:xfrm>
          <a:prstGeom prst="triangl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3" name="이등변 삼각형 302"/>
          <p:cNvSpPr/>
          <p:nvPr/>
        </p:nvSpPr>
        <p:spPr bwMode="auto">
          <a:xfrm>
            <a:off x="7058322" y="2852936"/>
            <a:ext cx="321990" cy="360040"/>
          </a:xfrm>
          <a:prstGeom prst="triangl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4" name="이등변 삼각형 303"/>
          <p:cNvSpPr/>
          <p:nvPr/>
        </p:nvSpPr>
        <p:spPr bwMode="auto">
          <a:xfrm>
            <a:off x="7706394" y="2852936"/>
            <a:ext cx="321990" cy="36004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5" name="Rectangle 5"/>
          <p:cNvSpPr>
            <a:spLocks noChangeArrowheads="1"/>
          </p:cNvSpPr>
          <p:nvPr/>
        </p:nvSpPr>
        <p:spPr bwMode="auto">
          <a:xfrm>
            <a:off x="1475656" y="198976"/>
            <a:ext cx="5591595" cy="781752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0">
              <a:lnSpc>
                <a:spcPct val="160000"/>
              </a:lnSpc>
            </a:pPr>
            <a:r>
              <a:rPr lang="ko-KR" altLang="en-US" sz="28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28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8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차 진단 후의 </a:t>
            </a:r>
            <a:r>
              <a:rPr lang="en-US" altLang="ko-KR" sz="28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12</a:t>
            </a:r>
            <a:r>
              <a:rPr lang="ko-KR" altLang="en-US" sz="28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가지 개발 점 </a:t>
            </a:r>
            <a:endParaRPr lang="ko-KR" altLang="en-US" sz="28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812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4" grpId="0" animBg="1"/>
      <p:bldP spid="45" grpId="0" animBg="1"/>
      <p:bldP spid="186" grpId="0" animBg="1"/>
      <p:bldP spid="187" grpId="0" animBg="1"/>
      <p:bldP spid="188" grpId="0" animBg="1"/>
      <p:bldP spid="224" grpId="0" animBg="1"/>
      <p:bldP spid="300" grpId="0" animBg="1"/>
      <p:bldP spid="301" grpId="0" animBg="1"/>
      <p:bldP spid="302" grpId="0" animBg="1"/>
      <p:bldP spid="303" grpId="0" animBg="1"/>
      <p:bldP spid="30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ChangeArrowheads="1"/>
          </p:cNvSpPr>
          <p:nvPr/>
        </p:nvSpPr>
        <p:spPr bwMode="auto">
          <a:xfrm>
            <a:off x="2322031" y="94264"/>
            <a:ext cx="4810932" cy="781752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0">
              <a:lnSpc>
                <a:spcPct val="160000"/>
              </a:lnSpc>
            </a:pPr>
            <a:r>
              <a:rPr lang="ko-KR" altLang="en-US" sz="28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개인 종합 </a:t>
            </a:r>
            <a:r>
              <a:rPr lang="ko-KR" altLang="en-US" sz="28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평가 및 처방 </a:t>
            </a:r>
            <a:r>
              <a:rPr lang="ko-KR" altLang="en-US" sz="28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전략</a:t>
            </a:r>
            <a:endParaRPr lang="ko-KR" altLang="en-US" sz="28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63491" name="_x106873088" descr="EMB00000f209b3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6048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/>
          <p:nvPr/>
        </p:nvSpPr>
        <p:spPr>
          <a:xfrm>
            <a:off x="1403350" y="829161"/>
            <a:ext cx="7561263" cy="101566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IV-3, 4, 5,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6  </a:t>
            </a:r>
            <a:r>
              <a:rPr lang="en-US" altLang="ko-KR" sz="2000" u="sng" dirty="0" smtClean="0">
                <a:latin typeface="HY견고딕" pitchFamily="18" charset="-127"/>
                <a:ea typeface="HY견고딕" pitchFamily="18" charset="-127"/>
              </a:rPr>
              <a:t>75 </a:t>
            </a:r>
            <a:r>
              <a:rPr lang="ko-KR" altLang="en-US" sz="2000" u="sng" dirty="0">
                <a:latin typeface="HY견고딕" pitchFamily="18" charset="-127"/>
                <a:ea typeface="HY견고딕" pitchFamily="18" charset="-127"/>
              </a:rPr>
              <a:t>설문에서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12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개의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강점과 개발 점을 적고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어떤 요인을 개발해야  할 점지 살펴본다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pPr algn="ctr">
              <a:defRPr/>
            </a:pP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본인이나 컨설턴트 코치가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함께 정리함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sz="15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Rectangle 3"/>
          <p:cNvSpPr>
            <a:spLocks noChangeAspect="1"/>
          </p:cNvSpPr>
          <p:nvPr/>
        </p:nvSpPr>
        <p:spPr>
          <a:xfrm>
            <a:off x="5220072" y="2010580"/>
            <a:ext cx="3653090" cy="4320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25000" lnSpcReduction="20000"/>
          </a:bodyPr>
          <a:lstStyle/>
          <a:p>
            <a:pPr marL="254000" algn="ctr" latinLnBrk="0">
              <a:lnSpc>
                <a:spcPct val="120000"/>
              </a:lnSpc>
              <a:defRPr/>
            </a:pPr>
            <a:r>
              <a:rPr lang="ko-KR" altLang="en-US" sz="8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개발 점</a:t>
            </a:r>
            <a:r>
              <a:rPr lang="en-US" altLang="ko-KR" sz="8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(Challenge)</a:t>
            </a:r>
            <a:endParaRPr lang="en-US" altLang="ko-KR" sz="8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254000" algn="ctr" latinLnBrk="0">
              <a:lnSpc>
                <a:spcPct val="120000"/>
              </a:lnSpc>
              <a:defRPr/>
            </a:pPr>
            <a:endParaRPr lang="en-US" altLang="ko-KR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914400" indent="-914400">
              <a:lnSpc>
                <a:spcPct val="170000"/>
              </a:lnSpc>
              <a:defRPr/>
            </a:pPr>
            <a:r>
              <a:rPr lang="en-US" altLang="ko-KR" sz="5600" dirty="0"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 sz="5600" dirty="0" smtClean="0">
                <a:latin typeface="HY견고딕" pitchFamily="18" charset="-127"/>
                <a:ea typeface="HY견고딕" pitchFamily="18" charset="-127"/>
              </a:rPr>
              <a:t>지속적인 훈련 실시</a:t>
            </a:r>
            <a:r>
              <a:rPr lang="en-US" altLang="ko-KR" sz="5600" dirty="0" smtClean="0">
                <a:latin typeface="HY견고딕" pitchFamily="18" charset="-127"/>
                <a:ea typeface="HY견고딕" pitchFamily="18" charset="-127"/>
              </a:rPr>
              <a:t>(E)</a:t>
            </a:r>
            <a:endParaRPr lang="en-US" altLang="ko-KR" sz="5600" dirty="0">
              <a:latin typeface="HY견고딕" pitchFamily="18" charset="-127"/>
              <a:ea typeface="HY견고딕" pitchFamily="18" charset="-127"/>
            </a:endParaRPr>
          </a:p>
          <a:p>
            <a:pPr marL="914400" indent="-914400">
              <a:lnSpc>
                <a:spcPct val="170000"/>
              </a:lnSpc>
              <a:defRPr/>
            </a:pPr>
            <a:r>
              <a:rPr lang="en-US" altLang="ko-KR" sz="5600" dirty="0"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sz="5600" dirty="0" smtClean="0">
                <a:latin typeface="HY견고딕" pitchFamily="18" charset="-127"/>
                <a:ea typeface="HY견고딕" pitchFamily="18" charset="-127"/>
              </a:rPr>
              <a:t>지역</a:t>
            </a:r>
            <a:r>
              <a:rPr lang="en-US" altLang="ko-KR" sz="56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5600" dirty="0" smtClean="0">
                <a:latin typeface="HY견고딕" pitchFamily="18" charset="-127"/>
                <a:ea typeface="HY견고딕" pitchFamily="18" charset="-127"/>
              </a:rPr>
              <a:t>주민들을 위해 기도</a:t>
            </a:r>
            <a:r>
              <a:rPr lang="en-US" altLang="ko-KR" sz="5600" dirty="0" smtClean="0">
                <a:latin typeface="HY견고딕" pitchFamily="18" charset="-127"/>
                <a:ea typeface="HY견고딕" pitchFamily="18" charset="-127"/>
              </a:rPr>
              <a:t>(J)</a:t>
            </a:r>
            <a:endParaRPr lang="en-US" altLang="ko-KR" sz="5600" dirty="0"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lnSpc>
                <a:spcPct val="170000"/>
              </a:lnSpc>
              <a:defRPr/>
            </a:pPr>
            <a:r>
              <a:rPr lang="en-US" altLang="ko-KR" sz="5600" dirty="0">
                <a:latin typeface="HY견고딕" pitchFamily="18" charset="-127"/>
                <a:ea typeface="HY견고딕" pitchFamily="18" charset="-127"/>
              </a:rPr>
              <a:t>3. </a:t>
            </a:r>
            <a:r>
              <a:rPr lang="ko-KR" altLang="en-US" sz="5600" dirty="0" smtClean="0">
                <a:latin typeface="HY견고딕" pitchFamily="18" charset="-127"/>
                <a:ea typeface="HY견고딕" pitchFamily="18" charset="-127"/>
              </a:rPr>
              <a:t>장애물을</a:t>
            </a:r>
            <a:r>
              <a:rPr lang="en-US" altLang="ko-KR" sz="56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5600" dirty="0" smtClean="0">
                <a:latin typeface="HY견고딕" pitchFamily="18" charset="-127"/>
                <a:ea typeface="HY견고딕" pitchFamily="18" charset="-127"/>
              </a:rPr>
              <a:t>넘는 추진력</a:t>
            </a:r>
            <a:r>
              <a:rPr lang="en-US" altLang="ko-KR" sz="5600" dirty="0" smtClean="0">
                <a:latin typeface="HY견고딕" pitchFamily="18" charset="-127"/>
                <a:ea typeface="HY견고딕" pitchFamily="18" charset="-127"/>
              </a:rPr>
              <a:t>(I) </a:t>
            </a:r>
            <a:endParaRPr lang="en-US" altLang="ko-KR" sz="5600" dirty="0"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lnSpc>
                <a:spcPct val="170000"/>
              </a:lnSpc>
              <a:defRPr/>
            </a:pPr>
            <a:r>
              <a:rPr lang="en-US" altLang="ko-KR" sz="5600" dirty="0">
                <a:latin typeface="HY견고딕" pitchFamily="18" charset="-127"/>
                <a:ea typeface="HY견고딕" pitchFamily="18" charset="-127"/>
              </a:rPr>
              <a:t>4. </a:t>
            </a:r>
            <a:r>
              <a:rPr lang="ko-KR" altLang="en-US" sz="5600" dirty="0" smtClean="0">
                <a:latin typeface="HY견고딕" pitchFamily="18" charset="-127"/>
                <a:ea typeface="HY견고딕" pitchFamily="18" charset="-127"/>
              </a:rPr>
              <a:t>찬양을 통한 치유의 은혜</a:t>
            </a:r>
            <a:r>
              <a:rPr lang="en-US" altLang="ko-KR" sz="56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en-US" altLang="ko-KR" sz="5600" dirty="0">
                <a:latin typeface="HY견고딕" pitchFamily="18" charset="-127"/>
                <a:ea typeface="HY견고딕" pitchFamily="18" charset="-127"/>
              </a:rPr>
              <a:t>A</a:t>
            </a:r>
            <a:r>
              <a:rPr lang="en-US" altLang="ko-KR" sz="5600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sz="5600" dirty="0"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lnSpc>
                <a:spcPct val="170000"/>
              </a:lnSpc>
              <a:defRPr/>
            </a:pPr>
            <a:r>
              <a:rPr lang="en-US" altLang="ko-KR" sz="5600" dirty="0">
                <a:latin typeface="HY견고딕" pitchFamily="18" charset="-127"/>
                <a:ea typeface="HY견고딕" pitchFamily="18" charset="-127"/>
              </a:rPr>
              <a:t>5. </a:t>
            </a:r>
            <a:r>
              <a:rPr lang="ko-KR" altLang="en-US" sz="5600" dirty="0" smtClean="0">
                <a:latin typeface="HY견고딕" pitchFamily="18" charset="-127"/>
                <a:ea typeface="HY견고딕" pitchFamily="18" charset="-127"/>
              </a:rPr>
              <a:t>준비된 인재 발굴</a:t>
            </a:r>
            <a:r>
              <a:rPr lang="en-US" altLang="ko-KR" sz="56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en-US" altLang="ko-KR" sz="5600" dirty="0">
                <a:latin typeface="HY견고딕" pitchFamily="18" charset="-127"/>
                <a:ea typeface="HY견고딕" pitchFamily="18" charset="-127"/>
              </a:rPr>
              <a:t>E</a:t>
            </a:r>
            <a:r>
              <a:rPr lang="en-US" altLang="ko-KR" sz="5600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sz="5600" dirty="0"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lnSpc>
                <a:spcPct val="170000"/>
              </a:lnSpc>
              <a:defRPr/>
            </a:pPr>
            <a:r>
              <a:rPr lang="en-US" altLang="ko-KR" sz="5600" dirty="0" smtClean="0">
                <a:latin typeface="HY견고딕" pitchFamily="18" charset="-127"/>
                <a:ea typeface="HY견고딕" pitchFamily="18" charset="-127"/>
              </a:rPr>
              <a:t>6</a:t>
            </a:r>
            <a:r>
              <a:rPr lang="en-US" altLang="ko-KR" sz="5600" dirty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5600" dirty="0" smtClean="0">
                <a:latin typeface="HY견고딕" pitchFamily="18" charset="-127"/>
                <a:ea typeface="HY견고딕" pitchFamily="18" charset="-127"/>
              </a:rPr>
              <a:t>조직 운영이 단순하고 쉽게 이해됨</a:t>
            </a:r>
            <a:r>
              <a:rPr lang="en-US" altLang="ko-KR" sz="5600" dirty="0" smtClean="0">
                <a:latin typeface="HY견고딕" pitchFamily="18" charset="-127"/>
                <a:ea typeface="HY견고딕" pitchFamily="18" charset="-127"/>
              </a:rPr>
              <a:t>(M)</a:t>
            </a:r>
            <a:endParaRPr lang="ko-KR" altLang="en-US" sz="5600" dirty="0"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lnSpc>
                <a:spcPct val="170000"/>
              </a:lnSpc>
              <a:defRPr/>
            </a:pPr>
            <a:r>
              <a:rPr lang="en-US" altLang="ko-KR" sz="5600" dirty="0">
                <a:latin typeface="HY견고딕" pitchFamily="18" charset="-127"/>
                <a:ea typeface="HY견고딕" pitchFamily="18" charset="-127"/>
              </a:rPr>
              <a:t>7. </a:t>
            </a:r>
            <a:r>
              <a:rPr lang="ko-KR" altLang="en-US" sz="5600" dirty="0" smtClean="0">
                <a:latin typeface="HY견고딕" pitchFamily="18" charset="-127"/>
                <a:ea typeface="HY견고딕" pitchFamily="18" charset="-127"/>
              </a:rPr>
              <a:t>정직하다는 말을 들음</a:t>
            </a:r>
            <a:r>
              <a:rPr lang="en-US" altLang="ko-KR" sz="5600" dirty="0" smtClean="0">
                <a:latin typeface="HY견고딕" pitchFamily="18" charset="-127"/>
                <a:ea typeface="HY견고딕" pitchFamily="18" charset="-127"/>
              </a:rPr>
              <a:t>(C)</a:t>
            </a:r>
            <a:endParaRPr lang="en-US" altLang="ko-KR" sz="5600" dirty="0"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lnSpc>
                <a:spcPct val="170000"/>
              </a:lnSpc>
              <a:defRPr/>
            </a:pPr>
            <a:r>
              <a:rPr lang="en-US" altLang="ko-KR" sz="5600" dirty="0">
                <a:latin typeface="HY견고딕" pitchFamily="18" charset="-127"/>
                <a:ea typeface="HY견고딕" pitchFamily="18" charset="-127"/>
              </a:rPr>
              <a:t>8</a:t>
            </a:r>
            <a:r>
              <a:rPr lang="en-US" altLang="ko-KR" sz="5600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5600" dirty="0" smtClean="0">
                <a:latin typeface="HY견고딕" pitchFamily="18" charset="-127"/>
                <a:ea typeface="HY견고딕" pitchFamily="18" charset="-127"/>
              </a:rPr>
              <a:t>지역</a:t>
            </a:r>
            <a:r>
              <a:rPr lang="en-US" altLang="ko-KR" sz="56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5600" dirty="0" smtClean="0">
                <a:latin typeface="HY견고딕" pitchFamily="18" charset="-127"/>
                <a:ea typeface="HY견고딕" pitchFamily="18" charset="-127"/>
              </a:rPr>
              <a:t>주민들의 의견 수렴</a:t>
            </a:r>
            <a:r>
              <a:rPr lang="en-US" altLang="ko-KR" sz="5600" dirty="0" smtClean="0">
                <a:latin typeface="HY견고딕" pitchFamily="18" charset="-127"/>
                <a:ea typeface="HY견고딕" pitchFamily="18" charset="-127"/>
              </a:rPr>
              <a:t>(N)</a:t>
            </a:r>
            <a:endParaRPr lang="ko-KR" altLang="en-US" sz="5600" dirty="0"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lnSpc>
                <a:spcPct val="170000"/>
              </a:lnSpc>
              <a:defRPr/>
            </a:pPr>
            <a:r>
              <a:rPr lang="en-US" altLang="ko-KR" sz="5600" dirty="0">
                <a:latin typeface="HY견고딕" pitchFamily="18" charset="-127"/>
                <a:ea typeface="HY견고딕" pitchFamily="18" charset="-127"/>
              </a:rPr>
              <a:t>9. </a:t>
            </a:r>
            <a:r>
              <a:rPr lang="ko-KR" altLang="en-US" sz="5600" dirty="0" smtClean="0">
                <a:latin typeface="HY견고딕" pitchFamily="18" charset="-127"/>
                <a:ea typeface="HY견고딕" pitchFamily="18" charset="-127"/>
              </a:rPr>
              <a:t>정기적</a:t>
            </a:r>
            <a:r>
              <a:rPr lang="en-US" altLang="ko-KR" sz="56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5600" dirty="0" smtClean="0">
                <a:latin typeface="HY견고딕" pitchFamily="18" charset="-127"/>
                <a:ea typeface="HY견고딕" pitchFamily="18" charset="-127"/>
              </a:rPr>
              <a:t>회의 목표 점검</a:t>
            </a:r>
            <a:r>
              <a:rPr lang="en-US" altLang="ko-KR" sz="5600" dirty="0" smtClean="0">
                <a:latin typeface="HY견고딕" pitchFamily="18" charset="-127"/>
                <a:ea typeface="HY견고딕" pitchFamily="18" charset="-127"/>
              </a:rPr>
              <a:t>(N)</a:t>
            </a:r>
            <a:endParaRPr lang="en-US" altLang="ko-KR" sz="5600" dirty="0"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lnSpc>
                <a:spcPct val="170000"/>
              </a:lnSpc>
              <a:defRPr/>
            </a:pPr>
            <a:r>
              <a:rPr lang="en-US" altLang="ko-KR" sz="5600" dirty="0" smtClean="0">
                <a:latin typeface="HY견고딕" pitchFamily="18" charset="-127"/>
                <a:ea typeface="HY견고딕" pitchFamily="18" charset="-127"/>
              </a:rPr>
              <a:t>10. </a:t>
            </a:r>
            <a:r>
              <a:rPr lang="ko-KR" altLang="en-US" sz="5600" dirty="0" smtClean="0">
                <a:latin typeface="HY견고딕" pitchFamily="18" charset="-127"/>
                <a:ea typeface="HY견고딕" pitchFamily="18" charset="-127"/>
              </a:rPr>
              <a:t>새 가족 및 새 </a:t>
            </a:r>
            <a:r>
              <a:rPr lang="ko-KR" altLang="en-US" sz="5600" dirty="0" err="1" smtClean="0">
                <a:latin typeface="HY견고딕" pitchFamily="18" charset="-127"/>
                <a:ea typeface="HY견고딕" pitchFamily="18" charset="-127"/>
              </a:rPr>
              <a:t>생명반</a:t>
            </a:r>
            <a:r>
              <a:rPr lang="ko-KR" altLang="en-US" sz="5600" dirty="0" smtClean="0">
                <a:latin typeface="HY견고딕" pitchFamily="18" charset="-127"/>
                <a:ea typeface="HY견고딕" pitchFamily="18" charset="-127"/>
              </a:rPr>
              <a:t> 운영</a:t>
            </a:r>
            <a:r>
              <a:rPr lang="en-US" altLang="ko-KR" sz="5600" dirty="0" smtClean="0">
                <a:latin typeface="HY견고딕" pitchFamily="18" charset="-127"/>
                <a:ea typeface="HY견고딕" pitchFamily="18" charset="-127"/>
              </a:rPr>
              <a:t>(K) </a:t>
            </a:r>
            <a:endParaRPr lang="en-US" altLang="ko-KR" sz="5600" dirty="0"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lnSpc>
                <a:spcPct val="170000"/>
              </a:lnSpc>
              <a:defRPr/>
            </a:pPr>
            <a:r>
              <a:rPr lang="en-US" altLang="ko-KR" sz="5600" dirty="0">
                <a:latin typeface="HY견고딕" pitchFamily="18" charset="-127"/>
                <a:ea typeface="HY견고딕" pitchFamily="18" charset="-127"/>
              </a:rPr>
              <a:t>11. </a:t>
            </a:r>
            <a:r>
              <a:rPr lang="ko-KR" altLang="en-US" sz="5600" dirty="0" smtClean="0">
                <a:latin typeface="HY견고딕" pitchFamily="18" charset="-127"/>
                <a:ea typeface="HY견고딕" pitchFamily="18" charset="-127"/>
              </a:rPr>
              <a:t>목표</a:t>
            </a:r>
            <a:r>
              <a:rPr lang="en-US" altLang="ko-KR" sz="56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5600" dirty="0" smtClean="0">
                <a:latin typeface="HY견고딕" pitchFamily="18" charset="-127"/>
                <a:ea typeface="HY견고딕" pitchFamily="18" charset="-127"/>
              </a:rPr>
              <a:t>달성을 위한 프로그램 운영</a:t>
            </a:r>
            <a:r>
              <a:rPr lang="en-US" altLang="ko-KR" sz="5600" dirty="0" smtClean="0">
                <a:latin typeface="HY견고딕" pitchFamily="18" charset="-127"/>
                <a:ea typeface="HY견고딕" pitchFamily="18" charset="-127"/>
              </a:rPr>
              <a:t>(N)</a:t>
            </a:r>
            <a:endParaRPr lang="en-US" altLang="ko-KR" sz="5600" dirty="0"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lnSpc>
                <a:spcPct val="170000"/>
              </a:lnSpc>
              <a:defRPr/>
            </a:pPr>
            <a:r>
              <a:rPr lang="en-US" altLang="ko-KR" sz="5600" dirty="0">
                <a:latin typeface="HY견고딕" pitchFamily="18" charset="-127"/>
                <a:ea typeface="HY견고딕" pitchFamily="18" charset="-127"/>
              </a:rPr>
              <a:t>12. </a:t>
            </a:r>
            <a:r>
              <a:rPr lang="ko-KR" altLang="en-US" sz="5600" dirty="0" smtClean="0">
                <a:latin typeface="HY견고딕" pitchFamily="18" charset="-127"/>
                <a:ea typeface="HY견고딕" pitchFamily="18" charset="-127"/>
              </a:rPr>
              <a:t>예배</a:t>
            </a:r>
            <a:r>
              <a:rPr lang="en-US" altLang="ko-KR" sz="56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5600" dirty="0" smtClean="0">
                <a:latin typeface="HY견고딕" pitchFamily="18" charset="-127"/>
                <a:ea typeface="HY견고딕" pitchFamily="18" charset="-127"/>
              </a:rPr>
              <a:t>드림이 우선적임</a:t>
            </a:r>
            <a:r>
              <a:rPr lang="en-US" altLang="ko-KR" sz="5600" dirty="0" smtClean="0">
                <a:latin typeface="HY견고딕" pitchFamily="18" charset="-127"/>
                <a:ea typeface="HY견고딕" pitchFamily="18" charset="-127"/>
              </a:rPr>
              <a:t>A)</a:t>
            </a:r>
            <a:endParaRPr lang="ko-KR" altLang="en-US" sz="5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Rectangle 3"/>
          <p:cNvSpPr>
            <a:spLocks noChangeAspect="1"/>
          </p:cNvSpPr>
          <p:nvPr/>
        </p:nvSpPr>
        <p:spPr>
          <a:xfrm>
            <a:off x="1403350" y="1988840"/>
            <a:ext cx="3653090" cy="4320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254000" algn="ctr" latinLnBrk="0">
              <a:lnSpc>
                <a:spcPct val="170000"/>
              </a:lnSpc>
              <a:defRPr/>
            </a:pPr>
            <a:r>
              <a:rPr lang="ko-KR" alt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점</a:t>
            </a:r>
            <a:r>
              <a:rPr lang="en-US" altLang="ko-KR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en-US" altLang="ko-KR" sz="2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Strengtn</a:t>
            </a:r>
            <a:r>
              <a:rPr lang="en-US" altLang="ko-KR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endParaRPr lang="ko-KR" altLang="en-US" sz="2400" dirty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  <a:p>
            <a:pPr marL="228600" indent="-228600">
              <a:lnSpc>
                <a:spcPct val="160000"/>
              </a:lnSpc>
              <a:defRPr/>
            </a:pPr>
            <a:r>
              <a:rPr lang="en-US" altLang="ko-KR" sz="1400" dirty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새 신자가 들어 오는 통로 마련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(M) </a:t>
            </a:r>
            <a:endParaRPr lang="en-US" altLang="ko-KR" sz="1400" dirty="0">
              <a:latin typeface="HY견고딕" pitchFamily="18" charset="-127"/>
              <a:ea typeface="HY견고딕" pitchFamily="18" charset="-127"/>
            </a:endParaRPr>
          </a:p>
          <a:p>
            <a:pPr marL="228600" indent="-228600">
              <a:lnSpc>
                <a:spcPct val="160000"/>
              </a:lnSpc>
              <a:defRPr/>
            </a:pPr>
            <a:r>
              <a:rPr lang="en-US" altLang="ko-KR" sz="1400" dirty="0"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전도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전략 팀을 만들어 운영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(K)</a:t>
            </a:r>
            <a:endParaRPr lang="ko-KR" altLang="en-US" sz="1400" dirty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60000"/>
              </a:lnSpc>
              <a:defRPr/>
            </a:pPr>
            <a:r>
              <a:rPr lang="en-US" altLang="ko-KR" sz="1400" dirty="0">
                <a:latin typeface="HY견고딕" pitchFamily="18" charset="-127"/>
                <a:ea typeface="HY견고딕" pitchFamily="18" charset="-127"/>
              </a:rPr>
              <a:t>3. 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신임의 리더십 형성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en-US" altLang="ko-KR" sz="1400" dirty="0">
                <a:latin typeface="HY견고딕" pitchFamily="18" charset="-127"/>
                <a:ea typeface="HY견고딕" pitchFamily="18" charset="-127"/>
              </a:rPr>
              <a:t>E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sz="1400" dirty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60000"/>
              </a:lnSpc>
              <a:defRPr/>
            </a:pPr>
            <a:r>
              <a:rPr lang="en-US" altLang="ko-KR" sz="1400" dirty="0">
                <a:latin typeface="HY견고딕" pitchFamily="18" charset="-127"/>
                <a:ea typeface="HY견고딕" pitchFamily="18" charset="-127"/>
              </a:rPr>
              <a:t>4. 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사랑할 수 없는 사람을 사랑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en-US" altLang="ko-KR" sz="1400" dirty="0">
                <a:latin typeface="HY견고딕" pitchFamily="18" charset="-127"/>
                <a:ea typeface="HY견고딕" pitchFamily="18" charset="-127"/>
              </a:rPr>
              <a:t>B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1400" dirty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60000"/>
              </a:lnSpc>
              <a:defRPr/>
            </a:pPr>
            <a:r>
              <a:rPr lang="en-US" altLang="ko-KR" sz="1400" dirty="0">
                <a:latin typeface="HY견고딕" pitchFamily="18" charset="-127"/>
                <a:ea typeface="HY견고딕" pitchFamily="18" charset="-127"/>
              </a:rPr>
              <a:t>5. 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원수를 조상하고 축복함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en-US" altLang="ko-KR" sz="1400" dirty="0">
                <a:latin typeface="HY견고딕" pitchFamily="18" charset="-127"/>
                <a:ea typeface="HY견고딕" pitchFamily="18" charset="-127"/>
              </a:rPr>
              <a:t>B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) </a:t>
            </a:r>
            <a:endParaRPr lang="en-US" altLang="ko-KR" sz="1400" dirty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60000"/>
              </a:lnSpc>
              <a:defRPr/>
            </a:pPr>
            <a:r>
              <a:rPr lang="en-US" altLang="ko-KR" sz="1400" dirty="0">
                <a:latin typeface="HY견고딕" pitchFamily="18" charset="-127"/>
                <a:ea typeface="HY견고딕" pitchFamily="18" charset="-127"/>
              </a:rPr>
              <a:t>6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14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매사에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칭찬과 격려가 있음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(L)</a:t>
            </a:r>
            <a:endParaRPr lang="ko-KR" altLang="en-US" sz="1400" dirty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60000"/>
              </a:lnSpc>
              <a:defRPr/>
            </a:pPr>
            <a:r>
              <a:rPr lang="en-US" altLang="ko-KR" sz="1400" dirty="0">
                <a:latin typeface="HY견고딕" pitchFamily="18" charset="-127"/>
                <a:ea typeface="HY견고딕" pitchFamily="18" charset="-127"/>
              </a:rPr>
              <a:t>7. 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섬김의 리더십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(F)</a:t>
            </a:r>
            <a:endParaRPr lang="en-US" altLang="ko-KR" sz="1400" dirty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60000"/>
              </a:lnSpc>
              <a:defRPr/>
            </a:pPr>
            <a:r>
              <a:rPr lang="en-US" altLang="ko-KR" sz="1400" dirty="0">
                <a:latin typeface="HY견고딕" pitchFamily="18" charset="-127"/>
                <a:ea typeface="HY견고딕" pitchFamily="18" charset="-127"/>
              </a:rPr>
              <a:t>8. 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새 신자와 친해지는 프로그램 활용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(K)</a:t>
            </a:r>
            <a:endParaRPr lang="ko-KR" altLang="en-US" sz="1400" dirty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60000"/>
              </a:lnSpc>
              <a:defRPr/>
            </a:pPr>
            <a:r>
              <a:rPr lang="en-US" altLang="ko-KR" sz="1400" dirty="0">
                <a:latin typeface="HY견고딕" pitchFamily="18" charset="-127"/>
                <a:ea typeface="HY견고딕" pitchFamily="18" charset="-127"/>
              </a:rPr>
              <a:t>9. 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인격적 영향력과 감화력을 줌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(C)</a:t>
            </a:r>
            <a:endParaRPr lang="en-US" altLang="ko-KR" sz="1400" dirty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60000"/>
              </a:lnSpc>
              <a:defRPr/>
            </a:pP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10.</a:t>
            </a:r>
            <a:r>
              <a:rPr lang="ko-KR" altLang="en-US" sz="1400" u="sng" dirty="0" smtClean="0">
                <a:latin typeface="HY견고딕" pitchFamily="18" charset="-127"/>
                <a:ea typeface="HY견고딕" pitchFamily="18" charset="-127"/>
              </a:rPr>
              <a:t>대화와 설득으로 </a:t>
            </a:r>
            <a:r>
              <a:rPr lang="ko-KR" altLang="en-US" sz="1400" u="sng" dirty="0" err="1" smtClean="0">
                <a:latin typeface="HY견고딕" pitchFamily="18" charset="-127"/>
                <a:ea typeface="HY견고딕" pitchFamily="18" charset="-127"/>
              </a:rPr>
              <a:t>이끔</a:t>
            </a:r>
            <a:r>
              <a:rPr lang="en-US" altLang="ko-KR" sz="1400" u="sng" dirty="0" smtClean="0">
                <a:latin typeface="HY견고딕" pitchFamily="18" charset="-127"/>
                <a:ea typeface="HY견고딕" pitchFamily="18" charset="-127"/>
              </a:rPr>
              <a:t>(E)</a:t>
            </a:r>
            <a:endParaRPr lang="ko-KR" altLang="en-US" sz="1400" dirty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60000"/>
              </a:lnSpc>
              <a:defRPr/>
            </a:pPr>
            <a:r>
              <a:rPr lang="en-US" altLang="ko-KR" sz="1400" dirty="0">
                <a:latin typeface="HY견고딕" pitchFamily="18" charset="-127"/>
                <a:ea typeface="HY견고딕" pitchFamily="18" charset="-127"/>
              </a:rPr>
              <a:t>11. </a:t>
            </a:r>
            <a:r>
              <a:rPr lang="ko-KR" altLang="en-US" sz="1400" u="sng" dirty="0" smtClean="0">
                <a:latin typeface="HY견고딕" pitchFamily="18" charset="-127"/>
                <a:ea typeface="HY견고딕" pitchFamily="18" charset="-127"/>
              </a:rPr>
              <a:t>위기 의식의 고조</a:t>
            </a:r>
            <a:r>
              <a:rPr lang="en-US" altLang="ko-KR" sz="1400" u="sng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en-US" altLang="ko-KR" sz="1400" u="sng" dirty="0">
                <a:latin typeface="HY견고딕" pitchFamily="18" charset="-127"/>
                <a:ea typeface="HY견고딕" pitchFamily="18" charset="-127"/>
              </a:rPr>
              <a:t>D</a:t>
            </a:r>
            <a:r>
              <a:rPr lang="en-US" altLang="ko-KR" sz="1400" u="sng" dirty="0" smtClean="0">
                <a:latin typeface="HY견고딕" pitchFamily="18" charset="-127"/>
                <a:ea typeface="HY견고딕" pitchFamily="18" charset="-127"/>
              </a:rPr>
              <a:t>) </a:t>
            </a:r>
            <a:endParaRPr lang="en-US" altLang="ko-KR" sz="1400" u="sng" dirty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60000"/>
              </a:lnSpc>
              <a:defRPr/>
            </a:pPr>
            <a:r>
              <a:rPr lang="en-US" altLang="ko-KR" sz="1400" dirty="0">
                <a:latin typeface="HY견고딕" pitchFamily="18" charset="-127"/>
                <a:ea typeface="HY견고딕" pitchFamily="18" charset="-127"/>
              </a:rPr>
              <a:t>12. 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비전 성취를 위해 인내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(I)</a:t>
            </a:r>
            <a:endParaRPr lang="en-US" altLang="ko-KR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047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/>
            <a:endParaRPr lang="en-US" altLang="ko-KR" b="1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indent="-342900" eaLnBrk="1" latinLnBrk="1" hangingPunct="1">
              <a:spcBef>
                <a:spcPct val="20000"/>
              </a:spcBef>
              <a:buClr>
                <a:srgbClr val="458F8F"/>
              </a:buClr>
              <a:defRPr/>
            </a:pPr>
            <a:r>
              <a:rPr lang="en-US" altLang="ko-KR" sz="1400" b="1" kern="0" dirty="0" smtClean="0">
                <a:solidFill>
                  <a:srgbClr val="458F8F"/>
                </a:solidFill>
                <a:latin typeface="Verdana"/>
                <a:ea typeface="굴림" charset="-127"/>
              </a:rPr>
              <a:t>http://www.igomt.com</a:t>
            </a:r>
          </a:p>
        </p:txBody>
      </p:sp>
      <p:pic>
        <p:nvPicPr>
          <p:cNvPr id="8" name="그림 7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9" name="그림 8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09398860"/>
              </p:ext>
            </p:extLst>
          </p:nvPr>
        </p:nvGraphicFramePr>
        <p:xfrm>
          <a:off x="467544" y="1295400"/>
          <a:ext cx="8229600" cy="5247132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26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1.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관계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(Relationship)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2.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출발지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(Start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point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</a:tr>
              <a:tr h="11460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3.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도착지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(arrival point)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55970" algn="l"/>
                        </a:tabLst>
                      </a:pP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4. </a:t>
                      </a: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로드</a:t>
                      </a:r>
                      <a:r>
                        <a:rPr lang="en-US" altLang="ko-KR" sz="18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맵</a:t>
                      </a: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(Road</a:t>
                      </a:r>
                      <a:r>
                        <a:rPr lang="en-US" altLang="ko-KR" sz="18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map</a:t>
                      </a: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AD5"/>
                    </a:solidFill>
                  </a:tcPr>
                </a:tc>
              </a:tr>
              <a:tr h="11460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6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342900" marR="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6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342900" marR="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6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5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           5.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성과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(production)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105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195736" y="228600"/>
            <a:ext cx="4968551" cy="60446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latinLnBrk="1" hangingPunct="1">
              <a:lnSpc>
                <a:spcPts val="4600"/>
              </a:lnSpc>
              <a:spcBef>
                <a:spcPct val="50000"/>
              </a:spcBef>
              <a:defRPr/>
            </a:pPr>
            <a:r>
              <a:rPr lang="en-US" altLang="ko-K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______________________</a:t>
            </a:r>
            <a:r>
              <a:rPr lang="ko-KR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08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1"/>
          <p:cNvSpPr txBox="1">
            <a:spLocks noChangeArrowheads="1"/>
          </p:cNvSpPr>
          <p:nvPr/>
        </p:nvSpPr>
        <p:spPr bwMode="gray">
          <a:xfrm>
            <a:off x="1524000" y="36576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Text</a:t>
            </a:r>
          </a:p>
        </p:txBody>
      </p:sp>
      <p:sp>
        <p:nvSpPr>
          <p:cNvPr id="86019" name="Text Box 22"/>
          <p:cNvSpPr txBox="1">
            <a:spLocks noChangeArrowheads="1"/>
          </p:cNvSpPr>
          <p:nvPr/>
        </p:nvSpPr>
        <p:spPr bwMode="gray">
          <a:xfrm>
            <a:off x="4114800" y="2133600"/>
            <a:ext cx="576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</a:t>
            </a:r>
          </a:p>
        </p:txBody>
      </p:sp>
      <p:sp>
        <p:nvSpPr>
          <p:cNvPr id="86020" name="Text Box 23"/>
          <p:cNvSpPr txBox="1">
            <a:spLocks noChangeArrowheads="1"/>
          </p:cNvSpPr>
          <p:nvPr/>
        </p:nvSpPr>
        <p:spPr bwMode="gray">
          <a:xfrm>
            <a:off x="7048500" y="2411413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Text</a:t>
            </a:r>
          </a:p>
        </p:txBody>
      </p:sp>
      <p:sp>
        <p:nvSpPr>
          <p:cNvPr id="86021" name="Text Box 24"/>
          <p:cNvSpPr txBox="1">
            <a:spLocks noChangeArrowheads="1"/>
          </p:cNvSpPr>
          <p:nvPr/>
        </p:nvSpPr>
        <p:spPr bwMode="gray">
          <a:xfrm>
            <a:off x="5257800" y="47244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Text</a:t>
            </a:r>
          </a:p>
        </p:txBody>
      </p:sp>
      <p:sp>
        <p:nvSpPr>
          <p:cNvPr id="86022" name="Text Box 25"/>
          <p:cNvSpPr txBox="1">
            <a:spLocks noChangeArrowheads="1"/>
          </p:cNvSpPr>
          <p:nvPr/>
        </p:nvSpPr>
        <p:spPr bwMode="gray">
          <a:xfrm>
            <a:off x="2436813" y="5348288"/>
            <a:ext cx="687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Text</a:t>
            </a:r>
          </a:p>
        </p:txBody>
      </p:sp>
      <p:pic>
        <p:nvPicPr>
          <p:cNvPr id="86023" name="그림 18" descr="로고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816600"/>
            <a:ext cx="2133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8602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3198315"/>
              </p:ext>
            </p:extLst>
          </p:nvPr>
        </p:nvGraphicFramePr>
        <p:xfrm>
          <a:off x="381000" y="1219200"/>
          <a:ext cx="8534400" cy="5167639"/>
        </p:xfrm>
        <a:graphic>
          <a:graphicData uri="http://schemas.openxmlformats.org/drawingml/2006/table">
            <a:tbl>
              <a:tblPr/>
              <a:tblGrid>
                <a:gridCol w="1565860"/>
                <a:gridCol w="6968540"/>
              </a:tblGrid>
              <a:tr h="73868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 err="1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로드맵</a:t>
                      </a:r>
                      <a:endParaRPr lang="en-US" altLang="ko-KR" sz="2000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(Road</a:t>
                      </a:r>
                      <a:r>
                        <a:rPr lang="en-US" altLang="ko-KR" sz="1600" kern="0" spc="0" baseline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map)</a:t>
                      </a:r>
                      <a:endParaRPr lang="en-US" altLang="ko-KR" sz="1600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2-3 </a:t>
                      </a: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우선적인 목표와 실행 전략</a:t>
                      </a:r>
                      <a:endParaRPr lang="en-US" altLang="ko-KR" sz="1800" b="1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(2-3 priority goals and operative strategy)</a:t>
                      </a: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</a:tr>
              <a:tr h="10789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목표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:1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(goal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:1)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FF">
                            <a:tint val="66000"/>
                            <a:satMod val="160000"/>
                          </a:srgbClr>
                        </a:gs>
                        <a:gs pos="50000">
                          <a:srgbClr val="FF00FF">
                            <a:tint val="44500"/>
                            <a:satMod val="160000"/>
                          </a:srgbClr>
                        </a:gs>
                        <a:gs pos="100000">
                          <a:srgbClr val="FF00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342900" marR="0" indent="-34290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endParaRPr lang="en-US" altLang="ko-KR" sz="18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1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실행전략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(operative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strategy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1.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2.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3.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4.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5.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6.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60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195736" y="228600"/>
            <a:ext cx="4968551" cy="60446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latinLnBrk="1" hangingPunct="1">
              <a:lnSpc>
                <a:spcPts val="4600"/>
              </a:lnSpc>
              <a:spcBef>
                <a:spcPct val="50000"/>
              </a:spcBef>
              <a:defRPr/>
            </a:pPr>
            <a:r>
              <a:rPr lang="en-US" altLang="ko-K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______________________</a:t>
            </a:r>
            <a:r>
              <a:rPr lang="ko-KR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9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1"/>
          <p:cNvSpPr txBox="1">
            <a:spLocks noChangeArrowheads="1"/>
          </p:cNvSpPr>
          <p:nvPr/>
        </p:nvSpPr>
        <p:spPr bwMode="gray">
          <a:xfrm>
            <a:off x="1524000" y="36576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Text</a:t>
            </a:r>
          </a:p>
        </p:txBody>
      </p:sp>
      <p:sp>
        <p:nvSpPr>
          <p:cNvPr id="86019" name="Text Box 22"/>
          <p:cNvSpPr txBox="1">
            <a:spLocks noChangeArrowheads="1"/>
          </p:cNvSpPr>
          <p:nvPr/>
        </p:nvSpPr>
        <p:spPr bwMode="gray">
          <a:xfrm>
            <a:off x="4114800" y="2133600"/>
            <a:ext cx="576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</a:t>
            </a:r>
          </a:p>
        </p:txBody>
      </p:sp>
      <p:sp>
        <p:nvSpPr>
          <p:cNvPr id="86020" name="Text Box 23"/>
          <p:cNvSpPr txBox="1">
            <a:spLocks noChangeArrowheads="1"/>
          </p:cNvSpPr>
          <p:nvPr/>
        </p:nvSpPr>
        <p:spPr bwMode="gray">
          <a:xfrm>
            <a:off x="7048500" y="2411413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Text</a:t>
            </a:r>
          </a:p>
        </p:txBody>
      </p:sp>
      <p:sp>
        <p:nvSpPr>
          <p:cNvPr id="86021" name="Text Box 24"/>
          <p:cNvSpPr txBox="1">
            <a:spLocks noChangeArrowheads="1"/>
          </p:cNvSpPr>
          <p:nvPr/>
        </p:nvSpPr>
        <p:spPr bwMode="gray">
          <a:xfrm>
            <a:off x="5257800" y="47244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Text</a:t>
            </a:r>
          </a:p>
        </p:txBody>
      </p:sp>
      <p:sp>
        <p:nvSpPr>
          <p:cNvPr id="86022" name="Text Box 25"/>
          <p:cNvSpPr txBox="1">
            <a:spLocks noChangeArrowheads="1"/>
          </p:cNvSpPr>
          <p:nvPr/>
        </p:nvSpPr>
        <p:spPr bwMode="gray">
          <a:xfrm>
            <a:off x="2436813" y="5348288"/>
            <a:ext cx="687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Text</a:t>
            </a:r>
          </a:p>
        </p:txBody>
      </p:sp>
      <p:pic>
        <p:nvPicPr>
          <p:cNvPr id="86023" name="그림 18" descr="로고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816600"/>
            <a:ext cx="2133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8602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21101250"/>
              </p:ext>
            </p:extLst>
          </p:nvPr>
        </p:nvGraphicFramePr>
        <p:xfrm>
          <a:off x="381000" y="1219200"/>
          <a:ext cx="8534400" cy="5167639"/>
        </p:xfrm>
        <a:graphic>
          <a:graphicData uri="http://schemas.openxmlformats.org/drawingml/2006/table">
            <a:tbl>
              <a:tblPr/>
              <a:tblGrid>
                <a:gridCol w="1565860"/>
                <a:gridCol w="6968540"/>
              </a:tblGrid>
              <a:tr h="73868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 err="1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로드맵</a:t>
                      </a:r>
                      <a:endParaRPr lang="en-US" altLang="ko-KR" sz="2000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(Road</a:t>
                      </a:r>
                      <a:r>
                        <a:rPr lang="en-US" altLang="ko-KR" sz="1600" kern="0" spc="0" baseline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map)</a:t>
                      </a:r>
                      <a:endParaRPr lang="en-US" altLang="ko-KR" sz="1600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2-3 </a:t>
                      </a: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우선적인 목표와 실행 전략</a:t>
                      </a:r>
                      <a:endParaRPr lang="en-US" altLang="ko-KR" sz="1800" b="1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(2-3 priority goals and operative strategy)</a:t>
                      </a: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</a:tr>
              <a:tr h="10789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목표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:1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(goal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:1)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FF">
                            <a:tint val="66000"/>
                            <a:satMod val="160000"/>
                          </a:srgbClr>
                        </a:gs>
                        <a:gs pos="50000">
                          <a:srgbClr val="FF00FF">
                            <a:tint val="44500"/>
                            <a:satMod val="160000"/>
                          </a:srgbClr>
                        </a:gs>
                        <a:gs pos="100000">
                          <a:srgbClr val="FF00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342900" marR="0" indent="-34290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endParaRPr lang="en-US" altLang="ko-KR" sz="18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1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실행전략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(operative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strategy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1.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2.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3.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4.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5.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6.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60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195736" y="228600"/>
            <a:ext cx="4968551" cy="60446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latinLnBrk="1" hangingPunct="1">
              <a:lnSpc>
                <a:spcPts val="4600"/>
              </a:lnSpc>
              <a:spcBef>
                <a:spcPct val="50000"/>
              </a:spcBef>
              <a:defRPr/>
            </a:pPr>
            <a:r>
              <a:rPr lang="en-US" altLang="ko-K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______________________</a:t>
            </a:r>
            <a:r>
              <a:rPr lang="ko-KR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254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323528" y="1196752"/>
            <a:ext cx="8496623" cy="5256584"/>
          </a:xfrm>
          <a:solidFill>
            <a:srgbClr val="FFFF00"/>
          </a:solidFill>
        </p:spPr>
        <p:txBody>
          <a:bodyPr/>
          <a:lstStyle/>
          <a:p>
            <a:pPr marL="514350" indent="-514350">
              <a:buAutoNum type="arabicPeriod"/>
              <a:defRPr/>
            </a:pPr>
            <a:r>
              <a:rPr lang="ko-KR" altLang="en-US" sz="36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코칭</a:t>
            </a: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설명회</a:t>
            </a:r>
            <a:endParaRPr lang="en-US" altLang="ko-KR" sz="36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AutoNum type="arabicPeriod"/>
              <a:defRPr/>
            </a:pP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건강진단 </a:t>
            </a:r>
            <a:r>
              <a:rPr lang="en-US" altLang="ko-KR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등록</a:t>
            </a:r>
            <a:endParaRPr lang="en-US" altLang="ko-KR" sz="36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AutoNum type="arabicPeriod"/>
              <a:defRPr/>
            </a:pPr>
            <a:r>
              <a:rPr lang="ko-KR" altLang="en-US" sz="36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코칭</a:t>
            </a: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훈련 참석</a:t>
            </a:r>
            <a:r>
              <a:rPr lang="en-US" altLang="ko-KR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선택</a:t>
            </a:r>
            <a:r>
              <a:rPr lang="en-US" altLang="ko-KR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0" indent="0">
              <a:buNone/>
              <a:defRPr/>
            </a:pPr>
            <a:r>
              <a:rPr lang="en-US" altLang="ko-KR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	1)</a:t>
            </a:r>
            <a:r>
              <a:rPr lang="ko-KR" altLang="en-US" sz="36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코칭의</a:t>
            </a: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이론</a:t>
            </a:r>
            <a:r>
              <a:rPr lang="en-US" altLang="ko-KR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(A)(B)</a:t>
            </a:r>
          </a:p>
          <a:p>
            <a:pPr marL="0" indent="0">
              <a:buNone/>
              <a:defRPr/>
            </a:pPr>
            <a:r>
              <a:rPr lang="en-US" altLang="ko-KR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	</a:t>
            </a:r>
            <a:r>
              <a:rPr lang="en-US" altLang="ko-KR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2) </a:t>
            </a:r>
            <a:r>
              <a:rPr lang="ko-KR" altLang="en-US" sz="36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코칭의</a:t>
            </a: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실제</a:t>
            </a:r>
            <a:r>
              <a:rPr lang="en-US" altLang="ko-KR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(A)(B)</a:t>
            </a:r>
            <a:r>
              <a:rPr lang="en-US" altLang="ko-KR" sz="36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	</a:t>
            </a:r>
            <a:endParaRPr lang="en-US" altLang="ko-KR" sz="36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r>
              <a:rPr lang="en-US" altLang="ko-KR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  3) </a:t>
            </a:r>
            <a:r>
              <a:rPr lang="ko-KR" altLang="en-US" sz="36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코칭의</a:t>
            </a: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전략</a:t>
            </a:r>
            <a:r>
              <a:rPr lang="en-US" altLang="ko-KR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(A)(B)</a:t>
            </a:r>
            <a:r>
              <a:rPr lang="ko-KR" altLang="en-US" sz="3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36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r>
              <a:rPr lang="en-US" altLang="ko-KR" sz="3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* </a:t>
            </a:r>
            <a:r>
              <a:rPr lang="en-US" altLang="ko-KR" sz="32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3200" dirty="0" err="1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코칭시대</a:t>
            </a:r>
            <a:r>
              <a:rPr lang="en-US" altLang="ko-KR" sz="32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”</a:t>
            </a:r>
            <a:r>
              <a:rPr lang="ko-KR" altLang="en-US" sz="32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교재 </a:t>
            </a:r>
            <a:r>
              <a:rPr lang="en-US" altLang="ko-KR" sz="32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: p.71-74 </a:t>
            </a:r>
            <a:r>
              <a:rPr lang="ko-KR" altLang="en-US" sz="32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참조</a:t>
            </a:r>
            <a:endParaRPr lang="en-US" altLang="ko-KR" sz="3600" dirty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000" b="1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실행과</a:t>
            </a:r>
            <a:r>
              <a:rPr lang="ko-KR" altLang="en-US" sz="3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정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307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528310" y="1468536"/>
            <a:ext cx="3568506" cy="66833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3563888" y="1573039"/>
            <a:ext cx="32067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ko-KR" altLang="en-US" sz="2400" dirty="0" smtClean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   </a:t>
            </a:r>
            <a:r>
              <a:rPr lang="en-US" altLang="ko-KR" sz="2400" dirty="0" smtClean="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en-US" altLang="ko-KR" sz="2800" dirty="0" smtClean="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rPr>
              <a:t>GO </a:t>
            </a:r>
            <a:r>
              <a:rPr lang="ko-KR" altLang="en-US" sz="2800" dirty="0" err="1" smtClean="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rPr>
              <a:t>뜨라이브</a:t>
            </a:r>
            <a:r>
              <a:rPr lang="ko-KR" altLang="en-US" sz="2800" dirty="0" smtClean="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dirty="0" err="1" smtClean="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rPr>
              <a:t>코칭</a:t>
            </a:r>
            <a:r>
              <a:rPr lang="en-US" altLang="ko-KR" sz="2800" dirty="0" smtClean="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rPr>
              <a:t>&gt;</a:t>
            </a:r>
            <a:endParaRPr lang="en-US" altLang="ko-KR" sz="2800" dirty="0">
              <a:solidFill>
                <a:srgbClr val="660033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eaLnBrk="0" hangingPunct="0"/>
            <a:endParaRPr lang="ko-KR" altLang="en-US" sz="1600" dirty="0">
              <a:solidFill>
                <a:srgbClr val="00B050"/>
              </a:solidFill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5410200" y="2996952"/>
            <a:ext cx="2281295" cy="65189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13318" name="Rectangle 10"/>
          <p:cNvSpPr>
            <a:spLocks noChangeArrowheads="1"/>
          </p:cNvSpPr>
          <p:nvPr/>
        </p:nvSpPr>
        <p:spPr bwMode="auto">
          <a:xfrm>
            <a:off x="5436096" y="2980705"/>
            <a:ext cx="2160240" cy="6318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ko-KR" altLang="en-US" sz="2400" dirty="0" smtClean="0">
                <a:solidFill>
                  <a:srgbClr val="FF3300"/>
                </a:solidFill>
                <a:latin typeface="Times New Roman" pitchFamily="18" charset="0"/>
                <a:ea typeface="HY헤드라인M" pitchFamily="18" charset="-127"/>
              </a:rPr>
              <a:t>평신도 </a:t>
            </a:r>
            <a:r>
              <a:rPr lang="ko-KR" altLang="en-US" sz="2400" dirty="0" err="1" smtClean="0">
                <a:solidFill>
                  <a:srgbClr val="FF3300"/>
                </a:solidFill>
                <a:latin typeface="Times New Roman" pitchFamily="18" charset="0"/>
                <a:ea typeface="HY헤드라인M" pitchFamily="18" charset="-127"/>
              </a:rPr>
              <a:t>코칭</a:t>
            </a:r>
            <a:endParaRPr lang="en-US" altLang="ko-KR" sz="2400" dirty="0" smtClean="0">
              <a:solidFill>
                <a:srgbClr val="FF3300"/>
              </a:solidFill>
              <a:latin typeface="Times New Roman" pitchFamily="18" charset="0"/>
              <a:ea typeface="HY헤드라인M" pitchFamily="18" charset="-127"/>
            </a:endParaRPr>
          </a:p>
          <a:p>
            <a:pPr algn="ctr" eaLnBrk="0" hangingPunct="0"/>
            <a:r>
              <a:rPr lang="en-US" altLang="ko-KR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(3</a:t>
            </a:r>
            <a:r>
              <a:rPr lang="ko-KR" altLang="en-US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박</a:t>
            </a:r>
            <a:r>
              <a:rPr lang="en-US" altLang="ko-KR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4</a:t>
            </a:r>
            <a:r>
              <a:rPr lang="ko-KR" altLang="en-US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일 혹은 </a:t>
            </a:r>
            <a:r>
              <a:rPr lang="en-US" altLang="ko-KR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13</a:t>
            </a:r>
            <a:r>
              <a:rPr lang="ko-KR" altLang="en-US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주 코스</a:t>
            </a:r>
            <a:r>
              <a:rPr lang="en-US" altLang="ko-KR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)</a:t>
            </a:r>
            <a:endParaRPr lang="en-US" altLang="ko-KR" sz="1600" dirty="0">
              <a:solidFill>
                <a:srgbClr val="0033CC"/>
              </a:solidFill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3565128" y="4361284"/>
            <a:ext cx="2224682" cy="723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5941392" y="4361284"/>
            <a:ext cx="2171700" cy="723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13322" name="Rectangle 14"/>
          <p:cNvSpPr>
            <a:spLocks noChangeArrowheads="1"/>
          </p:cNvSpPr>
          <p:nvPr/>
        </p:nvSpPr>
        <p:spPr bwMode="auto">
          <a:xfrm>
            <a:off x="3589332" y="4453359"/>
            <a:ext cx="2200478" cy="6318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ko-KR" altLang="en-US" sz="2400" dirty="0" err="1" smtClean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코칭의</a:t>
            </a:r>
            <a:r>
              <a:rPr lang="ko-KR" altLang="en-US" sz="2400" dirty="0" smtClean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 실제</a:t>
            </a:r>
            <a:endParaRPr lang="en-US" altLang="ko-KR" sz="2400" dirty="0" smtClean="0">
              <a:solidFill>
                <a:srgbClr val="660033"/>
              </a:solidFill>
              <a:latin typeface="Times New Roman" pitchFamily="18" charset="0"/>
              <a:ea typeface="HY헤드라인M" pitchFamily="18" charset="-127"/>
            </a:endParaRPr>
          </a:p>
          <a:p>
            <a:pPr algn="ctr" eaLnBrk="0" hangingPunct="0"/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(2</a:t>
            </a:r>
            <a:r>
              <a:rPr lang="ko-KR" altLang="en-US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박</a:t>
            </a:r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일씩 </a:t>
            </a:r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/2</a:t>
            </a:r>
            <a:r>
              <a:rPr lang="ko-KR" altLang="en-US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차례</a:t>
            </a:r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16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990600" y="4365104"/>
            <a:ext cx="2209800" cy="723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13324" name="Rectangle 16"/>
          <p:cNvSpPr>
            <a:spLocks noChangeArrowheads="1"/>
          </p:cNvSpPr>
          <p:nvPr/>
        </p:nvSpPr>
        <p:spPr bwMode="auto">
          <a:xfrm>
            <a:off x="1403648" y="4453359"/>
            <a:ext cx="2025650" cy="6318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ko-KR" altLang="en-US" sz="2400" dirty="0" err="1" smtClean="0">
                <a:solidFill>
                  <a:srgbClr val="660033"/>
                </a:solidFill>
                <a:latin typeface="HY헤드라인M" pitchFamily="18" charset="-127"/>
                <a:ea typeface="HY헤드라인M" pitchFamily="18" charset="-127"/>
              </a:rPr>
              <a:t>코칭의</a:t>
            </a:r>
            <a:r>
              <a:rPr lang="ko-KR" altLang="en-US" sz="2400" dirty="0" smtClean="0">
                <a:solidFill>
                  <a:srgbClr val="660033"/>
                </a:solidFill>
                <a:latin typeface="HY헤드라인M" pitchFamily="18" charset="-127"/>
                <a:ea typeface="HY헤드라인M" pitchFamily="18" charset="-127"/>
              </a:rPr>
              <a:t> 이론</a:t>
            </a:r>
            <a:endParaRPr lang="en-US" altLang="ko-KR" sz="2400" dirty="0">
              <a:solidFill>
                <a:srgbClr val="6600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eaLnBrk="0" hangingPunct="0"/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(2</a:t>
            </a:r>
            <a:r>
              <a:rPr lang="ko-KR" altLang="en-US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박</a:t>
            </a:r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일씩</a:t>
            </a:r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/2</a:t>
            </a:r>
            <a:r>
              <a:rPr lang="ko-KR" altLang="en-US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차례 </a:t>
            </a:r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16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2206125" y="2996952"/>
            <a:ext cx="2209800" cy="56428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13326" name="Rectangle 18"/>
          <p:cNvSpPr>
            <a:spLocks noChangeArrowheads="1"/>
          </p:cNvSpPr>
          <p:nvPr/>
        </p:nvSpPr>
        <p:spPr bwMode="auto">
          <a:xfrm>
            <a:off x="2339752" y="2941191"/>
            <a:ext cx="202565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ko-KR" altLang="en-US" sz="2400" dirty="0" smtClean="0">
                <a:solidFill>
                  <a:srgbClr val="FF3300"/>
                </a:solidFill>
                <a:latin typeface="Times New Roman" pitchFamily="18" charset="0"/>
                <a:ea typeface="HY헤드라인M" pitchFamily="18" charset="-127"/>
              </a:rPr>
              <a:t>목회자 </a:t>
            </a:r>
            <a:r>
              <a:rPr lang="ko-KR" altLang="en-US" sz="2400" dirty="0" err="1" smtClean="0">
                <a:solidFill>
                  <a:srgbClr val="FF3300"/>
                </a:solidFill>
                <a:latin typeface="Times New Roman" pitchFamily="18" charset="0"/>
                <a:ea typeface="HY헤드라인M" pitchFamily="18" charset="-127"/>
              </a:rPr>
              <a:t>코칭</a:t>
            </a:r>
            <a:endParaRPr lang="en-US" altLang="ko-KR" sz="2400" dirty="0" smtClean="0">
              <a:solidFill>
                <a:srgbClr val="FF3300"/>
              </a:solidFill>
              <a:latin typeface="Times New Roman" pitchFamily="18" charset="0"/>
              <a:ea typeface="HY헤드라인M" pitchFamily="18" charset="-127"/>
            </a:endParaRPr>
          </a:p>
          <a:p>
            <a:pPr algn="ctr" eaLnBrk="0" hangingPunct="0"/>
            <a:r>
              <a:rPr lang="en-US" altLang="ko-KR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(</a:t>
            </a:r>
            <a:r>
              <a:rPr lang="ko-KR" altLang="en-US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 </a:t>
            </a:r>
            <a:r>
              <a:rPr lang="en-US" altLang="ko-KR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2</a:t>
            </a:r>
            <a:r>
              <a:rPr lang="ko-KR" altLang="en-US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박</a:t>
            </a:r>
            <a:r>
              <a:rPr lang="en-US" altLang="ko-KR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3</a:t>
            </a:r>
            <a:r>
              <a:rPr lang="ko-KR" altLang="en-US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일씩</a:t>
            </a:r>
            <a:r>
              <a:rPr lang="en-US" altLang="ko-KR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/</a:t>
            </a:r>
            <a:r>
              <a:rPr lang="ko-KR" altLang="en-US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 </a:t>
            </a:r>
            <a:r>
              <a:rPr lang="en-US" altLang="ko-KR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4</a:t>
            </a:r>
            <a:r>
              <a:rPr lang="ko-KR" altLang="en-US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차례</a:t>
            </a:r>
            <a:r>
              <a:rPr lang="en-US" altLang="ko-KR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)</a:t>
            </a:r>
            <a:r>
              <a:rPr lang="ko-KR" altLang="en-US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 </a:t>
            </a:r>
            <a:endParaRPr lang="en-US" altLang="ko-KR" sz="1600" dirty="0">
              <a:solidFill>
                <a:srgbClr val="0033CC"/>
              </a:solidFill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13327" name="Freeform 19"/>
          <p:cNvSpPr>
            <a:spLocks/>
          </p:cNvSpPr>
          <p:nvPr/>
        </p:nvSpPr>
        <p:spPr bwMode="auto">
          <a:xfrm>
            <a:off x="6762750" y="1814513"/>
            <a:ext cx="12700" cy="17462"/>
          </a:xfrm>
          <a:custGeom>
            <a:avLst/>
            <a:gdLst>
              <a:gd name="T0" fmla="*/ 2147483647 w 8"/>
              <a:gd name="T1" fmla="*/ 2147483647 h 11"/>
              <a:gd name="T2" fmla="*/ 0 w 8"/>
              <a:gd name="T3" fmla="*/ 0 h 11"/>
              <a:gd name="T4" fmla="*/ 2147483647 w 8"/>
              <a:gd name="T5" fmla="*/ 2147483647 h 11"/>
              <a:gd name="T6" fmla="*/ 2147483647 w 8"/>
              <a:gd name="T7" fmla="*/ 2147483647 h 11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11"/>
              <a:gd name="T14" fmla="*/ 8 w 8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11">
                <a:moveTo>
                  <a:pt x="7" y="10"/>
                </a:moveTo>
                <a:lnTo>
                  <a:pt x="0" y="0"/>
                </a:lnTo>
                <a:lnTo>
                  <a:pt x="4" y="6"/>
                </a:lnTo>
                <a:lnTo>
                  <a:pt x="7" y="10"/>
                </a:lnTo>
              </a:path>
            </a:pathLst>
          </a:custGeom>
          <a:solidFill>
            <a:srgbClr val="FF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ko-KR" altLang="en-US">
              <a:solidFill>
                <a:srgbClr val="2B166E"/>
              </a:solidFill>
            </a:endParaRPr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1259850" y="5198088"/>
            <a:ext cx="2114361" cy="64697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>
              <a:defRPr/>
            </a:pPr>
            <a:r>
              <a:rPr lang="ko-KR" altLang="en-US" sz="2000" i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목회학</a:t>
            </a:r>
            <a:r>
              <a:rPr lang="ko-KR" altLang="en-US" sz="2000" i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 박사 코스</a:t>
            </a:r>
            <a:endParaRPr lang="en-US" altLang="ko-KR" sz="2000" i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cs typeface="Arial" charset="0"/>
            </a:endParaRPr>
          </a:p>
          <a:p>
            <a:pPr algn="ctr" eaLnBrk="0" hangingPunct="0">
              <a:defRPr/>
            </a:pPr>
            <a:r>
              <a:rPr lang="en-US" altLang="ko-KR" sz="1600" i="1" dirty="0" smtClean="0">
                <a:solidFill>
                  <a:srgbClr val="86041A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1</a:t>
            </a:r>
            <a:r>
              <a:rPr lang="ko-KR" altLang="en-US" sz="1600" i="1" dirty="0" smtClean="0">
                <a:solidFill>
                  <a:srgbClr val="86041A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단계</a:t>
            </a:r>
            <a:r>
              <a:rPr lang="en-US" altLang="ko-KR" sz="1600" i="1" dirty="0" smtClean="0">
                <a:solidFill>
                  <a:srgbClr val="86041A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:  4</a:t>
            </a:r>
            <a:r>
              <a:rPr lang="ko-KR" altLang="en-US" sz="1600" i="1" dirty="0" smtClean="0">
                <a:solidFill>
                  <a:srgbClr val="86041A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박 </a:t>
            </a:r>
            <a:r>
              <a:rPr lang="en-US" altLang="ko-KR" sz="1600" i="1" dirty="0" smtClean="0">
                <a:solidFill>
                  <a:srgbClr val="86041A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5</a:t>
            </a:r>
            <a:r>
              <a:rPr lang="ko-KR" altLang="en-US" sz="1600" i="1" dirty="0" smtClean="0">
                <a:solidFill>
                  <a:srgbClr val="86041A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일</a:t>
            </a:r>
            <a:endParaRPr lang="ko-KR" altLang="en-US" sz="1600" i="1" dirty="0">
              <a:solidFill>
                <a:srgbClr val="86041A"/>
              </a:solidFill>
              <a:latin typeface="HY헤드라인M" pitchFamily="18" charset="-127"/>
              <a:ea typeface="HY헤드라인M" pitchFamily="18" charset="-127"/>
              <a:cs typeface="Arial" charset="0"/>
            </a:endParaRPr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5986031" y="5198088"/>
            <a:ext cx="2114361" cy="64697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>
              <a:defRPr/>
            </a:pPr>
            <a:r>
              <a:rPr lang="ko-KR" altLang="en-US" sz="2000" i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목회학</a:t>
            </a:r>
            <a:r>
              <a:rPr lang="ko-KR" altLang="en-US" sz="2000" i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 박사 코스</a:t>
            </a:r>
            <a:endParaRPr lang="en-US" altLang="ko-KR" sz="2000" i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cs typeface="Arial" charset="0"/>
            </a:endParaRPr>
          </a:p>
          <a:p>
            <a:pPr algn="ctr" eaLnBrk="0" hangingPunct="0">
              <a:defRPr/>
            </a:pPr>
            <a:r>
              <a:rPr lang="en-US" altLang="ko-KR" sz="1600" i="1" dirty="0" smtClean="0">
                <a:solidFill>
                  <a:srgbClr val="86041A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1</a:t>
            </a:r>
            <a:r>
              <a:rPr lang="ko-KR" altLang="en-US" sz="1600" i="1" dirty="0" smtClean="0">
                <a:solidFill>
                  <a:srgbClr val="86041A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단계 </a:t>
            </a:r>
            <a:r>
              <a:rPr lang="en-US" altLang="ko-KR" sz="1600" i="1" dirty="0" smtClean="0">
                <a:solidFill>
                  <a:srgbClr val="86041A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: 4</a:t>
            </a:r>
            <a:r>
              <a:rPr lang="ko-KR" altLang="en-US" sz="1600" i="1" dirty="0" smtClean="0">
                <a:solidFill>
                  <a:srgbClr val="86041A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박 </a:t>
            </a:r>
            <a:r>
              <a:rPr lang="en-US" altLang="ko-KR" sz="1600" i="1" dirty="0" smtClean="0">
                <a:solidFill>
                  <a:srgbClr val="86041A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5</a:t>
            </a:r>
            <a:r>
              <a:rPr lang="ko-KR" altLang="en-US" sz="1600" i="1" dirty="0" smtClean="0">
                <a:solidFill>
                  <a:srgbClr val="86041A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일 </a:t>
            </a:r>
            <a:endParaRPr lang="ko-KR" altLang="en-US" sz="1600" i="1" dirty="0">
              <a:solidFill>
                <a:srgbClr val="86041A"/>
              </a:solidFill>
              <a:latin typeface="HY헤드라인M" pitchFamily="18" charset="-127"/>
              <a:ea typeface="HY헤드라인M" pitchFamily="18" charset="-127"/>
              <a:cs typeface="Arial" charset="0"/>
            </a:endParaRPr>
          </a:p>
        </p:txBody>
      </p:sp>
      <p:sp>
        <p:nvSpPr>
          <p:cNvPr id="34847" name="Rectangle 31"/>
          <p:cNvSpPr>
            <a:spLocks noChangeArrowheads="1"/>
          </p:cNvSpPr>
          <p:nvPr/>
        </p:nvSpPr>
        <p:spPr bwMode="auto">
          <a:xfrm>
            <a:off x="3565128" y="5181600"/>
            <a:ext cx="2224682" cy="64697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92075" tIns="46038" rIns="92075" bIns="46038" anchor="ctr">
            <a:spAutoFit/>
          </a:bodyPr>
          <a:lstStyle/>
          <a:p>
            <a:pPr algn="ctr" eaLnBrk="0" hangingPunct="0">
              <a:defRPr/>
            </a:pPr>
            <a:r>
              <a:rPr lang="ko-KR" altLang="en-US" sz="2000" i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목회학</a:t>
            </a:r>
            <a:r>
              <a:rPr lang="ko-KR" altLang="en-US" sz="2000" i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 박사  코스</a:t>
            </a:r>
            <a:endParaRPr lang="en-US" altLang="ko-KR" sz="2000" i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cs typeface="Arial" charset="0"/>
            </a:endParaRPr>
          </a:p>
          <a:p>
            <a:pPr algn="ctr" eaLnBrk="0" hangingPunct="0">
              <a:defRPr/>
            </a:pPr>
            <a:r>
              <a:rPr lang="en-US" altLang="ko-KR" sz="1600" i="1" dirty="0" smtClean="0">
                <a:solidFill>
                  <a:srgbClr val="86041A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1</a:t>
            </a:r>
            <a:r>
              <a:rPr lang="ko-KR" altLang="en-US" sz="1600" i="1" dirty="0" smtClean="0">
                <a:solidFill>
                  <a:srgbClr val="86041A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단계 </a:t>
            </a:r>
            <a:r>
              <a:rPr lang="en-US" altLang="ko-KR" sz="1600" i="1" dirty="0" smtClean="0">
                <a:solidFill>
                  <a:srgbClr val="86041A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: 4</a:t>
            </a:r>
            <a:r>
              <a:rPr lang="ko-KR" altLang="en-US" sz="1600" i="1" dirty="0" smtClean="0">
                <a:solidFill>
                  <a:srgbClr val="86041A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박 </a:t>
            </a:r>
            <a:r>
              <a:rPr lang="en-US" altLang="ko-KR" sz="1600" i="1" dirty="0" smtClean="0">
                <a:solidFill>
                  <a:srgbClr val="86041A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5</a:t>
            </a:r>
            <a:r>
              <a:rPr lang="ko-KR" altLang="en-US" sz="1600" i="1" dirty="0" smtClean="0">
                <a:solidFill>
                  <a:srgbClr val="86041A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일 </a:t>
            </a:r>
            <a:endParaRPr lang="ko-KR" altLang="en-US" sz="1600" i="1" dirty="0">
              <a:solidFill>
                <a:srgbClr val="86041A"/>
              </a:solidFill>
              <a:latin typeface="HY헤드라인M" pitchFamily="18" charset="-127"/>
              <a:ea typeface="HY헤드라인M" pitchFamily="18" charset="-127"/>
              <a:cs typeface="Arial" charset="0"/>
            </a:endParaRPr>
          </a:p>
        </p:txBody>
      </p:sp>
      <p:sp>
        <p:nvSpPr>
          <p:cNvPr id="13343" name="Rectangle 35"/>
          <p:cNvSpPr>
            <a:spLocks noChangeArrowheads="1"/>
          </p:cNvSpPr>
          <p:nvPr/>
        </p:nvSpPr>
        <p:spPr bwMode="auto">
          <a:xfrm>
            <a:off x="2301517" y="1481972"/>
            <a:ext cx="468078" cy="64697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altLang="ko-KR" sz="3600" dirty="0" smtClean="0">
                <a:solidFill>
                  <a:srgbClr val="333399"/>
                </a:solidFill>
                <a:latin typeface="Comic Sans MS" pitchFamily="66" charset="0"/>
              </a:rPr>
              <a:t>1</a:t>
            </a:r>
            <a:endParaRPr lang="en-US" altLang="ko-KR" sz="3600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34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458F8F"/>
              </a:buClr>
              <a:defRPr/>
            </a:pPr>
            <a:r>
              <a:rPr lang="en-US" altLang="ko-KR" sz="1400" kern="0" dirty="0" smtClean="0">
                <a:solidFill>
                  <a:srgbClr val="458F8F"/>
                </a:solidFill>
                <a:latin typeface="Verdana"/>
                <a:ea typeface="굴림" charset="-127"/>
              </a:rPr>
              <a:t>http://www.igomt.com</a:t>
            </a:r>
          </a:p>
        </p:txBody>
      </p:sp>
      <p:pic>
        <p:nvPicPr>
          <p:cNvPr id="35" name="그림 34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36" name="그림 35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1890685" y="172393"/>
            <a:ext cx="5921676" cy="692696"/>
          </a:xfrm>
          <a:prstGeom prst="rect">
            <a:avLst/>
          </a:prstGeom>
          <a:solidFill>
            <a:srgbClr val="92D050"/>
          </a:solidFill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&lt;GO </a:t>
            </a:r>
            <a:r>
              <a:rPr lang="ko-KR" altLang="en-US" sz="28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뜨라이브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28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훈련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&gt;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의 종류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en-US" altLang="ko-KR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458F8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6013400" y="4428901"/>
            <a:ext cx="2077776" cy="6318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ko-KR" altLang="en-US" sz="2400" dirty="0" err="1" smtClean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코칭의</a:t>
            </a:r>
            <a:r>
              <a:rPr lang="ko-KR" altLang="en-US" sz="2400" dirty="0" smtClean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 전략</a:t>
            </a:r>
            <a:endParaRPr lang="en-US" altLang="ko-KR" sz="2400" dirty="0" smtClean="0">
              <a:solidFill>
                <a:srgbClr val="660033"/>
              </a:solidFill>
              <a:latin typeface="Times New Roman" pitchFamily="18" charset="0"/>
              <a:ea typeface="HY헤드라인M" pitchFamily="18" charset="-127"/>
            </a:endParaRPr>
          </a:p>
          <a:p>
            <a:pPr algn="ctr" eaLnBrk="0" hangingPunct="0"/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(2</a:t>
            </a:r>
            <a:r>
              <a:rPr lang="ko-KR" altLang="en-US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박</a:t>
            </a:r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일씩</a:t>
            </a:r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/2</a:t>
            </a:r>
            <a:r>
              <a:rPr lang="ko-KR" altLang="en-US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차례 </a:t>
            </a:r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16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2" name="아래쪽 화살표 41"/>
          <p:cNvSpPr/>
          <p:nvPr/>
        </p:nvSpPr>
        <p:spPr bwMode="auto">
          <a:xfrm>
            <a:off x="6164627" y="2289634"/>
            <a:ext cx="655638" cy="635310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ectangle 35"/>
          <p:cNvSpPr>
            <a:spLocks noChangeArrowheads="1"/>
          </p:cNvSpPr>
          <p:nvPr/>
        </p:nvSpPr>
        <p:spPr bwMode="auto">
          <a:xfrm>
            <a:off x="1233991" y="2854035"/>
            <a:ext cx="468078" cy="64697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altLang="ko-KR" sz="3600" dirty="0">
                <a:solidFill>
                  <a:srgbClr val="333399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45" name="아래쪽 화살표 44"/>
          <p:cNvSpPr/>
          <p:nvPr/>
        </p:nvSpPr>
        <p:spPr bwMode="auto">
          <a:xfrm>
            <a:off x="3923928" y="3729794"/>
            <a:ext cx="655638" cy="635310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Rectangle 35"/>
          <p:cNvSpPr>
            <a:spLocks noChangeArrowheads="1"/>
          </p:cNvSpPr>
          <p:nvPr/>
        </p:nvSpPr>
        <p:spPr bwMode="auto">
          <a:xfrm>
            <a:off x="304800" y="4365104"/>
            <a:ext cx="468078" cy="64697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altLang="ko-KR" sz="3600" dirty="0" smtClean="0">
                <a:solidFill>
                  <a:srgbClr val="333399"/>
                </a:solidFill>
                <a:latin typeface="Comic Sans MS" pitchFamily="66" charset="0"/>
              </a:rPr>
              <a:t>3</a:t>
            </a:r>
            <a:endParaRPr lang="en-US" altLang="ko-KR" sz="3600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28" name="아래쪽 화살표 27"/>
          <p:cNvSpPr/>
          <p:nvPr/>
        </p:nvSpPr>
        <p:spPr bwMode="auto">
          <a:xfrm>
            <a:off x="2267744" y="3729794"/>
            <a:ext cx="655638" cy="635310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3590803" y="1468536"/>
            <a:ext cx="3568506" cy="66833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3626381" y="1573039"/>
            <a:ext cx="32067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ko-KR" altLang="en-US" sz="2400" dirty="0" smtClean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   </a:t>
            </a:r>
            <a:r>
              <a:rPr lang="en-US" altLang="ko-KR" sz="2400" dirty="0" smtClean="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en-US" altLang="ko-KR" sz="2800" dirty="0" smtClean="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rPr>
              <a:t>GO </a:t>
            </a:r>
            <a:r>
              <a:rPr lang="ko-KR" altLang="en-US" sz="2800" dirty="0" err="1" smtClean="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rPr>
              <a:t>뜨라이브</a:t>
            </a:r>
            <a:r>
              <a:rPr lang="ko-KR" altLang="en-US" sz="2800" dirty="0" smtClean="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dirty="0" err="1" smtClean="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rPr>
              <a:t>코칭</a:t>
            </a:r>
            <a:r>
              <a:rPr lang="en-US" altLang="ko-KR" sz="2800" dirty="0" smtClean="0">
                <a:solidFill>
                  <a:srgbClr val="660033"/>
                </a:solidFill>
                <a:latin typeface="HY견고딕" pitchFamily="18" charset="-127"/>
                <a:ea typeface="HY견고딕" pitchFamily="18" charset="-127"/>
              </a:rPr>
              <a:t>&gt;</a:t>
            </a:r>
            <a:endParaRPr lang="en-US" altLang="ko-KR" sz="2800" dirty="0">
              <a:solidFill>
                <a:srgbClr val="660033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eaLnBrk="0" hangingPunct="0"/>
            <a:endParaRPr lang="ko-KR" altLang="en-US" sz="1600" dirty="0">
              <a:solidFill>
                <a:srgbClr val="00B050"/>
              </a:solidFill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5436970" y="2996952"/>
            <a:ext cx="2281295" cy="65189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5534312" y="2980705"/>
            <a:ext cx="2160240" cy="6318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ko-KR" altLang="en-US" sz="2400" dirty="0" smtClean="0">
                <a:solidFill>
                  <a:srgbClr val="FF3300"/>
                </a:solidFill>
                <a:latin typeface="Times New Roman" pitchFamily="18" charset="0"/>
                <a:ea typeface="HY헤드라인M" pitchFamily="18" charset="-127"/>
              </a:rPr>
              <a:t>평신도 </a:t>
            </a:r>
            <a:r>
              <a:rPr lang="ko-KR" altLang="en-US" sz="2400" dirty="0" err="1" smtClean="0">
                <a:solidFill>
                  <a:srgbClr val="FF3300"/>
                </a:solidFill>
                <a:latin typeface="Times New Roman" pitchFamily="18" charset="0"/>
                <a:ea typeface="HY헤드라인M" pitchFamily="18" charset="-127"/>
              </a:rPr>
              <a:t>코칭</a:t>
            </a:r>
            <a:endParaRPr lang="en-US" altLang="ko-KR" sz="2400" dirty="0" smtClean="0">
              <a:solidFill>
                <a:srgbClr val="FF3300"/>
              </a:solidFill>
              <a:latin typeface="Times New Roman" pitchFamily="18" charset="0"/>
              <a:ea typeface="HY헤드라인M" pitchFamily="18" charset="-127"/>
            </a:endParaRPr>
          </a:p>
          <a:p>
            <a:pPr algn="ctr" eaLnBrk="0" hangingPunct="0"/>
            <a:r>
              <a:rPr lang="en-US" altLang="ko-KR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(3</a:t>
            </a:r>
            <a:r>
              <a:rPr lang="ko-KR" altLang="en-US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박</a:t>
            </a:r>
            <a:r>
              <a:rPr lang="en-US" altLang="ko-KR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4</a:t>
            </a:r>
            <a:r>
              <a:rPr lang="ko-KR" altLang="en-US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일 혹은 </a:t>
            </a:r>
            <a:r>
              <a:rPr lang="en-US" altLang="ko-KR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13</a:t>
            </a:r>
            <a:r>
              <a:rPr lang="ko-KR" altLang="en-US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주 코스</a:t>
            </a:r>
            <a:r>
              <a:rPr lang="en-US" altLang="ko-KR" sz="1600" dirty="0" smtClean="0">
                <a:solidFill>
                  <a:srgbClr val="0033CC"/>
                </a:solidFill>
                <a:latin typeface="Times New Roman" pitchFamily="18" charset="0"/>
                <a:ea typeface="HY헤드라인M" pitchFamily="18" charset="-127"/>
              </a:rPr>
              <a:t>)</a:t>
            </a:r>
            <a:endParaRPr lang="en-US" altLang="ko-KR" sz="1600" dirty="0">
              <a:solidFill>
                <a:srgbClr val="0033CC"/>
              </a:solidFill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627621" y="4361284"/>
            <a:ext cx="2224682" cy="723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6003885" y="4361284"/>
            <a:ext cx="2171700" cy="723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38" name="Rectangle 14"/>
          <p:cNvSpPr>
            <a:spLocks noChangeArrowheads="1"/>
          </p:cNvSpPr>
          <p:nvPr/>
        </p:nvSpPr>
        <p:spPr bwMode="auto">
          <a:xfrm>
            <a:off x="3651825" y="4453359"/>
            <a:ext cx="2200478" cy="6318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ko-KR" sz="2400" dirty="0" smtClean="0">
                <a:solidFill>
                  <a:srgbClr val="660033"/>
                </a:solidFill>
                <a:latin typeface="HY헤드라인M" pitchFamily="18" charset="-127"/>
                <a:ea typeface="HY헤드라인M" pitchFamily="18" charset="-127"/>
              </a:rPr>
              <a:t>B.</a:t>
            </a:r>
            <a:r>
              <a:rPr lang="ko-KR" altLang="en-US" sz="2400" dirty="0" err="1" smtClean="0">
                <a:solidFill>
                  <a:srgbClr val="660033"/>
                </a:solidFill>
                <a:latin typeface="HYdnkM" pitchFamily="18" charset="-127"/>
                <a:ea typeface="HYdnkM" pitchFamily="18" charset="-127"/>
              </a:rPr>
              <a:t>코칭의</a:t>
            </a:r>
            <a:r>
              <a:rPr lang="ko-KR" altLang="en-US" sz="2400" dirty="0" smtClean="0">
                <a:solidFill>
                  <a:srgbClr val="660033"/>
                </a:solidFill>
                <a:latin typeface="HYdnkM" pitchFamily="18" charset="-127"/>
                <a:ea typeface="HYdnkM" pitchFamily="18" charset="-127"/>
              </a:rPr>
              <a:t> 실제</a:t>
            </a:r>
            <a:endParaRPr lang="en-US" altLang="ko-KR" sz="2400" dirty="0" smtClean="0">
              <a:solidFill>
                <a:srgbClr val="660033"/>
              </a:solidFill>
              <a:latin typeface="HYdnkM" pitchFamily="18" charset="-127"/>
              <a:ea typeface="HYdnkM" pitchFamily="18" charset="-127"/>
            </a:endParaRPr>
          </a:p>
          <a:p>
            <a:pPr algn="ctr" eaLnBrk="0" hangingPunct="0"/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(2</a:t>
            </a:r>
            <a:r>
              <a:rPr lang="ko-KR" altLang="en-US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박</a:t>
            </a:r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일씩 </a:t>
            </a:r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/2</a:t>
            </a:r>
            <a:r>
              <a:rPr lang="ko-KR" altLang="en-US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차례</a:t>
            </a:r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16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1143000" y="4365104"/>
            <a:ext cx="2209800" cy="723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ko-KR" altLang="en-US" sz="2600">
              <a:solidFill>
                <a:srgbClr val="FFFFFF"/>
              </a:solidFill>
              <a:latin typeface="Arial" pitchFamily="34" charset="0"/>
              <a:ea typeface="휴먼옛체" pitchFamily="18" charset="-127"/>
              <a:cs typeface="Arial" charset="0"/>
            </a:endParaRPr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1195869" y="4453359"/>
            <a:ext cx="2025650" cy="6318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ko-KR" sz="2400" dirty="0" smtClean="0">
                <a:solidFill>
                  <a:srgbClr val="660033"/>
                </a:solidFill>
                <a:latin typeface="HY헤드라인M" pitchFamily="18" charset="-127"/>
                <a:ea typeface="HY헤드라인M" pitchFamily="18" charset="-127"/>
              </a:rPr>
              <a:t>A.</a:t>
            </a:r>
            <a:r>
              <a:rPr lang="ko-KR" altLang="en-US" sz="2400" dirty="0" err="1" smtClean="0">
                <a:solidFill>
                  <a:srgbClr val="660033"/>
                </a:solidFill>
                <a:latin typeface="HY헤드라인M" pitchFamily="18" charset="-127"/>
                <a:ea typeface="HY헤드라인M" pitchFamily="18" charset="-127"/>
              </a:rPr>
              <a:t>코칭의</a:t>
            </a:r>
            <a:r>
              <a:rPr lang="ko-KR" altLang="en-US" sz="2400" dirty="0" smtClean="0">
                <a:solidFill>
                  <a:srgbClr val="660033"/>
                </a:solidFill>
                <a:latin typeface="HY헤드라인M" pitchFamily="18" charset="-127"/>
                <a:ea typeface="HY헤드라인M" pitchFamily="18" charset="-127"/>
              </a:rPr>
              <a:t> 이론</a:t>
            </a:r>
            <a:endParaRPr lang="en-US" altLang="ko-KR" sz="2400" dirty="0">
              <a:solidFill>
                <a:srgbClr val="6600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eaLnBrk="0" hangingPunct="0"/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(2</a:t>
            </a:r>
            <a:r>
              <a:rPr lang="ko-KR" altLang="en-US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박</a:t>
            </a:r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일씩</a:t>
            </a:r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/2</a:t>
            </a:r>
            <a:r>
              <a:rPr lang="ko-KR" altLang="en-US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차례 </a:t>
            </a:r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16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1295400" y="172393"/>
            <a:ext cx="6579454" cy="692696"/>
          </a:xfrm>
          <a:prstGeom prst="rect">
            <a:avLst/>
          </a:prstGeom>
          <a:solidFill>
            <a:srgbClr val="92D050"/>
          </a:solidFill>
        </p:spPr>
        <p:txBody>
          <a:bodyPr anchor="ctr">
            <a:normAutofit fontScale="925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&lt;GO </a:t>
            </a:r>
            <a:r>
              <a:rPr lang="ko-KR" altLang="en-US" sz="28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뜨라이브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목회자 </a:t>
            </a:r>
            <a:r>
              <a:rPr lang="ko-KR" altLang="en-US" sz="28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훈련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&gt;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의 종류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en-US" altLang="ko-KR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458F8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51" name="Rectangle 14"/>
          <p:cNvSpPr>
            <a:spLocks noChangeArrowheads="1"/>
          </p:cNvSpPr>
          <p:nvPr/>
        </p:nvSpPr>
        <p:spPr bwMode="auto">
          <a:xfrm>
            <a:off x="6075893" y="4428901"/>
            <a:ext cx="2077776" cy="6318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ko-KR" sz="2400" dirty="0" smtClean="0">
                <a:solidFill>
                  <a:srgbClr val="660033"/>
                </a:solidFill>
                <a:latin typeface="HY헤드라인M" pitchFamily="18" charset="-127"/>
                <a:ea typeface="HY헤드라인M" pitchFamily="18" charset="-127"/>
              </a:rPr>
              <a:t>C.</a:t>
            </a:r>
            <a:r>
              <a:rPr lang="ko-KR" altLang="en-US" sz="2400" dirty="0" err="1" smtClean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코칭의</a:t>
            </a:r>
            <a:r>
              <a:rPr lang="ko-KR" altLang="en-US" sz="2400" dirty="0" smtClean="0">
                <a:solidFill>
                  <a:srgbClr val="660033"/>
                </a:solidFill>
                <a:latin typeface="Times New Roman" pitchFamily="18" charset="0"/>
                <a:ea typeface="HY헤드라인M" pitchFamily="18" charset="-127"/>
              </a:rPr>
              <a:t> 전략</a:t>
            </a:r>
            <a:endParaRPr lang="en-US" altLang="ko-KR" sz="2400" dirty="0" smtClean="0">
              <a:solidFill>
                <a:srgbClr val="660033"/>
              </a:solidFill>
              <a:latin typeface="Times New Roman" pitchFamily="18" charset="0"/>
              <a:ea typeface="HY헤드라인M" pitchFamily="18" charset="-127"/>
            </a:endParaRPr>
          </a:p>
          <a:p>
            <a:pPr algn="ctr" eaLnBrk="0" hangingPunct="0"/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(2</a:t>
            </a:r>
            <a:r>
              <a:rPr lang="ko-KR" altLang="en-US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박</a:t>
            </a:r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일씩</a:t>
            </a:r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/2</a:t>
            </a:r>
            <a:r>
              <a:rPr lang="ko-KR" altLang="en-US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차례 </a:t>
            </a:r>
            <a:r>
              <a:rPr lang="en-US" altLang="ko-KR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1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16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2" name="아래쪽 화살표 51"/>
          <p:cNvSpPr/>
          <p:nvPr/>
        </p:nvSpPr>
        <p:spPr bwMode="auto">
          <a:xfrm>
            <a:off x="3840467" y="2289634"/>
            <a:ext cx="655638" cy="635310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Rectangle 30"/>
          <p:cNvSpPr>
            <a:spLocks noChangeArrowheads="1"/>
          </p:cNvSpPr>
          <p:nvPr/>
        </p:nvSpPr>
        <p:spPr bwMode="auto">
          <a:xfrm>
            <a:off x="381000" y="6058627"/>
            <a:ext cx="7968528" cy="30841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>
              <a:defRPr/>
            </a:pPr>
            <a:r>
              <a:rPr lang="en-US" altLang="ko-KR" sz="1400" i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* </a:t>
            </a:r>
            <a:r>
              <a:rPr lang="ko-KR" altLang="en-US" sz="1400" i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주의</a:t>
            </a:r>
            <a:r>
              <a:rPr lang="en-US" altLang="ko-KR" sz="1400" i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: C. </a:t>
            </a:r>
            <a:r>
              <a:rPr lang="ko-KR" altLang="en-US" sz="1400" i="1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코칭의</a:t>
            </a:r>
            <a:r>
              <a:rPr lang="ko-KR" altLang="en-US" sz="1400" i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 전략은  </a:t>
            </a:r>
            <a:r>
              <a:rPr lang="ko-KR" altLang="en-US" sz="1400" i="1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코칭의</a:t>
            </a:r>
            <a:r>
              <a:rPr lang="en-US" altLang="ko-KR" sz="1400" i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 </a:t>
            </a:r>
            <a:r>
              <a:rPr lang="ko-KR" altLang="en-US" sz="1400" i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이론과 실제가 끝난 목회자가 컨설턴트 훈련을 받는 과정입니다</a:t>
            </a:r>
            <a:r>
              <a:rPr lang="en-US" altLang="ko-KR" sz="1400" i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.</a:t>
            </a:r>
            <a:endParaRPr lang="ko-KR" altLang="en-US" sz="1400" i="1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1586136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/>
      <p:bldP spid="34845" grpId="0" animBg="1"/>
      <p:bldP spid="34846" grpId="0" animBg="1"/>
      <p:bldP spid="34847" grpId="0" animBg="1"/>
      <p:bldP spid="30" grpId="0"/>
      <p:bldP spid="32" grpId="0" animBg="1"/>
      <p:bldP spid="38" grpId="0" animBg="1"/>
      <p:bldP spid="43" grpId="0" animBg="1"/>
      <p:bldP spid="51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1763688" y="313492"/>
            <a:ext cx="5256584" cy="523220"/>
          </a:xfrm>
          <a:prstGeom prst="rect">
            <a:avLst/>
          </a:prstGeom>
          <a:solidFill>
            <a:srgbClr val="66FFFF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  <a:defRPr/>
            </a:pPr>
            <a:r>
              <a:rPr kumimoji="1" lang="en-US" altLang="ko-KR" b="1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</a:t>
            </a:r>
            <a:r>
              <a:rPr kumimoji="1" lang="en-US" altLang="ko-KR" sz="2800" b="1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GO Thrive </a:t>
            </a:r>
            <a:r>
              <a:rPr kumimoji="1"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코칭의</a:t>
            </a:r>
            <a:r>
              <a:rPr kumimoji="1"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</a:t>
            </a:r>
            <a:r>
              <a:rPr kumimoji="1" lang="ko-KR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이</a:t>
            </a:r>
            <a:r>
              <a:rPr kumimoji="1" lang="ko-KR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론</a:t>
            </a:r>
            <a:r>
              <a:rPr kumimoji="1"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</a:t>
            </a:r>
            <a:r>
              <a:rPr kumimoji="1" lang="en-US" altLang="ko-K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(A)</a:t>
            </a:r>
            <a:endParaRPr kumimoji="1"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굴림" pitchFamily="50" charset="-127"/>
            </a:endParaRPr>
          </a:p>
        </p:txBody>
      </p:sp>
      <p:graphicFrame>
        <p:nvGraphicFramePr>
          <p:cNvPr id="67613" name="Group 2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32960723"/>
              </p:ext>
            </p:extLst>
          </p:nvPr>
        </p:nvGraphicFramePr>
        <p:xfrm>
          <a:off x="467544" y="1305732"/>
          <a:ext cx="8136904" cy="5006644"/>
        </p:xfrm>
        <a:graphic>
          <a:graphicData uri="http://schemas.openxmlformats.org/drawingml/2006/table">
            <a:tbl>
              <a:tblPr/>
              <a:tblGrid>
                <a:gridCol w="1512168"/>
                <a:gridCol w="2160240"/>
                <a:gridCol w="2232248"/>
                <a:gridCol w="2232248"/>
              </a:tblGrid>
              <a:tr h="4041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시간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첫째날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두째날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세째날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87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오전 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9:00 -10:30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*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참고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 </a:t>
                      </a:r>
                      <a:r>
                        <a:rPr kumimoji="0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코칭의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과정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(C)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는 효과적인 강의를 위해 제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코칭의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기술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(A)(B)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후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0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세째날에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합니다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2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코칭의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성서관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신학관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코칭의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과정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(C)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목회 목표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실행전략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10:50-12:20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코칭의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과정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(A)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목회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교회 진단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4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코칭의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과정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목회 </a:t>
                      </a: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기획안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작성 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오후 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1:30-3:00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서론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Introduction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코칭의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동기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4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코칭의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과정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목회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처방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코칭의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이론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(1A)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는 사정에 따라 둘째날 저녁 식사 후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6:30-8:00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에 제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 </a:t>
                      </a:r>
                      <a:r>
                        <a:rPr kumimoji="0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코칭의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기술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(B)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의 연장 시간을 갖 을 수 있습니다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</a:tr>
              <a:tr h="422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3:30-5:00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1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코칭의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유래와 정의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3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코칭의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기술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(A)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질문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경청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피드백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7266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13" name="Group 2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497296"/>
              </p:ext>
            </p:extLst>
          </p:nvPr>
        </p:nvGraphicFramePr>
        <p:xfrm>
          <a:off x="323527" y="1305732"/>
          <a:ext cx="8496945" cy="4945684"/>
        </p:xfrm>
        <a:graphic>
          <a:graphicData uri="http://schemas.openxmlformats.org/drawingml/2006/table">
            <a:tbl>
              <a:tblPr/>
              <a:tblGrid>
                <a:gridCol w="1625503"/>
                <a:gridCol w="2241970"/>
                <a:gridCol w="2209800"/>
                <a:gridCol w="2419672"/>
              </a:tblGrid>
              <a:tr h="4041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시간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첫째날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두째날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세째날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87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오전 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9:00 -10:30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5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코칭의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성과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(A)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목회자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질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)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코칭의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평가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10:50-12:20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5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코칭의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성과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목회자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양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코칭의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종합 평가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오후 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1:30-3:00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4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코칭의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실행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(E)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교회 진단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처방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5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코칭의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성과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(C)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교회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질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코칭의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이론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(1B)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는 사정에 따라 둘째날 저녁 식사 후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6:30-8:00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에 제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5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 </a:t>
                      </a:r>
                      <a:r>
                        <a:rPr kumimoji="0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코칭의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성과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(E)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의 연장 시간을 갖 을 수 있습니다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</a:tr>
              <a:tr h="422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3:30-5:00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4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코칭의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실행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(F)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교회 </a:t>
                      </a: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기획안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작성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5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코칭의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성과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교회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</a:t>
                      </a:r>
                      <a:r>
                        <a:rPr kumimoji="0" lang="ko-KR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양</a:t>
                      </a:r>
                      <a:r>
                        <a:rPr kumimoji="0" lang="en-US" altLang="ko-K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1763688" y="457508"/>
            <a:ext cx="5256584" cy="523220"/>
          </a:xfrm>
          <a:prstGeom prst="rect">
            <a:avLst/>
          </a:prstGeom>
          <a:solidFill>
            <a:srgbClr val="66FFFF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  <a:defRPr/>
            </a:pPr>
            <a:r>
              <a:rPr kumimoji="1" lang="en-US" altLang="ko-KR" b="1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</a:t>
            </a:r>
            <a:r>
              <a:rPr kumimoji="1" lang="en-US" altLang="ko-KR" sz="2800" b="1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GO Thrive </a:t>
            </a:r>
            <a:r>
              <a:rPr kumimoji="1"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코칭의</a:t>
            </a:r>
            <a:r>
              <a:rPr kumimoji="1"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</a:t>
            </a:r>
            <a:r>
              <a:rPr kumimoji="1" lang="ko-KR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이</a:t>
            </a:r>
            <a:r>
              <a:rPr kumimoji="1" lang="ko-KR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론</a:t>
            </a:r>
            <a:r>
              <a:rPr kumimoji="1"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</a:t>
            </a:r>
            <a:r>
              <a:rPr kumimoji="1" lang="en-US" altLang="ko-K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(B)</a:t>
            </a:r>
            <a:endParaRPr kumimoji="1"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899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1143000" y="313492"/>
            <a:ext cx="7086600" cy="523220"/>
          </a:xfrm>
          <a:prstGeom prst="rect">
            <a:avLst/>
          </a:prstGeom>
          <a:solidFill>
            <a:srgbClr val="66FFFF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  <a:defRPr/>
            </a:pPr>
            <a:r>
              <a:rPr kumimoji="1" lang="en-US" altLang="ko-KR" b="1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</a:t>
            </a:r>
            <a:r>
              <a:rPr kumimoji="1" lang="en-US" altLang="ko-KR" sz="2800" b="1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GO Thrive </a:t>
            </a:r>
            <a:r>
              <a:rPr kumimoji="1"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코칭의</a:t>
            </a:r>
            <a:r>
              <a:rPr kumimoji="1"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</a:t>
            </a:r>
            <a:r>
              <a:rPr kumimoji="1" lang="ko-KR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이</a:t>
            </a:r>
            <a:r>
              <a:rPr kumimoji="1" lang="ko-KR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론</a:t>
            </a:r>
            <a:r>
              <a:rPr kumimoji="1"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</a:t>
            </a:r>
            <a:r>
              <a:rPr kumimoji="1" lang="en-US" altLang="ko-K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(A)(</a:t>
            </a:r>
            <a:r>
              <a:rPr kumimoji="1" lang="en-US" altLang="ko-K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B</a:t>
            </a:r>
            <a:r>
              <a:rPr kumimoji="1" lang="en-US" altLang="ko-K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): 3</a:t>
            </a:r>
            <a:r>
              <a:rPr kumimoji="1" lang="ko-KR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박</a:t>
            </a:r>
            <a:r>
              <a:rPr kumimoji="1" lang="en-US" altLang="ko-K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4</a:t>
            </a:r>
            <a:r>
              <a:rPr kumimoji="1" lang="ko-KR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굴림" pitchFamily="50" charset="-127"/>
              </a:rPr>
              <a:t>일 </a:t>
            </a:r>
            <a:endParaRPr kumimoji="1"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굴림" pitchFamily="50" charset="-127"/>
            </a:endParaRPr>
          </a:p>
        </p:txBody>
      </p:sp>
      <p:graphicFrame>
        <p:nvGraphicFramePr>
          <p:cNvPr id="67613" name="Group 2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90176781"/>
              </p:ext>
            </p:extLst>
          </p:nvPr>
        </p:nvGraphicFramePr>
        <p:xfrm>
          <a:off x="304800" y="1143000"/>
          <a:ext cx="8534400" cy="4762804"/>
        </p:xfrm>
        <a:graphic>
          <a:graphicData uri="http://schemas.openxmlformats.org/drawingml/2006/table">
            <a:tbl>
              <a:tblPr/>
              <a:tblGrid>
                <a:gridCol w="1371600"/>
                <a:gridCol w="1600200"/>
                <a:gridCol w="1905000"/>
                <a:gridCol w="1844984"/>
                <a:gridCol w="1812616"/>
              </a:tblGrid>
              <a:tr h="4041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시간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첫째날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두째날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세째날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네째날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87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오전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9:00 -10:30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2</a:t>
                      </a: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코칭의</a:t>
                      </a: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</a:t>
                      </a:r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성서관과</a:t>
                      </a:r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신학관</a:t>
                      </a:r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4</a:t>
                      </a: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코칭의</a:t>
                      </a: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과정</a:t>
                      </a:r>
                      <a:r>
                        <a:rPr kumimoji="0" lang="en-US" altLang="ko-K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교회 목표</a:t>
                      </a:r>
                      <a:r>
                        <a:rPr kumimoji="0" lang="en-US" altLang="ko-K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실행전략</a:t>
                      </a:r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 </a:t>
                      </a:r>
                      <a:r>
                        <a:rPr kumimoji="0" lang="en-US" altLang="ko-K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5-6</a:t>
                      </a: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코칭의</a:t>
                      </a: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성과</a:t>
                      </a:r>
                      <a:r>
                        <a:rPr kumimoji="0" lang="en-US" altLang="ko-K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평가</a:t>
                      </a:r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교회 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10:50-12:20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4</a:t>
                      </a: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코칭의</a:t>
                      </a: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과정</a:t>
                      </a:r>
                      <a:r>
                        <a:rPr kumimoji="0" lang="en-US" altLang="ko-K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(A)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진단</a:t>
                      </a:r>
                      <a:r>
                        <a:rPr kumimoji="0" lang="en-US" altLang="ko-K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처방</a:t>
                      </a:r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4</a:t>
                      </a: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코칭의</a:t>
                      </a: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과정</a:t>
                      </a:r>
                      <a:r>
                        <a:rPr kumimoji="0" lang="en-US" altLang="ko-K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(E)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워크 </a:t>
                      </a:r>
                      <a:r>
                        <a:rPr kumimoji="0" lang="ko-KR" alt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숍</a:t>
                      </a:r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코칭의</a:t>
                      </a: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이론</a:t>
                      </a:r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총 평가</a:t>
                      </a:r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오후 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1:30-3:00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서론</a:t>
                      </a:r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소개시간</a:t>
                      </a:r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코칭의</a:t>
                      </a: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동기 </a:t>
                      </a:r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4</a:t>
                      </a: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코칭의</a:t>
                      </a: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과정</a:t>
                      </a:r>
                      <a:r>
                        <a:rPr kumimoji="0" lang="en-US" altLang="ko-K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진단</a:t>
                      </a:r>
                      <a:r>
                        <a:rPr kumimoji="0" lang="en-US" altLang="ko-K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처방</a:t>
                      </a:r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3</a:t>
                      </a: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코칭의</a:t>
                      </a: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기술</a:t>
                      </a:r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경청</a:t>
                      </a:r>
                      <a:r>
                        <a:rPr kumimoji="0" lang="en-US" altLang="ko-K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질문</a:t>
                      </a:r>
                      <a:r>
                        <a:rPr kumimoji="0" lang="en-US" altLang="ko-K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피드백</a:t>
                      </a:r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코칭이론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(A/B)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강의는 경우에 따라 저녁 한 시간을 연장할 수도 있습니다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3:30-5:00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1</a:t>
                      </a: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코칭의</a:t>
                      </a: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</a:t>
                      </a:r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유래와 정의</a:t>
                      </a:r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4</a:t>
                      </a: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코칭의</a:t>
                      </a: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과정</a:t>
                      </a:r>
                      <a:r>
                        <a:rPr kumimoji="0" lang="en-US" altLang="ko-K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(C)</a:t>
                      </a: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</a:t>
                      </a:r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목회자</a:t>
                      </a:r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목표</a:t>
                      </a:r>
                      <a:r>
                        <a:rPr kumimoji="0" lang="en-US" altLang="ko-K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실행전략</a:t>
                      </a:r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5-6</a:t>
                      </a: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코칭의</a:t>
                      </a: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성과</a:t>
                      </a:r>
                      <a:r>
                        <a:rPr kumimoji="0" lang="en-US" altLang="ko-K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평가</a:t>
                      </a:r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목회자</a:t>
                      </a:r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6:30-8:00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코칭의</a:t>
                      </a: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</a:t>
                      </a:r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정의 워크숍</a:t>
                      </a:r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코칭의</a:t>
                      </a: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</a:t>
                      </a:r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간증</a:t>
                      </a:r>
                      <a:r>
                        <a:rPr kumimoji="0" lang="en-US" altLang="ko-K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(1),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코칭의</a:t>
                      </a: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</a:t>
                      </a:r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기술 워크숍</a:t>
                      </a:r>
                      <a:endParaRPr kumimoji="0" lang="en-US" altLang="ko-K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547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7TGp_medical_green">
  <a:themeElements>
    <a:clrScheme name="017TGp_medical_green 3">
      <a:dk1>
        <a:srgbClr val="2B166E"/>
      </a:dk1>
      <a:lt1>
        <a:srgbClr val="FFFFFF"/>
      </a:lt1>
      <a:dk2>
        <a:srgbClr val="336699"/>
      </a:dk2>
      <a:lt2>
        <a:srgbClr val="DDDDDD"/>
      </a:lt2>
      <a:accent1>
        <a:srgbClr val="458F8F"/>
      </a:accent1>
      <a:accent2>
        <a:srgbClr val="47CB79"/>
      </a:accent2>
      <a:accent3>
        <a:srgbClr val="FFFFFF"/>
      </a:accent3>
      <a:accent4>
        <a:srgbClr val="23115D"/>
      </a:accent4>
      <a:accent5>
        <a:srgbClr val="B0C6C6"/>
      </a:accent5>
      <a:accent6>
        <a:srgbClr val="3FB86D"/>
      </a:accent6>
      <a:hlink>
        <a:srgbClr val="9999FF"/>
      </a:hlink>
      <a:folHlink>
        <a:srgbClr val="6C9BBE"/>
      </a:folHlink>
    </a:clrScheme>
    <a:fontScheme name="017TGp_medical_gre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17TGp_medical_green 1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7TGp_medical_green 2">
        <a:dk1>
          <a:srgbClr val="006699"/>
        </a:dk1>
        <a:lt1>
          <a:srgbClr val="FFFFFF"/>
        </a:lt1>
        <a:dk2>
          <a:srgbClr val="000000"/>
        </a:dk2>
        <a:lt2>
          <a:srgbClr val="F7F4D5"/>
        </a:lt2>
        <a:accent1>
          <a:srgbClr val="5ECA94"/>
        </a:accent1>
        <a:accent2>
          <a:srgbClr val="C78DD7"/>
        </a:accent2>
        <a:accent3>
          <a:srgbClr val="FFFFFF"/>
        </a:accent3>
        <a:accent4>
          <a:srgbClr val="005682"/>
        </a:accent4>
        <a:accent5>
          <a:srgbClr val="B6E1C8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7TGp_medical_green 3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47CB79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3FB86D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017TGp_medical_green_v2</Template>
  <TotalTime>51181</TotalTime>
  <Words>4763</Words>
  <Application>Microsoft Office PowerPoint</Application>
  <PresentationFormat>화면 슬라이드 쇼(4:3)</PresentationFormat>
  <Paragraphs>893</Paragraphs>
  <Slides>48</Slides>
  <Notes>33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48</vt:i4>
      </vt:variant>
    </vt:vector>
  </HeadingPairs>
  <TitlesOfParts>
    <vt:vector size="49" baseType="lpstr">
      <vt:lpstr>017TGp_medical_green</vt:lpstr>
      <vt:lpstr>슬라이드 1</vt:lpstr>
      <vt:lpstr>제4강 : GO 코칭의 과정/처방  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제1차 목회 건강진단 평가 및 처방 보고서(PPT)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당신의 목회를 그린오션으로 가게하라</dc:title>
  <dc:creator>Sang-Joon Park</dc:creator>
  <cp:lastModifiedBy>Mary Sok</cp:lastModifiedBy>
  <cp:revision>1959</cp:revision>
  <cp:lastPrinted>2014-10-05T09:52:22Z</cp:lastPrinted>
  <dcterms:created xsi:type="dcterms:W3CDTF">2007-08-20T15:12:28Z</dcterms:created>
  <dcterms:modified xsi:type="dcterms:W3CDTF">2014-10-08T01:33:40Z</dcterms:modified>
</cp:coreProperties>
</file>