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6"/>
  </p:notesMasterIdLst>
  <p:handoutMasterIdLst>
    <p:handoutMasterId r:id="rId37"/>
  </p:handoutMasterIdLst>
  <p:sldIdLst>
    <p:sldId id="938" r:id="rId2"/>
    <p:sldId id="1212" r:id="rId3"/>
    <p:sldId id="1213" r:id="rId4"/>
    <p:sldId id="1306" r:id="rId5"/>
    <p:sldId id="1307" r:id="rId6"/>
    <p:sldId id="1308" r:id="rId7"/>
    <p:sldId id="1309" r:id="rId8"/>
    <p:sldId id="1310" r:id="rId9"/>
    <p:sldId id="1304" r:id="rId10"/>
    <p:sldId id="1305" r:id="rId11"/>
    <p:sldId id="1288" r:id="rId12"/>
    <p:sldId id="1295" r:id="rId13"/>
    <p:sldId id="1289" r:id="rId14"/>
    <p:sldId id="1311" r:id="rId15"/>
    <p:sldId id="1290" r:id="rId16"/>
    <p:sldId id="1292" r:id="rId17"/>
    <p:sldId id="1312" r:id="rId18"/>
    <p:sldId id="1313" r:id="rId19"/>
    <p:sldId id="1293" r:id="rId20"/>
    <p:sldId id="1294" r:id="rId21"/>
    <p:sldId id="1280" r:id="rId22"/>
    <p:sldId id="1314" r:id="rId23"/>
    <p:sldId id="1315" r:id="rId24"/>
    <p:sldId id="1284" r:id="rId25"/>
    <p:sldId id="1285" r:id="rId26"/>
    <p:sldId id="1296" r:id="rId27"/>
    <p:sldId id="1297" r:id="rId28"/>
    <p:sldId id="1298" r:id="rId29"/>
    <p:sldId id="1299" r:id="rId30"/>
    <p:sldId id="1300" r:id="rId31"/>
    <p:sldId id="1301" r:id="rId32"/>
    <p:sldId id="1302" r:id="rId33"/>
    <p:sldId id="1303" r:id="rId34"/>
    <p:sldId id="1278" r:id="rId35"/>
  </p:sldIdLst>
  <p:sldSz cx="9144000" cy="6858000" type="screen4x3"/>
  <p:notesSz cx="7099300" cy="10234613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86041A"/>
    <a:srgbClr val="0033CC"/>
    <a:srgbClr val="FF3300"/>
    <a:srgbClr val="0099FF"/>
    <a:srgbClr val="FF00FF"/>
    <a:srgbClr val="0A6E02"/>
    <a:srgbClr val="532476"/>
    <a:srgbClr val="0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844" autoAdjust="0"/>
    <p:restoredTop sz="94186" autoAdjust="0"/>
  </p:normalViewPr>
  <p:slideViewPr>
    <p:cSldViewPr>
      <p:cViewPr>
        <p:scale>
          <a:sx n="90" d="100"/>
          <a:sy n="90" d="100"/>
        </p:scale>
        <p:origin x="-91" y="166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163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687" y="0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EB119755-0C4A-4412-843D-47E79C6869FF}" type="datetimeFigureOut">
              <a:rPr lang="ko-KR" altLang="en-US"/>
              <a:pPr>
                <a:defRPr/>
              </a:pPr>
              <a:t>2013-09-29</a:t>
            </a:fld>
            <a:endParaRPr lang="en-US" altLang="ko-KR" dirty="0"/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B61873A2-DE9E-434D-8F22-10F19FC822B2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09406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0687" y="0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C5CCEF7-205D-492B-AD34-450C7C6A531D}" type="datetimeFigureOut">
              <a:rPr lang="ko-KR" altLang="en-US"/>
              <a:pPr>
                <a:defRPr/>
              </a:pPr>
              <a:t>2013-09-29</a:t>
            </a:fld>
            <a:endParaRPr lang="en-US" altLang="ko-K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8" tIns="49519" rIns="99038" bIns="4951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73" y="4862141"/>
            <a:ext cx="5678154" cy="4605227"/>
          </a:xfrm>
          <a:prstGeom prst="rect">
            <a:avLst/>
          </a:prstGeom>
        </p:spPr>
        <p:txBody>
          <a:bodyPr vert="horz" lIns="99038" tIns="49519" rIns="99038" bIns="4951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785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0687" y="9720785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8EF6473-B74A-4630-A715-DF92BCAFDD2E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86144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9" rIns="99038" bIns="49519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6868" name="슬라이드 번호 개체 틀 3"/>
          <p:cNvSpPr txBox="1">
            <a:spLocks noGrp="1"/>
          </p:cNvSpPr>
          <p:nvPr/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2" tIns="49516" rIns="99032" bIns="49516" anchor="b"/>
          <a:lstStyle/>
          <a:p>
            <a:pPr algn="r"/>
            <a:fld id="{40D31920-E6E2-42DE-8C4F-A76D9FCCFFF0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15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9636" name="슬라이드 번호 개체 틀 3"/>
          <p:cNvSpPr txBox="1">
            <a:spLocks noGrp="1"/>
          </p:cNvSpPr>
          <p:nvPr/>
        </p:nvSpPr>
        <p:spPr bwMode="auto">
          <a:xfrm>
            <a:off x="4020689" y="9720791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996" tIns="49498" rIns="98996" bIns="49498" anchor="b"/>
          <a:lstStyle/>
          <a:p>
            <a:pPr algn="r"/>
            <a:fld id="{58A5923C-34F7-4606-A1C1-A3A352F8AF9F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17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9636" name="슬라이드 번호 개체 틀 3"/>
          <p:cNvSpPr txBox="1">
            <a:spLocks noGrp="1"/>
          </p:cNvSpPr>
          <p:nvPr/>
        </p:nvSpPr>
        <p:spPr bwMode="auto">
          <a:xfrm>
            <a:off x="4020689" y="9720791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996" tIns="49498" rIns="98996" bIns="49498" anchor="b"/>
          <a:lstStyle/>
          <a:p>
            <a:pPr algn="r"/>
            <a:fld id="{58A5923C-34F7-4606-A1C1-A3A352F8AF9F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18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9636" name="슬라이드 번호 개체 틀 3"/>
          <p:cNvSpPr txBox="1">
            <a:spLocks noGrp="1"/>
          </p:cNvSpPr>
          <p:nvPr/>
        </p:nvSpPr>
        <p:spPr bwMode="auto">
          <a:xfrm>
            <a:off x="4020689" y="9720792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980" tIns="49490" rIns="98980" bIns="49490" anchor="b"/>
          <a:lstStyle/>
          <a:p>
            <a:pPr algn="r"/>
            <a:fld id="{58A5923C-34F7-4606-A1C1-A3A352F8AF9F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20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ko-KR" altLang="en-US" smtClean="0">
                <a:solidFill>
                  <a:srgbClr val="FFFFFF"/>
                </a:solidFill>
                <a:ea typeface="굴림" pitchFamily="50" charset="-127"/>
              </a:rPr>
              <a:t>©Team Resources, Inc. DO NOT REPRODUCE</a:t>
            </a:r>
            <a:r>
              <a:rPr lang="en-US" altLang="ko-KR" smtClean="0">
                <a:solidFill>
                  <a:srgbClr val="FFFFFF"/>
                </a:solidFill>
                <a:ea typeface="굴림" pitchFamily="50" charset="-127"/>
              </a:rPr>
              <a:t>©</a:t>
            </a:r>
          </a:p>
        </p:txBody>
      </p:sp>
      <p:sp>
        <p:nvSpPr>
          <p:cNvPr id="552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9E3391-272E-499E-BA90-E8268CFD7FBC}" type="slidenum">
              <a:rPr lang="ko-KR" altLang="en-US" smtClean="0">
                <a:solidFill>
                  <a:srgbClr val="FFFFFF"/>
                </a:solidFill>
                <a:ea typeface="굴림" pitchFamily="50" charset="-127"/>
              </a:rPr>
              <a:pPr/>
              <a:t>24</a:t>
            </a:fld>
            <a:endParaRPr lang="en-US" altLang="ko-KR" smtClean="0">
              <a:solidFill>
                <a:srgbClr val="FFFFFF"/>
              </a:solidFill>
              <a:ea typeface="굴림" pitchFamily="50" charset="-127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1700" dirty="0"/>
              <a:t>Our list is much shorter. In fact, it </a:t>
            </a:r>
            <a:r>
              <a:rPr lang="en-US" altLang="ko-KR" sz="1700" b="1" u="sng" dirty="0"/>
              <a:t>contains only six qualities</a:t>
            </a:r>
            <a:r>
              <a:rPr lang="en-US" altLang="ko-KR" sz="1700" dirty="0"/>
              <a:t>. Being so short, each characteristic is critically important. If one is missing or inadequate, the team is, at best, limping. If two or three are missing, it may not be a team at all.</a:t>
            </a:r>
          </a:p>
          <a:p>
            <a:r>
              <a:rPr lang="en-US" altLang="ko-KR" sz="1700" dirty="0"/>
              <a:t>I’m going to use a diagram to list my characteristics. We call it the Team Wheel. It will give you a conceptual framework around which to organize your thoughts, while at the same time showing you how each characteristic relates to the other.</a:t>
            </a:r>
            <a:endParaRPr lang="en-US" altLang="ko-KR" dirty="0" smtClean="0"/>
          </a:p>
          <a:p>
            <a:endParaRPr lang="ko-KR" alt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6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22" tIns="49511" rIns="99022" bIns="49511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25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AB2D0874-4601-4EC7-A9DD-0C424D65247D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26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AB2D0874-4601-4EC7-A9DD-0C424D65247D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27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3492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AB0D876B-E26E-4E56-95FB-25B3A4A8F861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28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3492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AB0D876B-E26E-4E56-95FB-25B3A4A8F861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29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5939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latinLnBrk="0"/>
            <a:fld id="{7C28F327-A4A0-43DC-9108-68DC9E7EB418}" type="slidenum">
              <a:rPr lang="ko-KR" altLang="en-US" sz="1300" b="0">
                <a:latin typeface="Calibri" pitchFamily="34" charset="0"/>
              </a:rPr>
              <a:pPr algn="r" latinLnBrk="0"/>
              <a:t>4</a:t>
            </a:fld>
            <a:endParaRPr lang="en-US" altLang="ko-KR" sz="1300" b="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4516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8E46CC83-760F-42FE-86F7-363C96AAE817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30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5540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B4E1846E-520A-478D-B6F3-9925C4E1804C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31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5540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B4E1846E-520A-478D-B6F3-9925C4E1804C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32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65540" name="슬라이드 번호 개체 틀 3"/>
          <p:cNvSpPr txBox="1">
            <a:spLocks noGrp="1"/>
          </p:cNvSpPr>
          <p:nvPr/>
        </p:nvSpPr>
        <p:spPr bwMode="auto">
          <a:xfrm>
            <a:off x="4020687" y="9720788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0" tIns="49500" rIns="99000" bIns="49500" anchor="b"/>
          <a:lstStyle/>
          <a:p>
            <a:pPr algn="r"/>
            <a:fld id="{B4E1846E-520A-478D-B6F3-9925C4E1804C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33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5939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latinLnBrk="0"/>
            <a:fld id="{7C28F327-A4A0-43DC-9108-68DC9E7EB418}" type="slidenum">
              <a:rPr lang="ko-KR" altLang="en-US" sz="1300" b="0">
                <a:latin typeface="Calibri" pitchFamily="34" charset="0"/>
              </a:rPr>
              <a:pPr algn="r" latinLnBrk="0"/>
              <a:t>5</a:t>
            </a:fld>
            <a:endParaRPr lang="en-US" altLang="ko-KR" sz="1300" b="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5939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latinLnBrk="0"/>
            <a:fld id="{7C28F327-A4A0-43DC-9108-68DC9E7EB418}" type="slidenum">
              <a:rPr lang="ko-KR" altLang="en-US" sz="1300" b="0">
                <a:solidFill>
                  <a:prstClr val="black"/>
                </a:solidFill>
                <a:latin typeface="Calibri" pitchFamily="34" charset="0"/>
              </a:rPr>
              <a:pPr algn="r" latinLnBrk="0"/>
              <a:t>6</a:t>
            </a:fld>
            <a:endParaRPr lang="en-US" altLang="ko-KR" sz="1300" b="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5939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latinLnBrk="0"/>
            <a:fld id="{7C28F327-A4A0-43DC-9108-68DC9E7EB418}" type="slidenum">
              <a:rPr lang="ko-KR" altLang="en-US" sz="1300" b="0">
                <a:latin typeface="Calibri" pitchFamily="34" charset="0"/>
              </a:rPr>
              <a:pPr algn="r" latinLnBrk="0"/>
              <a:t>7</a:t>
            </a:fld>
            <a:endParaRPr lang="en-US" altLang="ko-KR" sz="1300" b="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 smtClean="0"/>
          </a:p>
        </p:txBody>
      </p:sp>
      <p:sp>
        <p:nvSpPr>
          <p:cNvPr id="5939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latinLnBrk="0"/>
            <a:fld id="{7C28F327-A4A0-43DC-9108-68DC9E7EB418}" type="slidenum">
              <a:rPr lang="ko-KR" altLang="en-US" sz="1300" b="0">
                <a:latin typeface="Calibri" pitchFamily="34" charset="0"/>
              </a:rPr>
              <a:pPr algn="r" latinLnBrk="0"/>
              <a:t>8</a:t>
            </a:fld>
            <a:endParaRPr lang="en-US" altLang="ko-KR" sz="1300" b="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5844" name="슬라이드 번호 개체 틀 3"/>
          <p:cNvSpPr txBox="1">
            <a:spLocks noGrp="1"/>
          </p:cNvSpPr>
          <p:nvPr/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2" tIns="49516" rIns="99032" bIns="49516" anchor="b"/>
          <a:lstStyle/>
          <a:p>
            <a:pPr algn="r"/>
            <a:fld id="{C432D2E4-E574-4D8B-9A04-0C0B71988BC2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11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5844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C432D2E4-E574-4D8B-9A04-0C0B71988BC2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12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5844" name="슬라이드 번호 개체 틀 3"/>
          <p:cNvSpPr txBox="1">
            <a:spLocks noGrp="1"/>
          </p:cNvSpPr>
          <p:nvPr/>
        </p:nvSpPr>
        <p:spPr bwMode="auto">
          <a:xfrm>
            <a:off x="4021296" y="9721108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10" tIns="49505" rIns="99010" bIns="49505" anchor="b"/>
          <a:lstStyle/>
          <a:p>
            <a:pPr algn="r"/>
            <a:fld id="{C432D2E4-E574-4D8B-9A04-0C0B71988BC2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13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3" name="Picture 31" descr="m_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07950" y="2792413"/>
            <a:ext cx="8970963" cy="1081087"/>
            <a:chOff x="-8" y="1752"/>
            <a:chExt cx="5772" cy="726"/>
          </a:xfrm>
        </p:grpSpPr>
        <p:sp>
          <p:nvSpPr>
            <p:cNvPr id="13345" name="Freeform 33"/>
            <p:cNvSpPr>
              <a:spLocks/>
            </p:cNvSpPr>
            <p:nvPr userDrawn="1"/>
          </p:nvSpPr>
          <p:spPr bwMode="white">
            <a:xfrm flipV="1">
              <a:off x="-4" y="2387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46" name="Freeform 34"/>
            <p:cNvSpPr>
              <a:spLocks/>
            </p:cNvSpPr>
            <p:nvPr userDrawn="1"/>
          </p:nvSpPr>
          <p:spPr bwMode="white">
            <a:xfrm>
              <a:off x="-8" y="1752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-11113" y="0"/>
            <a:ext cx="9155113" cy="6867525"/>
            <a:chOff x="0" y="0"/>
            <a:chExt cx="5760" cy="4326"/>
          </a:xfrm>
        </p:grpSpPr>
        <p:sp>
          <p:nvSpPr>
            <p:cNvPr id="13348" name="AutoShape 36"/>
            <p:cNvSpPr>
              <a:spLocks noChangeArrowheads="1"/>
            </p:cNvSpPr>
            <p:nvPr/>
          </p:nvSpPr>
          <p:spPr bwMode="white">
            <a:xfrm>
              <a:off x="27" y="24"/>
              <a:ext cx="5709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white">
            <a:xfrm>
              <a:off x="3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white">
            <a:xfrm rot="-5408600">
              <a:off x="-47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1" name="Freeform 39"/>
            <p:cNvSpPr>
              <a:spLocks/>
            </p:cNvSpPr>
            <p:nvPr/>
          </p:nvSpPr>
          <p:spPr bwMode="white">
            <a:xfrm>
              <a:off x="5520" y="3978"/>
              <a:ext cx="240" cy="348"/>
            </a:xfrm>
            <a:custGeom>
              <a:avLst/>
              <a:gdLst/>
              <a:ahLst/>
              <a:cxnLst>
                <a:cxn ang="0">
                  <a:pos x="246" y="0"/>
                </a:cxn>
                <a:cxn ang="0">
                  <a:pos x="164" y="196"/>
                </a:cxn>
                <a:cxn ang="0">
                  <a:pos x="84" y="282"/>
                </a:cxn>
                <a:cxn ang="0">
                  <a:pos x="0" y="342"/>
                </a:cxn>
                <a:cxn ang="0">
                  <a:pos x="246" y="348"/>
                </a:cxn>
              </a:cxnLst>
              <a:rect l="0" t="0" r="r" b="b"/>
              <a:pathLst>
                <a:path w="246" h="348">
                  <a:moveTo>
                    <a:pt x="246" y="0"/>
                  </a:moveTo>
                  <a:lnTo>
                    <a:pt x="164" y="196"/>
                  </a:lnTo>
                  <a:lnTo>
                    <a:pt x="84" y="282"/>
                  </a:lnTo>
                  <a:lnTo>
                    <a:pt x="0" y="342"/>
                  </a:lnTo>
                  <a:lnTo>
                    <a:pt x="246" y="34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2" name="Freeform 40"/>
            <p:cNvSpPr>
              <a:spLocks/>
            </p:cNvSpPr>
            <p:nvPr/>
          </p:nvSpPr>
          <p:spPr bwMode="white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80963" y="2913063"/>
            <a:ext cx="8986837" cy="846137"/>
          </a:xfrm>
          <a:gradFill rotWithShape="1">
            <a:gsLst>
              <a:gs pos="0">
                <a:schemeClr val="tx1"/>
              </a:gs>
              <a:gs pos="100000">
                <a:schemeClr val="accent1"/>
              </a:gs>
            </a:gsLst>
            <a:lin ang="0" scaled="1"/>
          </a:gra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5661025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white">
          <a:xfrm>
            <a:off x="347663" y="295275"/>
            <a:ext cx="98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b="1">
                <a:solidFill>
                  <a:schemeClr val="bg1"/>
                </a:solidFill>
                <a:latin typeface="Verdana" pitchFamily="34" charset="0"/>
                <a:ea typeface="굴림" pitchFamily="50" charset="-127"/>
              </a:rPr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15113" y="227013"/>
            <a:ext cx="2071687" cy="60975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288" y="227013"/>
            <a:ext cx="6067425" cy="60975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차트를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25" name="Picture 37" descr="m_10"/>
          <p:cNvPicPr>
            <a:picLocks noChangeAspect="1" noChangeArrowheads="1"/>
          </p:cNvPicPr>
          <p:nvPr/>
        </p:nvPicPr>
        <p:blipFill>
          <a:blip r:embed="rId15" cstate="print"/>
          <a:srcRect t="77292" b="8009"/>
          <a:stretch>
            <a:fillRect/>
          </a:stretch>
        </p:blipFill>
        <p:spPr bwMode="auto">
          <a:xfrm>
            <a:off x="0" y="0"/>
            <a:ext cx="9144000" cy="1008063"/>
          </a:xfrm>
          <a:prstGeom prst="rect">
            <a:avLst/>
          </a:prstGeom>
          <a:noFill/>
        </p:spPr>
      </p:pic>
      <p:sp>
        <p:nvSpPr>
          <p:cNvPr id="12326" name="Freeform 38"/>
          <p:cNvSpPr>
            <a:spLocks/>
          </p:cNvSpPr>
          <p:nvPr/>
        </p:nvSpPr>
        <p:spPr bwMode="white">
          <a:xfrm flipV="1">
            <a:off x="0" y="1030288"/>
            <a:ext cx="9156700" cy="144462"/>
          </a:xfrm>
          <a:custGeom>
            <a:avLst/>
            <a:gdLst/>
            <a:ahLst/>
            <a:cxnLst>
              <a:cxn ang="0">
                <a:pos x="4" y="365"/>
              </a:cxn>
              <a:cxn ang="0">
                <a:pos x="0" y="246"/>
              </a:cxn>
              <a:cxn ang="0">
                <a:pos x="1837" y="32"/>
              </a:cxn>
              <a:cxn ang="0">
                <a:pos x="3970" y="52"/>
              </a:cxn>
              <a:cxn ang="0">
                <a:pos x="5764" y="231"/>
              </a:cxn>
              <a:cxn ang="0">
                <a:pos x="5768" y="366"/>
              </a:cxn>
              <a:cxn ang="0">
                <a:pos x="4" y="365"/>
              </a:cxn>
            </a:cxnLst>
            <a:rect l="0" t="0" r="r" b="b"/>
            <a:pathLst>
              <a:path w="5768" h="366">
                <a:moveTo>
                  <a:pt x="4" y="365"/>
                </a:moveTo>
                <a:lnTo>
                  <a:pt x="0" y="246"/>
                </a:lnTo>
                <a:cubicBezTo>
                  <a:pt x="304" y="192"/>
                  <a:pt x="1175" y="64"/>
                  <a:pt x="1837" y="32"/>
                </a:cubicBezTo>
                <a:cubicBezTo>
                  <a:pt x="2499" y="0"/>
                  <a:pt x="3316" y="19"/>
                  <a:pt x="3970" y="52"/>
                </a:cubicBezTo>
                <a:cubicBezTo>
                  <a:pt x="4624" y="85"/>
                  <a:pt x="5464" y="179"/>
                  <a:pt x="5764" y="231"/>
                </a:cubicBezTo>
                <a:lnTo>
                  <a:pt x="5768" y="366"/>
                </a:lnTo>
                <a:lnTo>
                  <a:pt x="4" y="365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51373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51373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395288" y="227013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50875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2013-09-29</a:t>
            </a:fld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0875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76600" y="650875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sz="40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서론</a:t>
            </a:r>
            <a:r>
              <a:rPr lang="en-US" altLang="ko-KR" sz="40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: GO </a:t>
            </a:r>
            <a:r>
              <a:rPr lang="ko-KR" altLang="en-US" sz="4000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뜨라이브</a:t>
            </a:r>
            <a:r>
              <a:rPr lang="ko-KR" altLang="en-US" sz="40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4000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코칭의</a:t>
            </a:r>
            <a:r>
              <a:rPr lang="ko-KR" altLang="en-US" sz="40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개관 </a:t>
            </a:r>
            <a:endParaRPr lang="ko-KR" altLang="en-US" sz="40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7" name="그림 6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50"/>
            <a:ext cx="3240360" cy="691044"/>
          </a:xfrm>
          <a:prstGeom prst="rect">
            <a:avLst/>
          </a:prstGeom>
        </p:spPr>
      </p:pic>
      <p:sp>
        <p:nvSpPr>
          <p:cNvPr id="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365104"/>
            <a:ext cx="4104456" cy="2088232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sz="1600" b="1" dirty="0" smtClean="0">
                <a:ea typeface="굴림" charset="-127"/>
              </a:rPr>
              <a:t>GO Thrive Coaching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11417 S Belmont Dr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Plainfield, IL 60585 USA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(815)254-7720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www.igomt.com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www.gotracking.org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Jamessok_4@hotmail.com</a:t>
            </a:r>
            <a:endParaRPr lang="ko-KR" altLang="en-US" b="1" dirty="0">
              <a:ea typeface="굴림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589197" y="1785926"/>
            <a:ext cx="4616970" cy="830997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80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지역교회 리더용</a:t>
            </a:r>
            <a:endParaRPr lang="en-US" altLang="ko-KR" sz="4800" dirty="0">
              <a:ln w="57150" cmpd="sng">
                <a:solidFill>
                  <a:srgbClr val="7030A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1587599" y="3715444"/>
            <a:ext cx="5936729" cy="1588"/>
          </a:xfrm>
          <a:prstGeom prst="straightConnector1">
            <a:avLst/>
          </a:prstGeom>
          <a:ln w="127000">
            <a:solidFill>
              <a:srgbClr val="92D05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39552" y="3113092"/>
            <a:ext cx="720080" cy="110799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66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A</a:t>
            </a:r>
            <a:endParaRPr lang="en-US" altLang="ko-KR" sz="6600" dirty="0" smtClean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8" name="직선 화살표 연결선 27"/>
          <p:cNvCxnSpPr/>
          <p:nvPr/>
        </p:nvCxnSpPr>
        <p:spPr>
          <a:xfrm flipV="1">
            <a:off x="4354388" y="1844824"/>
            <a:ext cx="1588" cy="3672408"/>
          </a:xfrm>
          <a:prstGeom prst="straightConnector1">
            <a:avLst/>
          </a:prstGeom>
          <a:ln w="127000">
            <a:solidFill>
              <a:srgbClr val="86041A"/>
            </a:solidFill>
            <a:prstDash val="dash"/>
            <a:bevel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275856" y="1124744"/>
            <a:ext cx="2160240" cy="584775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3200" dirty="0" err="1" smtClean="0">
                <a:latin typeface="HY강B" pitchFamily="18" charset="-127"/>
                <a:ea typeface="HY강B" pitchFamily="18" charset="-127"/>
              </a:rPr>
              <a:t>피코치</a:t>
            </a:r>
            <a:endParaRPr lang="ko-KR" altLang="en-US" sz="32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491880" y="4191471"/>
            <a:ext cx="1835696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성령의 도움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740352" y="3113092"/>
            <a:ext cx="720080" cy="1107996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66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B</a:t>
            </a:r>
            <a:endParaRPr lang="en-US" altLang="ko-KR" sz="6600" dirty="0" smtClean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635896" y="5580529"/>
            <a:ext cx="1512168" cy="584775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3200" dirty="0" smtClean="0">
                <a:latin typeface="HY강B" pitchFamily="18" charset="-127"/>
                <a:ea typeface="HY강B" pitchFamily="18" charset="-127"/>
              </a:rPr>
              <a:t> 코치</a:t>
            </a:r>
            <a:endParaRPr lang="ko-KR" altLang="en-US" sz="32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27584" y="1700808"/>
            <a:ext cx="2952328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잠재력 찾고 극대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40360" y="2780928"/>
            <a:ext cx="2195736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언약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신뢰관계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932040" y="1700808"/>
            <a:ext cx="829518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과제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54972" y="1700807"/>
            <a:ext cx="3153288" cy="46166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비전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가치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목표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전략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04048" y="2132856"/>
            <a:ext cx="2376264" cy="461665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성취하도록 돕기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652120" y="2564904"/>
            <a:ext cx="266429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변화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재생산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성과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652120" y="5395863"/>
            <a:ext cx="3024336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건강 진단을 통해   나타난 개발 요인들을 찾아 과제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(agenda)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를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만듬</a:t>
            </a:r>
            <a:endParaRPr lang="en-US" altLang="ko-KR" sz="2000" dirty="0" smtClean="0">
              <a:solidFill>
                <a:srgbClr val="00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1" name="포인트가 8개인 별 20"/>
          <p:cNvSpPr/>
          <p:nvPr/>
        </p:nvSpPr>
        <p:spPr>
          <a:xfrm>
            <a:off x="467544" y="1772816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79512" y="5445224"/>
            <a:ext cx="3060848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피코치의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강점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/ </a:t>
            </a:r>
            <a:r>
              <a:rPr lang="ko-KR" altLang="en-US" sz="2000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개발점을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찾음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=assessment</a:t>
            </a:r>
          </a:p>
          <a:p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목회자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교회리더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회중</a:t>
            </a:r>
            <a:r>
              <a:rPr lang="en-US" altLang="ko-KR" sz="20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)</a:t>
            </a:r>
          </a:p>
        </p:txBody>
      </p:sp>
      <p:sp>
        <p:nvSpPr>
          <p:cNvPr id="25" name="포인트가 8개인 별 24"/>
          <p:cNvSpPr/>
          <p:nvPr/>
        </p:nvSpPr>
        <p:spPr>
          <a:xfrm>
            <a:off x="5654972" y="5448076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" name="포인트가 8개인 별 26"/>
          <p:cNvSpPr/>
          <p:nvPr/>
        </p:nvSpPr>
        <p:spPr>
          <a:xfrm>
            <a:off x="4572000" y="1700808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131840" y="3471391"/>
            <a:ext cx="2448272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함께 걸어가면서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0" name="포인트가 8개인 별 19"/>
          <p:cNvSpPr/>
          <p:nvPr/>
        </p:nvSpPr>
        <p:spPr>
          <a:xfrm>
            <a:off x="251520" y="5520084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219117" y="188640"/>
            <a:ext cx="6624736" cy="692696"/>
          </a:xfrm>
          <a:prstGeom prst="rect">
            <a:avLst/>
          </a:prstGeom>
          <a:solidFill>
            <a:srgbClr val="FFC000"/>
          </a:solidFill>
        </p:spPr>
        <p:txBody>
          <a:bodyPr anchor="ctr">
            <a:normAutofit fontScale="92500"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리더십의 정의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(2)</a:t>
            </a:r>
            <a:endParaRPr lang="en-US" altLang="ko-KR" sz="32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2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3" grpId="0" animBg="1"/>
      <p:bldP spid="33" grpId="1" animBg="1"/>
      <p:bldP spid="34" grpId="0" animBg="1"/>
      <p:bldP spid="30" grpId="0" animBg="1"/>
      <p:bldP spid="36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3" grpId="0" animBg="1"/>
      <p:bldP spid="25" grpId="0" animBg="1"/>
      <p:bldP spid="27" grpId="0" animBg="1"/>
      <p:bldP spid="2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052736"/>
            <a:ext cx="8497639" cy="525658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목회자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및 평신도 핵심 리더들의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영적 건강 상태를 진단</a:t>
            </a:r>
            <a:r>
              <a:rPr lang="en-US" altLang="ko-KR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, </a:t>
            </a: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분석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그리고 평가하여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, </a:t>
            </a: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교회가 가진 </a:t>
            </a:r>
            <a:r>
              <a:rPr lang="ko-KR" altLang="en-US" sz="3200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핵심가치에 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근거해서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해에 성취해야 할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실행전략을 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세워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전문적인 컨설팅과 </a:t>
            </a:r>
            <a:r>
              <a:rPr lang="ko-KR" altLang="en-US" sz="3200" dirty="0" err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코칭을</a:t>
            </a: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받아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더 </a:t>
            </a: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건강한 교회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를 세워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하나님께 영광 돌림</a:t>
            </a:r>
            <a:endParaRPr lang="en-US" altLang="ko-KR" sz="3200" u="sng" dirty="0" smtClean="0">
              <a:solidFill>
                <a:srgbClr val="86041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7" name="그림 6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8" name="그림 7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목적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43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268760"/>
            <a:ext cx="8497639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</a:t>
            </a:r>
            <a:r>
              <a:rPr lang="ko-KR" altLang="en-US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기스의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아들 </a:t>
            </a:r>
            <a:r>
              <a:rPr lang="ko-KR" altLang="en-US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사울을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사십 년간 주셨다가 폐하시고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왕으로 세우시고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증거하여 가라사대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내가 </a:t>
            </a:r>
            <a:r>
              <a:rPr lang="ko-KR" altLang="en-US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이새의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아들 </a:t>
            </a: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만나니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내 마음에 합한 사람이라 </a:t>
            </a:r>
            <a:endParaRPr lang="en-US" altLang="ko-KR" sz="3200" u="sng" dirty="0" smtClean="0">
              <a:solidFill>
                <a:srgbClr val="86041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(A man after my own heart)</a:t>
            </a: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내 뜻을 </a:t>
            </a:r>
            <a:r>
              <a:rPr lang="ko-KR" altLang="en-US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 이루게 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하리라 하시더니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”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ko-KR" altLang="en-US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행 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13:21-22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endParaRPr lang="en-US" altLang="ko-KR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endParaRPr lang="en-US" altLang="ko-KR" sz="1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7" name="그림 6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8" name="그림 7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기초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(1)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6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268761"/>
            <a:ext cx="8497639" cy="502314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“또 그 종 </a:t>
            </a:r>
            <a:r>
              <a:rPr lang="ko-KR" altLang="en-US" sz="320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다윗을</a:t>
            </a:r>
            <a:r>
              <a:rPr lang="ko-KR" alt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1)</a:t>
            </a:r>
            <a:r>
              <a:rPr lang="ko-KR" altLang="en-US" sz="3200" u="sng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택하시되</a:t>
            </a:r>
            <a:r>
              <a:rPr lang="en-US" altLang="ko-KR" sz="3200" u="sng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(Calling)</a:t>
            </a:r>
            <a:r>
              <a:rPr lang="ko-KR" altLang="en-US" sz="3200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>
              <a:solidFill>
                <a:srgbClr val="0A6E0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양의 우리에서 취하시며 </a:t>
            </a:r>
            <a:endParaRPr lang="en-US" altLang="ko-KR" sz="3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젖양을 지키는  중에서 </a:t>
            </a:r>
            <a:r>
              <a:rPr lang="ko-KR" altLang="en-U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저희를 </a:t>
            </a: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이끄사 </a:t>
            </a:r>
            <a:endParaRPr lang="en-US" altLang="ko-KR" sz="3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백성인 야곱</a:t>
            </a:r>
            <a:r>
              <a:rPr lang="en-US" altLang="ko-K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, </a:t>
            </a: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기업인 </a:t>
            </a:r>
            <a:endParaRPr lang="en-US" altLang="ko-KR" sz="32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2</a:t>
            </a:r>
            <a:r>
              <a:rPr lang="en-US" altLang="ko-KR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r>
              <a:rPr lang="ko-KR" altLang="en-US" sz="3200" b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이스라엘</a:t>
            </a:r>
            <a:r>
              <a:rPr lang="en-US" altLang="ko-KR" sz="3200" b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(Community)</a:t>
            </a:r>
            <a:r>
              <a:rPr lang="ko-KR" altLang="en-U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을 </a:t>
            </a:r>
            <a:endParaRPr lang="en-US" altLang="ko-KR" sz="32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기르게</a:t>
            </a:r>
            <a:r>
              <a:rPr lang="en-US" altLang="ko-KR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사역</a:t>
            </a:r>
            <a:r>
              <a:rPr lang="en-US" altLang="ko-KR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r>
              <a:rPr lang="ko-KR" altLang="en-US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하셨더니</a:t>
            </a:r>
            <a:r>
              <a:rPr lang="en-US" altLang="ko-K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”</a:t>
            </a: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시편 </a:t>
            </a: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78:70-71, NLT)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endParaRPr lang="en-US" altLang="ko-KR" sz="1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6" name="그림 5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7" name="그림 6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기초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(2)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79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14563" y="1428750"/>
            <a:ext cx="2714625" cy="193899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 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강함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낮음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14563" y="3419475"/>
            <a:ext cx="2714625" cy="193899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약함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낮음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25" y="1428750"/>
            <a:ext cx="2714625" cy="1938992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강함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높음</a:t>
            </a:r>
            <a:r>
              <a:rPr lang="en-US" altLang="ko-KR" sz="2000" dirty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00625" y="3419475"/>
            <a:ext cx="2714625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약함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높음</a:t>
            </a:r>
            <a:r>
              <a:rPr lang="en-US" altLang="ko-KR" sz="2000" dirty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14563" y="5429250"/>
            <a:ext cx="5500687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dirty="0"/>
              <a:t>    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낮음           </a:t>
            </a:r>
            <a:r>
              <a:rPr lang="ko-KR" altLang="en-US" sz="2000" dirty="0" smtClean="0">
                <a:solidFill>
                  <a:srgbClr val="660066"/>
                </a:solidFill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공동체 이해력</a:t>
            </a:r>
            <a:r>
              <a:rPr lang="ko-KR" altLang="en-US" sz="2000" dirty="0" smtClean="0">
                <a:solidFill>
                  <a:srgbClr val="660066"/>
                </a:solidFill>
                <a:latin typeface="HY강B" pitchFamily="18" charset="-127"/>
                <a:ea typeface="HY강B" pitchFamily="18" charset="-127"/>
              </a:rPr>
              <a:t>               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높음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2500313" y="6000750"/>
            <a:ext cx="5000625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85938" y="1423804"/>
            <a:ext cx="357187" cy="378565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강함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rgbClr val="86041A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rgbClr val="86041A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부르심</a:t>
            </a:r>
            <a:endParaRPr lang="en-US" altLang="ko-KR" sz="2000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약함</a:t>
            </a: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8" name="직선 화살표 연결선 27"/>
          <p:cNvCxnSpPr/>
          <p:nvPr/>
        </p:nvCxnSpPr>
        <p:spPr>
          <a:xfrm rot="5400000" flipH="1" flipV="1">
            <a:off x="-322262" y="3321050"/>
            <a:ext cx="392906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57250" y="857250"/>
            <a:ext cx="4362822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양의 우리에서 취하시며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(Calling)</a:t>
            </a:r>
            <a:endParaRPr lang="ko-KR" altLang="en-US" sz="24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995936" y="6110288"/>
            <a:ext cx="4680520" cy="46166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이스라엘을 기르게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(Community)</a:t>
            </a:r>
            <a:endParaRPr lang="ko-KR" altLang="en-US" sz="24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포인트가 8개인 별 18"/>
          <p:cNvSpPr/>
          <p:nvPr/>
        </p:nvSpPr>
        <p:spPr>
          <a:xfrm>
            <a:off x="4070796" y="4007916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포인트가 8개인 별 19"/>
          <p:cNvSpPr/>
          <p:nvPr/>
        </p:nvSpPr>
        <p:spPr>
          <a:xfrm>
            <a:off x="3998788" y="1785938"/>
            <a:ext cx="357188" cy="357187"/>
          </a:xfrm>
          <a:prstGeom prst="star8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포인트가 8개인 별 20"/>
          <p:cNvSpPr/>
          <p:nvPr/>
        </p:nvSpPr>
        <p:spPr>
          <a:xfrm>
            <a:off x="6357938" y="3714750"/>
            <a:ext cx="357187" cy="357188"/>
          </a:xfrm>
          <a:prstGeom prst="star8">
            <a:avLst/>
          </a:prstGeom>
          <a:solidFill>
            <a:srgbClr val="FFFF00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포인트가 8개인 별 22"/>
          <p:cNvSpPr/>
          <p:nvPr/>
        </p:nvSpPr>
        <p:spPr>
          <a:xfrm>
            <a:off x="5292080" y="1988840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포인트가 8개인 별 24"/>
          <p:cNvSpPr/>
          <p:nvPr/>
        </p:nvSpPr>
        <p:spPr>
          <a:xfrm>
            <a:off x="6786563" y="1785938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5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/>
          <p:cNvCxnSpPr/>
          <p:nvPr/>
        </p:nvCxnSpPr>
        <p:spPr bwMode="auto">
          <a:xfrm flipV="1">
            <a:off x="3779912" y="1628801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직선 화살표 연결선 26"/>
          <p:cNvCxnSpPr/>
          <p:nvPr/>
        </p:nvCxnSpPr>
        <p:spPr bwMode="auto">
          <a:xfrm flipV="1">
            <a:off x="6588224" y="1594223"/>
            <a:ext cx="0" cy="4666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직선 화살표 연결선 28"/>
          <p:cNvCxnSpPr/>
          <p:nvPr/>
        </p:nvCxnSpPr>
        <p:spPr bwMode="auto">
          <a:xfrm flipV="1">
            <a:off x="6804248" y="4618559"/>
            <a:ext cx="0" cy="4666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직선 화살표 연결선 29"/>
          <p:cNvCxnSpPr/>
          <p:nvPr/>
        </p:nvCxnSpPr>
        <p:spPr bwMode="auto">
          <a:xfrm flipV="1">
            <a:off x="6804248" y="2636912"/>
            <a:ext cx="0" cy="4666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직선 화살표 연결선 30"/>
          <p:cNvCxnSpPr/>
          <p:nvPr/>
        </p:nvCxnSpPr>
        <p:spPr bwMode="auto">
          <a:xfrm flipH="1">
            <a:off x="3995936" y="4509120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직선 화살표 연결선 31"/>
          <p:cNvCxnSpPr/>
          <p:nvPr/>
        </p:nvCxnSpPr>
        <p:spPr bwMode="auto">
          <a:xfrm flipH="1">
            <a:off x="3991372" y="364502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직선 화살표 연결선 34"/>
          <p:cNvCxnSpPr/>
          <p:nvPr/>
        </p:nvCxnSpPr>
        <p:spPr bwMode="auto">
          <a:xfrm flipH="1">
            <a:off x="3779912" y="256490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직선 화살표 연결선 35"/>
          <p:cNvCxnSpPr/>
          <p:nvPr/>
        </p:nvCxnSpPr>
        <p:spPr bwMode="auto">
          <a:xfrm flipH="1">
            <a:off x="6799684" y="3566739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기초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(4)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96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4" grpId="0" animBg="1"/>
      <p:bldP spid="33" grpId="0" animBg="1"/>
      <p:bldP spid="34" grpId="0" animBg="1"/>
      <p:bldP spid="19" grpId="0" animBg="1"/>
      <p:bldP spid="20" grpId="0" animBg="1"/>
      <p:bldP spid="21" grpId="0" animBg="1"/>
      <p:bldP spid="23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268760"/>
            <a:ext cx="8352928" cy="50399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“이에 </a:t>
            </a:r>
            <a:r>
              <a:rPr lang="ko-KR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저가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r>
              <a:rPr lang="ko-KR" alt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마음의 </a:t>
            </a:r>
            <a:r>
              <a:rPr lang="ko-KR" altLang="en-US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성실함</a:t>
            </a:r>
            <a:r>
              <a:rPr lang="en-US" altLang="ko-KR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(True Heart</a:t>
            </a:r>
            <a:r>
              <a:rPr lang="en-US" altLang="ko-KR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 </a:t>
            </a:r>
            <a:r>
              <a:rPr lang="en-US" altLang="ko-K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en-US" altLang="ko-KR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Character)</a:t>
            </a:r>
            <a:r>
              <a:rPr lang="ko-KR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으로 </a:t>
            </a:r>
            <a:r>
              <a:rPr lang="ko-KR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기르고</a:t>
            </a:r>
            <a:r>
              <a:rPr lang="en-US" altLang="ko-K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en-US" altLang="ko-K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Care)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r>
              <a:rPr lang="ko-KR" altLang="en-US" sz="3200" b="1" u="sng" dirty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손의</a:t>
            </a:r>
            <a:r>
              <a:rPr lang="ko-KR" altLang="en-US" sz="3200" b="1" dirty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공교함</a:t>
            </a:r>
            <a:r>
              <a:rPr lang="en-US" altLang="ko-KR" sz="3200" b="1" dirty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(Skillful Hands</a:t>
            </a:r>
            <a:r>
              <a:rPr lang="en-US" altLang="ko-KR" sz="3200" b="1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u="sng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(Competence)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으로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지도 </a:t>
            </a:r>
            <a:r>
              <a:rPr lang="ko-KR" altLang="en-US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하였도다</a:t>
            </a:r>
            <a:r>
              <a:rPr lang="en-US" altLang="ko-K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(Lead</a:t>
            </a:r>
            <a:r>
              <a:rPr lang="en-US" altLang="ko-K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).”</a:t>
            </a:r>
            <a:endParaRPr lang="en-US" altLang="ko-KR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시편 </a:t>
            </a: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78:72, NLT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endParaRPr lang="en-US" altLang="ko-KR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6" name="그림 5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7" name="그림 6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기초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(3)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12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14563" y="1428750"/>
            <a:ext cx="2714625" cy="19383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성실한 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정교한 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손</a:t>
            </a:r>
            <a:r>
              <a:rPr lang="en-US" altLang="ko-KR" sz="2000" dirty="0">
                <a:latin typeface="HY강B" pitchFamily="18" charset="-127"/>
                <a:ea typeface="HY강B" pitchFamily="18" charset="-127"/>
              </a:rPr>
              <a:t>(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14563" y="3419475"/>
            <a:ext cx="2714625" cy="193899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성실한 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정교한 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손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25" y="1428750"/>
            <a:ext cx="2714625" cy="1938992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성실한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정교한 손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00625" y="3419475"/>
            <a:ext cx="2714625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성실한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정교한 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손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14563" y="5429250"/>
            <a:ext cx="5500687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             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   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                     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2500313" y="6000750"/>
            <a:ext cx="5000625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85938" y="1428750"/>
            <a:ext cx="357187" cy="378565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endParaRPr lang="en-US" altLang="ko-KR" sz="2000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8" name="직선 화살표 연결선 27"/>
          <p:cNvCxnSpPr/>
          <p:nvPr/>
        </p:nvCxnSpPr>
        <p:spPr>
          <a:xfrm rot="5400000" flipH="1" flipV="1">
            <a:off x="-322262" y="3321050"/>
            <a:ext cx="392906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57250" y="857250"/>
            <a:ext cx="1785938" cy="46196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400">
                <a:latin typeface="HY강B" pitchFamily="18" charset="-127"/>
                <a:ea typeface="HY강B" pitchFamily="18" charset="-127"/>
              </a:rPr>
              <a:t>기르고</a:t>
            </a:r>
            <a:r>
              <a:rPr lang="en-US" altLang="ko-KR" sz="2400">
                <a:latin typeface="HY강B" pitchFamily="18" charset="-127"/>
                <a:ea typeface="HY강B" pitchFamily="18" charset="-127"/>
              </a:rPr>
              <a:t>(care)</a:t>
            </a:r>
            <a:endParaRPr lang="ko-KR" altLang="en-US" sz="240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000750" y="6110288"/>
            <a:ext cx="2286000" cy="461962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400">
                <a:latin typeface="HY강B" pitchFamily="18" charset="-127"/>
                <a:ea typeface="HY강B" pitchFamily="18" charset="-127"/>
              </a:rPr>
              <a:t>지도하고</a:t>
            </a:r>
            <a:r>
              <a:rPr lang="en-US" altLang="ko-KR" sz="2400">
                <a:latin typeface="HY강B" pitchFamily="18" charset="-127"/>
                <a:ea typeface="HY강B" pitchFamily="18" charset="-127"/>
              </a:rPr>
              <a:t>(Lead)</a:t>
            </a:r>
            <a:endParaRPr lang="ko-KR" altLang="en-US" sz="240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포인트가 8개인 별 18"/>
          <p:cNvSpPr/>
          <p:nvPr/>
        </p:nvSpPr>
        <p:spPr>
          <a:xfrm>
            <a:off x="4000500" y="4151932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포인트가 8개인 별 19"/>
          <p:cNvSpPr/>
          <p:nvPr/>
        </p:nvSpPr>
        <p:spPr>
          <a:xfrm>
            <a:off x="3347864" y="2135709"/>
            <a:ext cx="357188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포인트가 8개인 별 20"/>
          <p:cNvSpPr/>
          <p:nvPr/>
        </p:nvSpPr>
        <p:spPr>
          <a:xfrm>
            <a:off x="6588224" y="3429000"/>
            <a:ext cx="357187" cy="357188"/>
          </a:xfrm>
          <a:prstGeom prst="star8">
            <a:avLst/>
          </a:prstGeom>
          <a:solidFill>
            <a:srgbClr val="FFFF00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포인트가 8개인 별 22"/>
          <p:cNvSpPr/>
          <p:nvPr/>
        </p:nvSpPr>
        <p:spPr>
          <a:xfrm>
            <a:off x="5868144" y="2711773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포인트가 8개인 별 24"/>
          <p:cNvSpPr/>
          <p:nvPr/>
        </p:nvSpPr>
        <p:spPr>
          <a:xfrm>
            <a:off x="6732240" y="2060848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5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27" name="직선 화살표 연결선 26"/>
          <p:cNvCxnSpPr/>
          <p:nvPr/>
        </p:nvCxnSpPr>
        <p:spPr bwMode="auto">
          <a:xfrm flipH="1">
            <a:off x="4207396" y="4574851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직선 화살표 연결선 28"/>
          <p:cNvCxnSpPr/>
          <p:nvPr/>
        </p:nvCxnSpPr>
        <p:spPr bwMode="auto">
          <a:xfrm flipH="1">
            <a:off x="4495428" y="364502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직선 화살표 연결선 29"/>
          <p:cNvCxnSpPr/>
          <p:nvPr/>
        </p:nvCxnSpPr>
        <p:spPr bwMode="auto">
          <a:xfrm flipH="1">
            <a:off x="4283968" y="256490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직선 화살표 연결선 30"/>
          <p:cNvCxnSpPr/>
          <p:nvPr/>
        </p:nvCxnSpPr>
        <p:spPr bwMode="auto">
          <a:xfrm flipV="1">
            <a:off x="4355976" y="1628801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직선 화살표 연결선 31"/>
          <p:cNvCxnSpPr/>
          <p:nvPr/>
        </p:nvCxnSpPr>
        <p:spPr bwMode="auto">
          <a:xfrm flipV="1">
            <a:off x="7308304" y="4402536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직선 화살표 연결선 34"/>
          <p:cNvCxnSpPr/>
          <p:nvPr/>
        </p:nvCxnSpPr>
        <p:spPr bwMode="auto">
          <a:xfrm flipH="1">
            <a:off x="7308304" y="3566739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직선 화살표 연결선 35"/>
          <p:cNvCxnSpPr/>
          <p:nvPr/>
        </p:nvCxnSpPr>
        <p:spPr bwMode="auto">
          <a:xfrm flipV="1">
            <a:off x="7308304" y="2564904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직선 화살표 연결선 36"/>
          <p:cNvCxnSpPr/>
          <p:nvPr/>
        </p:nvCxnSpPr>
        <p:spPr bwMode="auto">
          <a:xfrm flipV="1">
            <a:off x="7236296" y="1556792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기초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(5)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63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4" grpId="0" animBg="1"/>
      <p:bldP spid="33" grpId="0" animBg="1"/>
      <p:bldP spid="34" grpId="0" animBg="1"/>
      <p:bldP spid="19" grpId="0" animBg="1"/>
      <p:bldP spid="20" grpId="0" build="allAtOnce" animBg="1"/>
      <p:bldP spid="21" grpId="0" animBg="1"/>
      <p:bldP spid="23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521324"/>
              </p:ext>
            </p:extLst>
          </p:nvPr>
        </p:nvGraphicFramePr>
        <p:xfrm>
          <a:off x="611558" y="1124744"/>
          <a:ext cx="7992889" cy="5137124"/>
        </p:xfrm>
        <a:graphic>
          <a:graphicData uri="http://schemas.openxmlformats.org/drawingml/2006/table">
            <a:tbl>
              <a:tblPr/>
              <a:tblGrid>
                <a:gridCol w="1975899"/>
                <a:gridCol w="1965983"/>
                <a:gridCol w="1975941"/>
                <a:gridCol w="2075066"/>
              </a:tblGrid>
              <a:tr h="360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lang="en-US" altLang="ko-KR" sz="1800" b="1" baseline="0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C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lang="en-US" altLang="ko-KR" sz="1800" b="1" baseline="0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하 </a:t>
                      </a:r>
                      <a:r>
                        <a:rPr lang="ko-KR" altLang="en-US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원칙</a:t>
                      </a: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(W/H)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 H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시편</a:t>
                      </a: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78:70-72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11431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1.</a:t>
                      </a:r>
                      <a:r>
                        <a:rPr lang="ko-KR" altLang="en-US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부르심</a:t>
                      </a:r>
                      <a:endParaRPr lang="en-US" altLang="ko-KR" sz="1800" b="1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(Calling)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누구를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위해 살 것인가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(Who?)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창조자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(Head)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주인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비전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핵심가치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목표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전략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다윗을 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택하시되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양의 우리에서 취하시고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..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(Chose)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972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2.</a:t>
                      </a: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공동체</a:t>
                      </a: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(Community)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어디에 인생을 투자 할 것인가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(Where?)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사람들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(Human)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대상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주민이해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인간관계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그 백성이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야곱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,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그 이스라엘을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기르게 하셨더니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(Israel 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inheritance)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431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3.</a:t>
                      </a: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성품</a:t>
                      </a: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(Character)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무엇을 기를  것인가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?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(What?)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마음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(Heart)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가치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기준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인격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영성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이게 저가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마음의 성실함으로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 기르고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(Integrity of Heart)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966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b="1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4.</a:t>
                      </a: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능력</a:t>
                      </a: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(Competence)</a:t>
                      </a:r>
                      <a:endParaRPr lang="ko-KR" altLang="en-US" sz="1800" b="1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어떤 방법으로 살 것인가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?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(How?)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손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(Hand)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툴 개발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자산 평가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역량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지도력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그 손의 공교함으로 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지도하였도다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(skillful Hand)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9" name="그림 8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10" name="그림 9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899592" y="188640"/>
            <a:ext cx="7056784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28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8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리더십의 기본 영역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(B5)</a:t>
            </a:r>
          </a:p>
        </p:txBody>
      </p:sp>
    </p:spTree>
    <p:extLst>
      <p:ext uri="{BB962C8B-B14F-4D97-AF65-F5344CB8AC3E}">
        <p14:creationId xmlns:p14="http://schemas.microsoft.com/office/powerpoint/2010/main" val="157118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319570"/>
              </p:ext>
            </p:extLst>
          </p:nvPr>
        </p:nvGraphicFramePr>
        <p:xfrm>
          <a:off x="611558" y="1124744"/>
          <a:ext cx="7992889" cy="5058077"/>
        </p:xfrm>
        <a:graphic>
          <a:graphicData uri="http://schemas.openxmlformats.org/drawingml/2006/table">
            <a:tbl>
              <a:tblPr/>
              <a:tblGrid>
                <a:gridCol w="1975899"/>
                <a:gridCol w="1965983"/>
                <a:gridCol w="1975941"/>
                <a:gridCol w="2075066"/>
              </a:tblGrid>
              <a:tr h="3602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lang="en-US" altLang="ko-KR" sz="1800" b="1" baseline="0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C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힘</a:t>
                      </a:r>
                      <a:r>
                        <a:rPr lang="en-US" altLang="ko-KR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(Power)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특성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8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실행</a:t>
                      </a:r>
                      <a:endParaRPr lang="ko-KR" altLang="en-US" sz="1800" b="1" dirty="0">
                        <a:solidFill>
                          <a:srgbClr val="008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10023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1.</a:t>
                      </a:r>
                      <a:r>
                        <a:rPr lang="ko-KR" altLang="en-US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부르심</a:t>
                      </a:r>
                      <a:endParaRPr lang="en-US" altLang="ko-KR" sz="1800" b="1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(Calling)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위로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부터 오는 힘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하나님을 이해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삶의 목적 발견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방향 설정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역상 </a:t>
                      </a: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14:2,</a:t>
                      </a:r>
                      <a:r>
                        <a:rPr lang="en-US" altLang="ko-KR" sz="14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400" b="1" baseline="0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삼하</a:t>
                      </a: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5;12)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비전을 그리고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가치를  세우고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비전의 추진력 발휘</a:t>
                      </a:r>
                      <a:endParaRPr kumimoji="0" lang="en-US" altLang="ko-K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087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2.</a:t>
                      </a: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공동체</a:t>
                      </a: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(Community)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아래로 </a:t>
                      </a:r>
                      <a:r>
                        <a:rPr lang="ko-KR" altLang="en-US" sz="1800" b="1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부터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오는 힘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사람을 이해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관심과 돌봄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,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책임의식 가짐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삼상 </a:t>
                      </a: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22;1-2,22)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대상을 이해하고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전도의 기회를 만들고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인관 관계 맺고</a:t>
                      </a:r>
                      <a:endParaRPr kumimoji="0" lang="en-US" altLang="ko-K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3.</a:t>
                      </a: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성품</a:t>
                      </a: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(Character)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내적인 힘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자기를 이해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충성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희생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성실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인내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약속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축복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기도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말씀 무장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삼상 </a:t>
                      </a: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17:34-35, 17:20, 26:7-9,..)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하나님의 은혜 체험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 </a:t>
                      </a: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인격과 삶의 변화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 </a:t>
                      </a: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신자로서의  영향력 발휘</a:t>
                      </a:r>
                      <a:endParaRPr kumimoji="0" lang="en-US" altLang="ko-K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966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4.</a:t>
                      </a: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능력</a:t>
                      </a:r>
                      <a:endParaRPr lang="en-US" altLang="ko-KR" sz="1800" b="1" baseline="0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(Competence)</a:t>
                      </a:r>
                      <a:endParaRPr lang="ko-KR" altLang="en-US" sz="1800" b="1" dirty="0" smtClean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외적인 힘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타인을 이해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강점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은사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역량</a:t>
                      </a:r>
                      <a:r>
                        <a:rPr kumimoji="0" lang="en-US" altLang="ko-K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리더십 개발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(</a:t>
                      </a:r>
                      <a:r>
                        <a:rPr kumimoji="0" lang="ko-KR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삼상 </a:t>
                      </a:r>
                      <a:r>
                        <a:rPr kumimoji="0" lang="en-US" altLang="ko-K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17:49,40.48..)</a:t>
                      </a:r>
                      <a:endParaRPr kumimoji="0" lang="en-US" altLang="ko-KR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개인 역량을 개발하고 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지도력을 발휘하고</a:t>
                      </a:r>
                      <a:r>
                        <a:rPr kumimoji="0" lang="en-US" altLang="ko-K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사람들에게 </a:t>
                      </a:r>
                      <a:endParaRPr kumimoji="0" lang="en-US" altLang="ko-K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영향력을 줌</a:t>
                      </a:r>
                      <a:endParaRPr kumimoji="0" lang="en-US" altLang="ko-K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9" name="그림 8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10" name="그림 9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899592" y="188640"/>
            <a:ext cx="7056784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28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8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리더십의 기본 영역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(B6)</a:t>
            </a:r>
          </a:p>
        </p:txBody>
      </p:sp>
    </p:spTree>
    <p:extLst>
      <p:ext uri="{BB962C8B-B14F-4D97-AF65-F5344CB8AC3E}">
        <p14:creationId xmlns:p14="http://schemas.microsoft.com/office/powerpoint/2010/main" val="413413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내용 개체 틀 9" descr="4C_Chart_b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214168"/>
            <a:ext cx="6768752" cy="5589240"/>
          </a:xfrm>
        </p:spPr>
      </p:pic>
      <p:sp>
        <p:nvSpPr>
          <p:cNvPr id="12" name="TextBox 11"/>
          <p:cNvSpPr txBox="1"/>
          <p:nvPr/>
        </p:nvSpPr>
        <p:spPr>
          <a:xfrm>
            <a:off x="3152360" y="1466200"/>
            <a:ext cx="2715784" cy="73866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I.</a:t>
            </a:r>
            <a:r>
              <a:rPr lang="ko-KR" altLang="en-US" sz="2400" dirty="0" smtClean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하나님의 부르심</a:t>
            </a:r>
            <a:endParaRPr lang="en-US" altLang="ko-KR" sz="2400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en-US" altLang="ko-KR" dirty="0" smtClean="0">
                <a:solidFill>
                  <a:schemeClr val="accent4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(Calling)</a:t>
            </a:r>
            <a:endParaRPr lang="ko-KR" altLang="en-US" dirty="0">
              <a:solidFill>
                <a:schemeClr val="accent4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8144" y="3356992"/>
            <a:ext cx="1800200" cy="110799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II.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성 품의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개발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en-US" altLang="ko-KR" dirty="0" smtClean="0">
                <a:solidFill>
                  <a:schemeClr val="accent4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(Character)</a:t>
            </a:r>
            <a:endParaRPr lang="ko-KR" altLang="en-US" dirty="0">
              <a:solidFill>
                <a:schemeClr val="accent4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3848" y="2194406"/>
            <a:ext cx="2571768" cy="375487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endParaRPr lang="en-US" altLang="ko-KR" sz="480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endParaRPr lang="en-US" altLang="ko-KR" sz="2800" dirty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sz="28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자산 평가</a:t>
            </a:r>
            <a:endParaRPr lang="en-US" altLang="ko-KR" sz="2800" dirty="0" smtClean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sz="28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및 </a:t>
            </a:r>
            <a:endParaRPr lang="en-US" altLang="ko-KR" sz="2800" dirty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sz="28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자기 발견</a:t>
            </a:r>
            <a:endParaRPr lang="en-US" altLang="ko-KR" sz="24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endParaRPr lang="en-US" altLang="ko-KR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endParaRPr lang="en-US" altLang="ko-KR" sz="200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endParaRPr lang="en-US" altLang="ko-KR" sz="200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endParaRPr lang="ko-KR" altLang="en-US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5856" y="5458872"/>
            <a:ext cx="2520280" cy="73866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I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V.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지역사회 이해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en-US" altLang="ko-KR" dirty="0" smtClean="0">
                <a:solidFill>
                  <a:schemeClr val="accent4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(Community)</a:t>
            </a:r>
            <a:endParaRPr lang="ko-KR" altLang="en-US" dirty="0">
              <a:solidFill>
                <a:schemeClr val="accent4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5616" y="3389511"/>
            <a:ext cx="2088232" cy="107721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III.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능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력의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개발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HY견고딕" pitchFamily="18" charset="-127"/>
                <a:ea typeface="HY견고딕" pitchFamily="18" charset="-127"/>
              </a:rPr>
              <a:t>(Competency)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5856" y="2114272"/>
            <a:ext cx="1728192" cy="36933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= </a:t>
            </a:r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비전과 가치</a:t>
            </a:r>
            <a:endParaRPr lang="ko-KR" altLang="en-US" dirty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40152" y="4438853"/>
            <a:ext cx="1584176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= </a:t>
            </a:r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영성과</a:t>
            </a:r>
            <a:endParaRPr lang="en-US" altLang="ko-KR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인격 </a:t>
            </a:r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/</a:t>
            </a:r>
          </a:p>
          <a:p>
            <a:pPr marL="342900" indent="-342900" algn="ctr"/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63888" y="6093296"/>
            <a:ext cx="1944216" cy="646331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= </a:t>
            </a:r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주민이해와</a:t>
            </a:r>
            <a:endParaRPr lang="en-US" altLang="ko-KR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인간관계 </a:t>
            </a:r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전도</a:t>
            </a:r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03648" y="4438853"/>
            <a:ext cx="1584176" cy="9233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= </a:t>
            </a:r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역량과</a:t>
            </a:r>
            <a:endParaRPr lang="en-US" altLang="ko-KR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ko-KR" altLang="en-US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  지도력</a:t>
            </a:r>
            <a:endParaRPr lang="en-US" altLang="ko-KR" dirty="0" smtClean="0">
              <a:solidFill>
                <a:srgbClr val="FFFF00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ctr"/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dirty="0" smtClean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사역</a:t>
            </a:r>
            <a:r>
              <a:rPr lang="en-US" altLang="ko-KR" dirty="0" smtClean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FF00FF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88024" y="2123564"/>
            <a:ext cx="1152128" cy="36933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h="368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dirty="0" smtClean="0">
                <a:solidFill>
                  <a:srgbClr val="FFFF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en-US" altLang="ko-KR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691680" y="188640"/>
            <a:ext cx="5616624" cy="8640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다윗의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C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모델 개발</a:t>
            </a:r>
            <a:endParaRPr lang="en-US" altLang="ko-KR" sz="36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09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black">
          <a:xfrm>
            <a:off x="755576" y="1196752"/>
            <a:ext cx="7772400" cy="201622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+mj-cs"/>
              </a:rPr>
              <a:t>핸드폰</a:t>
            </a:r>
            <a:r>
              <a:rPr kumimoji="0" lang="ko-KR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+mj-cs"/>
              </a:rPr>
              <a:t>을 </a:t>
            </a:r>
            <a:r>
              <a:rPr kumimoji="0" lang="ko-KR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+mj-cs"/>
              </a:rPr>
              <a:t>진동</a:t>
            </a:r>
            <a:r>
              <a:rPr kumimoji="0" lang="ko-KR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+mj-cs"/>
              </a:rPr>
              <a:t>으로 바꾸거나 </a:t>
            </a:r>
            <a:r>
              <a:rPr kumimoji="0" lang="ko-KR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+mj-cs"/>
              </a:rPr>
              <a:t>잠</a:t>
            </a:r>
            <a:r>
              <a:rPr kumimoji="0" lang="ko-KR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+mj-cs"/>
              </a:rPr>
              <a:t>재워 주셔도 좋습니다.</a:t>
            </a:r>
            <a:endParaRPr kumimoji="0" lang="en-US" altLang="ko-KR" sz="4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  <a:cs typeface="+mj-cs"/>
            </a:endParaRPr>
          </a:p>
        </p:txBody>
      </p:sp>
      <p:pic>
        <p:nvPicPr>
          <p:cNvPr id="13" name="Picture 3" descr="as28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3325961"/>
            <a:ext cx="3124200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97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9" name="그림 8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10" name="그림 9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67544" y="1124744"/>
            <a:ext cx="8424936" cy="516716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Y둥근고딕M" charset="0"/>
                <a:ea typeface="굴림" pitchFamily="50" charset="-127"/>
                <a:cs typeface="굴림" pitchFamily="50" charset="-127"/>
              </a:rPr>
              <a:t>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“</a:t>
            </a:r>
            <a:r>
              <a:rPr kumimoji="1" lang="ko-KR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다윗의 </a:t>
            </a:r>
            <a:r>
              <a:rPr kumimoji="1" lang="en-US" altLang="ko-KR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4C </a:t>
            </a:r>
            <a:r>
              <a:rPr kumimoji="1" lang="ko-KR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모델</a:t>
            </a:r>
            <a:r>
              <a:rPr kumimoji="1" lang="ko-KR" alt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”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은 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강B" pitchFamily="18" charset="-127"/>
              <a:ea typeface="HY강B" pitchFamily="18" charset="-127"/>
              <a:cs typeface="굴림" pitchFamily="50" charset="-127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아주 건강한 </a:t>
            </a:r>
            <a:r>
              <a:rPr kumimoji="1" lang="ko-KR" altLang="en-US" sz="2800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신앙생활</a:t>
            </a:r>
            <a:r>
              <a:rPr kumimoji="1" lang="ko-KR" altLang="en-US" sz="2800" dirty="0">
                <a:solidFill>
                  <a:srgbClr val="000000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을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지향하기 위해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교회 리더들이 가져야 할 가장 기본 틀이며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,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I.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하나님이 주신 </a:t>
            </a:r>
            <a:r>
              <a:rPr kumimoji="1" lang="ko-KR" altLang="en-US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강점과 개발 점을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altLang="en-US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찾고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,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II.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부르심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의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확신 속에서 비전과 가치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목표와 실행전략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)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를 정립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하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,</a:t>
            </a:r>
            <a:endParaRPr kumimoji="1" lang="ko-KR" altLang="ko-KR" sz="28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HY강B" pitchFamily="18" charset="-127"/>
              <a:ea typeface="HY강B" pitchFamily="18" charset="-127"/>
              <a:cs typeface="굴림" pitchFamily="50" charset="-127"/>
            </a:endParaRPr>
          </a:p>
          <a:p>
            <a:pPr lvl="0"/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III. </a:t>
            </a:r>
            <a:r>
              <a:rPr kumimoji="1" lang="ko-KR" altLang="ko-KR" sz="2800" dirty="0" err="1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크리스</a:t>
            </a:r>
            <a:r>
              <a:rPr kumimoji="1" lang="ko-KR" altLang="en-US" sz="2800" dirty="0" err="1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쳔</a:t>
            </a:r>
            <a:r>
              <a:rPr kumimoji="1" lang="ko-KR" altLang="en-US" sz="2800" dirty="0" err="1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의</a:t>
            </a:r>
            <a:r>
              <a:rPr kumimoji="1" lang="ko-KR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탁월한 성품과 </a:t>
            </a:r>
            <a:r>
              <a:rPr kumimoji="1" lang="ko-KR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능력을</a:t>
            </a:r>
            <a:r>
              <a:rPr kumimoji="1"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altLang="en-US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개발하고</a:t>
            </a:r>
            <a:r>
              <a:rPr kumimoji="1"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,</a:t>
            </a:r>
            <a:r>
              <a:rPr kumimoji="1" lang="ko-KR" altLang="ko-KR" sz="2800" u="sng" dirty="0" smtClean="0">
                <a:solidFill>
                  <a:srgbClr val="C00000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en-US" altLang="ko-KR" sz="2800" u="sng" dirty="0">
                <a:solidFill>
                  <a:srgbClr val="C00000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endParaRPr kumimoji="1" lang="en-US" altLang="ko-KR" sz="2800" u="sng" dirty="0" smtClean="0">
              <a:solidFill>
                <a:srgbClr val="C00000"/>
              </a:solidFill>
              <a:latin typeface="HY강B" pitchFamily="18" charset="-127"/>
              <a:ea typeface="HY강B" pitchFamily="18" charset="-127"/>
              <a:cs typeface="굴림" pitchFamily="50" charset="-127"/>
            </a:endParaRPr>
          </a:p>
          <a:p>
            <a:pPr lvl="0"/>
            <a:r>
              <a:rPr kumimoji="1" lang="en-US" altLang="ko-KR" sz="2800" u="sng" dirty="0">
                <a:solidFill>
                  <a:srgbClr val="C00000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IV.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지역 사회를 이해하고 올바른 인간 관계를 맺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어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,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주님의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복된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나라를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세워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하나님의 손에 들린 </a:t>
            </a:r>
            <a:r>
              <a:rPr kumimoji="1" lang="en-US" altLang="ko-KR" sz="2800" b="1" i="0" u="none" strike="noStrike" cap="none" normalizeH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Diamond </a:t>
            </a:r>
            <a:r>
              <a:rPr kumimoji="1" lang="ko-KR" altLang="en-US" sz="2800" b="1" i="0" u="none" strike="noStrike" cap="none" normalizeH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와 같이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쓰임 받도록 돕는 </a:t>
            </a:r>
            <a:r>
              <a:rPr kumimoji="1" lang="ko-KR" altLang="en-US" sz="2800" u="sng" dirty="0" smtClean="0">
                <a:solidFill>
                  <a:srgbClr val="C00000"/>
                </a:solidFill>
                <a:latin typeface="HY강B" pitchFamily="18" charset="-127"/>
                <a:ea typeface="HY강B" pitchFamily="18" charset="-127"/>
                <a:cs typeface="굴림" pitchFamily="50" charset="-127"/>
              </a:rPr>
              <a:t>시스템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이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다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.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(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시편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HY강B" pitchFamily="18" charset="-127"/>
                <a:ea typeface="HY강B" pitchFamily="18" charset="-127"/>
                <a:cs typeface="굴림" pitchFamily="50" charset="-127"/>
              </a:rPr>
              <a:t>78:70-72)</a:t>
            </a:r>
            <a:endParaRPr kumimoji="1" lang="ko-KR" altLang="ko-KR" sz="28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HY강B" pitchFamily="18" charset="-127"/>
              <a:ea typeface="HY강B" pitchFamily="18" charset="-127"/>
              <a:cs typeface="굴림" pitchFamily="50" charset="-127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691680" y="188640"/>
            <a:ext cx="5616624" cy="8640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다윗의 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C 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모델 개발</a:t>
            </a:r>
            <a:endParaRPr lang="en-US" altLang="ko-KR" sz="36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74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1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569788"/>
              </p:ext>
            </p:extLst>
          </p:nvPr>
        </p:nvGraphicFramePr>
        <p:xfrm>
          <a:off x="323528" y="1124744"/>
          <a:ext cx="8568953" cy="4267200"/>
        </p:xfrm>
        <a:graphic>
          <a:graphicData uri="http://schemas.openxmlformats.org/drawingml/2006/table">
            <a:tbl>
              <a:tblPr/>
              <a:tblGrid>
                <a:gridCol w="576064"/>
                <a:gridCol w="1440160"/>
                <a:gridCol w="1296144"/>
                <a:gridCol w="1296144"/>
                <a:gridCol w="1224136"/>
                <a:gridCol w="1368152"/>
                <a:gridCol w="1368153"/>
              </a:tblGrid>
              <a:tr h="20208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내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차  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컨설팅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 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세미나</a:t>
                      </a:r>
                      <a:endParaRPr kumimoji="0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차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컨설팅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 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세미나</a:t>
                      </a:r>
                      <a:endParaRPr kumimoji="0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차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컨설팅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세미나(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리더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020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ko-KR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첫째날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둘째날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세째날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네째날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다섯째날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여섯째날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6759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분간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건강진단 컨설팅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-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설명회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교회의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핵심가치의 개발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개인의 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자산 평가와 자기 발견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역량과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지도력 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기원과 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정의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과정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80 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분간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개인 건강진단과 자기 발견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교회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그 해의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목표 설정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영성과 인격의 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개발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주민이해와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인간관계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개발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성경적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신학적 배경 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성과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80 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분간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교회의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미래 비전의 개발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교회의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그 해의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실행 전략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역량과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지도력 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주민이해와 인간관계 </a:t>
                      </a:r>
                      <a:endParaRPr kumimoji="0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개발</a:t>
                      </a:r>
                      <a:endParaRPr kumimoji="0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기술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경청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질문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..)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정리와 평가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다윗의 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모델 설명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528" y="5517232"/>
            <a:ext cx="8568952" cy="1077218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평 </a:t>
            </a:r>
            <a:r>
              <a:rPr lang="ko-KR" altLang="en-US" sz="1600" dirty="0" err="1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코칭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 훈련 과정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(B.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코스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단기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)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은 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1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박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2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일로 제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1,2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차로 나누어집니다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1600" dirty="0" smtClean="0">
              <a:solidFill>
                <a:srgbClr val="86041A"/>
              </a:solidFill>
              <a:latin typeface="휴먼모음T" pitchFamily="18" charset="-127"/>
              <a:ea typeface="휴먼모음T" pitchFamily="18" charset="-127"/>
            </a:endParaRPr>
          </a:p>
          <a:p>
            <a:pPr marL="457200" indent="-457200">
              <a:buFontTx/>
              <a:buAutoNum type="arabicPeriod"/>
            </a:pP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제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3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차 코스는 앞으로 코치가 될 분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(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기관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부서장 및 </a:t>
            </a:r>
            <a:r>
              <a:rPr lang="ko-KR" altLang="en-US" sz="1600" dirty="0" err="1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소그룹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 리더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)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들을 위한 특별 훈련입니다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marL="457200" indent="-457200">
              <a:buFontTx/>
              <a:buAutoNum type="arabicPeriod"/>
            </a:pP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강의와 실습은 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80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분으로 하며 경우에 따라 늘이고 줄일 수 있습니다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marL="457200" indent="-457200">
              <a:buFontTx/>
              <a:buAutoNum type="arabicPeriod"/>
            </a:pP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매 강의 후 휴식 시간은 형편에 따라 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10-20 </a:t>
            </a:r>
            <a:r>
              <a:rPr lang="ko-KR" altLang="en-US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분으로 합니다</a:t>
            </a:r>
            <a:r>
              <a:rPr lang="en-US" altLang="ko-KR" sz="1600" dirty="0" smtClean="0">
                <a:solidFill>
                  <a:srgbClr val="86041A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288032"/>
            <a:ext cx="8064896" cy="692696"/>
          </a:xfrm>
          <a:prstGeom prst="rect">
            <a:avLst/>
          </a:prstGeom>
          <a:solidFill>
            <a:srgbClr val="FFC000"/>
          </a:solidFill>
        </p:spPr>
        <p:txBody>
          <a:bodyPr anchor="ctr">
            <a:normAutofit fontScale="92500"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ko-KR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&lt; GO </a:t>
            </a:r>
            <a:r>
              <a:rPr lang="ko-KR" altLang="en-US" sz="2800" b="0" dirty="0" err="1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2800" b="0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&gt;: </a:t>
            </a:r>
            <a:r>
              <a:rPr lang="ko-KR" altLang="en-US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평 </a:t>
            </a:r>
            <a:r>
              <a:rPr lang="ko-KR" altLang="en-US" sz="2800" b="0" dirty="0" err="1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훈련 과정</a:t>
            </a:r>
            <a:r>
              <a:rPr lang="en-US" altLang="ko-KR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(B </a:t>
            </a:r>
            <a:r>
              <a:rPr lang="ko-KR" altLang="en-US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코스 </a:t>
            </a:r>
            <a:r>
              <a:rPr lang="en-US" altLang="ko-KR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단기</a:t>
            </a:r>
            <a:r>
              <a:rPr lang="en-US" altLang="ko-KR" sz="2800" b="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endParaRPr lang="en-US" altLang="ko-KR" sz="2800" b="0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06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1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024692"/>
              </p:ext>
            </p:extLst>
          </p:nvPr>
        </p:nvGraphicFramePr>
        <p:xfrm>
          <a:off x="144015" y="1169708"/>
          <a:ext cx="8892481" cy="5616244"/>
        </p:xfrm>
        <a:graphic>
          <a:graphicData uri="http://schemas.openxmlformats.org/drawingml/2006/table">
            <a:tbl>
              <a:tblPr/>
              <a:tblGrid>
                <a:gridCol w="1979713"/>
                <a:gridCol w="2304256"/>
                <a:gridCol w="2330273"/>
                <a:gridCol w="2278239"/>
              </a:tblGrid>
              <a:tr h="40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첫째날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두째날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세째날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87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오전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9:00 -10:20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권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철학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정의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유래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목표와 실행전략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10:40-12:00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성서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신학관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목표와 실행전략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오후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1:00-2:20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월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:2:00-3:20)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서론 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서론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다윗의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4C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모델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셀프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스타디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개 교회 비전과  핵심가치 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작성하기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22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2:40-4:00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월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:3:40-5:00)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권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실제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특강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목회 건강진단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처방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비전과 핵심가치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4:20-6:00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월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:6:30-7:50)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비전과 핵심가치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코칭의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기술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주의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권의 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1,2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강은 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차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코칭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때에</a:t>
                      </a:r>
                      <a:endParaRPr kumimoji="0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7:30-9:30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월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:7:50-9:30)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심화학습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피드백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무형식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심화학습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피드백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무형식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나누게 됩니다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1907704" y="188640"/>
            <a:ext cx="5616624" cy="733534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latinLnBrk="1">
              <a:lnSpc>
                <a:spcPts val="2500"/>
              </a:lnSpc>
              <a:spcBef>
                <a:spcPts val="1800"/>
              </a:spcBef>
              <a:defRPr/>
            </a:pPr>
            <a:r>
              <a:rPr kumimoji="1" lang="en-US" altLang="ko-KR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&lt;</a:t>
            </a:r>
            <a:r>
              <a:rPr kumimoji="1" lang="en-US" altLang="ko-KR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GO Thrive&gt;</a:t>
            </a:r>
            <a:r>
              <a:rPr kumimoji="1" lang="ko-KR" altLang="en-US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</a:t>
            </a:r>
            <a:r>
              <a:rPr kumimoji="1" lang="ko-KR" altLang="en-US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목 </a:t>
            </a:r>
            <a:r>
              <a:rPr kumimoji="1" lang="ko-KR" altLang="en-US" sz="2800" dirty="0" err="1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코칭</a:t>
            </a:r>
            <a:r>
              <a:rPr kumimoji="1" lang="ko-KR" altLang="en-US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스케줄                                              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(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제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1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차 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:2013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년 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9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월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30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일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-10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월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2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일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)</a:t>
            </a:r>
            <a:endParaRPr kumimoji="1" lang="en-US" altLang="ko-KR" sz="3600" b="1" dirty="0"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548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13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779782"/>
              </p:ext>
            </p:extLst>
          </p:nvPr>
        </p:nvGraphicFramePr>
        <p:xfrm>
          <a:off x="179512" y="1253548"/>
          <a:ext cx="8712968" cy="5128564"/>
        </p:xfrm>
        <a:graphic>
          <a:graphicData uri="http://schemas.openxmlformats.org/drawingml/2006/table">
            <a:tbl>
              <a:tblPr/>
              <a:tblGrid>
                <a:gridCol w="1224136"/>
                <a:gridCol w="2448272"/>
                <a:gridCol w="2592288"/>
                <a:gridCol w="2448272"/>
              </a:tblGrid>
              <a:tr h="404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첫째날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두째날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세째날</a:t>
                      </a:r>
                      <a:endParaRPr kumimoji="0" lang="en-US" altLang="ko-K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87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오전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9:00 -10:20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영성과 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인격개발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지역 사회와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인간관계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10:40-12:00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5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영성과 인격개발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평가와 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미래 목회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오후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1:00-2:20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교회 핵심 리더 건강진단처방 전략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역량과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지도력개발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22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2:40-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자산 평가와 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자기발견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역량과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지도력 개발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535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4:20-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6:00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2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자산 평가와 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자기 발견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제 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7 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강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지역사회와</a:t>
                      </a: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인간관계</a:t>
                      </a:r>
                      <a:r>
                        <a:rPr kumimoji="0" lang="en-US" altLang="ko-K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</a:tbl>
          </a:graphicData>
        </a:graphic>
      </p:graphicFrame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1619672" y="188640"/>
            <a:ext cx="6264696" cy="733534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latinLnBrk="1">
              <a:lnSpc>
                <a:spcPts val="2500"/>
              </a:lnSpc>
              <a:spcBef>
                <a:spcPts val="1800"/>
              </a:spcBef>
              <a:defRPr/>
            </a:pPr>
            <a:r>
              <a:rPr kumimoji="1" lang="en-US" altLang="ko-KR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&lt;</a:t>
            </a:r>
            <a:r>
              <a:rPr kumimoji="1" lang="en-US" altLang="ko-KR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GO Thrive&gt;</a:t>
            </a:r>
            <a:r>
              <a:rPr kumimoji="1" lang="ko-KR" altLang="en-US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</a:t>
            </a:r>
            <a:r>
              <a:rPr kumimoji="1" lang="ko-KR" altLang="en-US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목 </a:t>
            </a:r>
            <a:r>
              <a:rPr kumimoji="1" lang="ko-KR" altLang="en-US" sz="2800" dirty="0" err="1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코칭</a:t>
            </a:r>
            <a:r>
              <a:rPr kumimoji="1" lang="ko-KR" altLang="en-US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스케줄</a:t>
            </a:r>
            <a:r>
              <a:rPr kumimoji="1" lang="en-US" altLang="ko-KR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(</a:t>
            </a:r>
            <a:r>
              <a:rPr kumimoji="1" lang="ko-KR" altLang="en-US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예정</a:t>
            </a:r>
            <a:r>
              <a:rPr kumimoji="1" lang="en-US" altLang="ko-KR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)</a:t>
            </a:r>
            <a:r>
              <a:rPr kumimoji="1" lang="ko-KR" altLang="en-US" sz="2800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                                              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(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제</a:t>
            </a:r>
            <a:r>
              <a:rPr kumimoji="1" lang="en-US" altLang="ko-K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2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차 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:2014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년  </a:t>
            </a:r>
            <a:r>
              <a:rPr kumimoji="1" lang="en-US" altLang="ko-K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3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월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24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일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-3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월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26</a:t>
            </a:r>
            <a:r>
              <a:rPr kumimoji="1" lang="ko-KR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일</a:t>
            </a:r>
            <a:r>
              <a:rPr kumimoji="1" lang="en-US" altLang="ko-K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굴림" pitchFamily="50" charset="-127"/>
              </a:rPr>
              <a:t>)</a:t>
            </a:r>
            <a:endParaRPr kumimoji="1" lang="en-US" altLang="ko-KR" sz="3600" b="1" dirty="0"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676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524250" y="1052736"/>
            <a:ext cx="2190750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000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3616325" y="1098774"/>
            <a:ext cx="20066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ko-KR" altLang="en-US" sz="2400" dirty="0" err="1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코칭</a:t>
            </a:r>
            <a:r>
              <a:rPr lang="ko-KR" altLang="en-US" sz="2400" dirty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 설명회</a:t>
            </a:r>
            <a:endParaRPr lang="en-US" altLang="ko-KR" sz="2400" dirty="0">
              <a:solidFill>
                <a:srgbClr val="660033"/>
              </a:solidFill>
              <a:latin typeface="Times New Roman" pitchFamily="18" charset="0"/>
              <a:ea typeface="HY헤드라인M" pitchFamily="18" charset="-127"/>
            </a:endParaRPr>
          </a:p>
          <a:p>
            <a:pPr algn="ctr" eaLnBrk="0" hangingPunct="0"/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식사교제와 함께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dirty="0">
              <a:solidFill>
                <a:srgbClr val="008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5886450" y="2424336"/>
            <a:ext cx="2171700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000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13318" name="Rectangle 10"/>
          <p:cNvSpPr>
            <a:spLocks noChangeArrowheads="1"/>
          </p:cNvSpPr>
          <p:nvPr/>
        </p:nvSpPr>
        <p:spPr bwMode="auto">
          <a:xfrm>
            <a:off x="5978525" y="2470374"/>
            <a:ext cx="19875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ko-KR" altLang="en-US" sz="2400" dirty="0" err="1" smtClean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코칭팀</a:t>
            </a:r>
            <a:r>
              <a:rPr lang="ko-KR" altLang="en-US" sz="2400" dirty="0" smtClean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 </a:t>
            </a:r>
            <a:r>
              <a:rPr lang="ko-KR" altLang="en-US" sz="2400" dirty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형성</a:t>
            </a:r>
            <a:endParaRPr lang="en-US" altLang="ko-KR" sz="2400" dirty="0">
              <a:solidFill>
                <a:srgbClr val="660033"/>
              </a:solidFill>
              <a:latin typeface="Times New Roman" pitchFamily="18" charset="0"/>
              <a:ea typeface="HY헤드라인M" pitchFamily="18" charset="-127"/>
            </a:endParaRPr>
          </a:p>
          <a:p>
            <a:pPr algn="ctr" eaLnBrk="0" hangingPunct="0"/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핵심 리더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(3-20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명</a:t>
            </a:r>
            <a:r>
              <a:rPr lang="en-US" altLang="ko-KR" dirty="0">
                <a:solidFill>
                  <a:srgbClr val="00B050"/>
                </a:solidFill>
                <a:latin typeface="Times New Roman" pitchFamily="18" charset="0"/>
                <a:ea typeface="HY헤드라인M" pitchFamily="18" charset="-127"/>
              </a:rPr>
              <a:t>)</a:t>
            </a:r>
            <a:endParaRPr lang="ko-KR" altLang="en-US" dirty="0">
              <a:solidFill>
                <a:srgbClr val="00B050"/>
              </a:solidFill>
              <a:latin typeface="Times New Roman" pitchFamily="18" charset="0"/>
              <a:ea typeface="HY헤드라인M" pitchFamily="18" charset="-127"/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848350" y="4386486"/>
            <a:ext cx="2190750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000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13320" name="Rectangle 12"/>
          <p:cNvSpPr>
            <a:spLocks noChangeArrowheads="1"/>
          </p:cNvSpPr>
          <p:nvPr/>
        </p:nvSpPr>
        <p:spPr bwMode="auto">
          <a:xfrm>
            <a:off x="5940425" y="4432524"/>
            <a:ext cx="20066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ko-KR" altLang="en-US" sz="2400" dirty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자산평가</a:t>
            </a:r>
            <a:r>
              <a:rPr lang="en-US" altLang="ko-KR" sz="2400" dirty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(A)</a:t>
            </a:r>
          </a:p>
          <a:p>
            <a:pPr algn="ctr" eaLnBrk="0" hangingPunct="0"/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개인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교회 진단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dirty="0">
              <a:solidFill>
                <a:srgbClr val="008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3486150" y="5681886"/>
            <a:ext cx="2171700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000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13322" name="Rectangle 14"/>
          <p:cNvSpPr>
            <a:spLocks noChangeArrowheads="1"/>
          </p:cNvSpPr>
          <p:nvPr/>
        </p:nvSpPr>
        <p:spPr bwMode="auto">
          <a:xfrm>
            <a:off x="3578225" y="5727924"/>
            <a:ext cx="19875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ko-KR" altLang="en-US" sz="2400" dirty="0" err="1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코칭</a:t>
            </a:r>
            <a:r>
              <a:rPr lang="ko-KR" altLang="en-US" sz="2400" dirty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 훈련</a:t>
            </a:r>
          </a:p>
          <a:p>
            <a:pPr algn="ctr" eaLnBrk="0" hangingPunct="0"/>
            <a:r>
              <a:rPr lang="en-US" altLang="ko-KR" sz="2000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13 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주간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: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팀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개별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000" dirty="0">
              <a:solidFill>
                <a:srgbClr val="008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1085850" y="4386486"/>
            <a:ext cx="2209800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000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13324" name="Rectangle 16"/>
          <p:cNvSpPr>
            <a:spLocks noChangeArrowheads="1"/>
          </p:cNvSpPr>
          <p:nvPr/>
        </p:nvSpPr>
        <p:spPr bwMode="auto">
          <a:xfrm>
            <a:off x="1177925" y="4432524"/>
            <a:ext cx="20256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ko-KR" altLang="en-US" sz="2400" dirty="0">
                <a:solidFill>
                  <a:srgbClr val="660033"/>
                </a:solidFill>
                <a:latin typeface="HY헤드라인M" pitchFamily="18" charset="-127"/>
                <a:ea typeface="HY헤드라인M" pitchFamily="18" charset="-127"/>
              </a:rPr>
              <a:t>자산평가</a:t>
            </a:r>
            <a:r>
              <a:rPr lang="en-US" altLang="ko-KR" sz="2400" dirty="0">
                <a:solidFill>
                  <a:srgbClr val="660033"/>
                </a:solidFill>
                <a:latin typeface="HY헤드라인M" pitchFamily="18" charset="-127"/>
                <a:ea typeface="HY헤드라인M" pitchFamily="18" charset="-127"/>
              </a:rPr>
              <a:t>(B)</a:t>
            </a:r>
          </a:p>
          <a:p>
            <a:pPr algn="ctr" eaLnBrk="0" hangingPunct="0"/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개인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교회 재진단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dirty="0">
              <a:solidFill>
                <a:srgbClr val="008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1143000" y="2405286"/>
            <a:ext cx="2209800" cy="723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0000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13326" name="Rectangle 18"/>
          <p:cNvSpPr>
            <a:spLocks noChangeArrowheads="1"/>
          </p:cNvSpPr>
          <p:nvPr/>
        </p:nvSpPr>
        <p:spPr bwMode="auto">
          <a:xfrm>
            <a:off x="1235075" y="2451324"/>
            <a:ext cx="20256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ko-KR" altLang="en-US" sz="2400" dirty="0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축제 </a:t>
            </a:r>
            <a:r>
              <a:rPr lang="ko-KR" altLang="en-US" sz="2400" dirty="0" err="1">
                <a:solidFill>
                  <a:srgbClr val="660033"/>
                </a:solidFill>
                <a:latin typeface="Times New Roman" pitchFamily="18" charset="0"/>
                <a:ea typeface="HY헤드라인M" pitchFamily="18" charset="-127"/>
              </a:rPr>
              <a:t>컨퍼런스</a:t>
            </a:r>
            <a:endParaRPr lang="en-US" altLang="ko-KR" sz="2400" dirty="0">
              <a:solidFill>
                <a:srgbClr val="660033"/>
              </a:solidFill>
              <a:latin typeface="Times New Roman" pitchFamily="18" charset="0"/>
              <a:ea typeface="HY헤드라인M" pitchFamily="18" charset="-127"/>
            </a:endParaRPr>
          </a:p>
          <a:p>
            <a:pPr algn="ctr" eaLnBrk="0" hangingPunct="0"/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감사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축</a:t>
            </a:r>
            <a:r>
              <a:rPr lang="ko-KR" altLang="en-US" dirty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하</a:t>
            </a:r>
            <a:r>
              <a:rPr lang="ko-KR" altLang="en-US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 모임</a:t>
            </a:r>
            <a:r>
              <a:rPr lang="en-US" altLang="ko-KR" dirty="0" smtClean="0">
                <a:solidFill>
                  <a:srgbClr val="008000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dirty="0">
              <a:solidFill>
                <a:srgbClr val="008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327" name="Freeform 19"/>
          <p:cNvSpPr>
            <a:spLocks/>
          </p:cNvSpPr>
          <p:nvPr/>
        </p:nvSpPr>
        <p:spPr bwMode="auto">
          <a:xfrm>
            <a:off x="6762750" y="1814513"/>
            <a:ext cx="12700" cy="17462"/>
          </a:xfrm>
          <a:custGeom>
            <a:avLst/>
            <a:gdLst>
              <a:gd name="T0" fmla="*/ 2147483647 w 8"/>
              <a:gd name="T1" fmla="*/ 2147483647 h 11"/>
              <a:gd name="T2" fmla="*/ 0 w 8"/>
              <a:gd name="T3" fmla="*/ 0 h 11"/>
              <a:gd name="T4" fmla="*/ 2147483647 w 8"/>
              <a:gd name="T5" fmla="*/ 2147483647 h 11"/>
              <a:gd name="T6" fmla="*/ 2147483647 w 8"/>
              <a:gd name="T7" fmla="*/ 2147483647 h 11"/>
              <a:gd name="T8" fmla="*/ 0 60000 65536"/>
              <a:gd name="T9" fmla="*/ 0 60000 65536"/>
              <a:gd name="T10" fmla="*/ 0 60000 65536"/>
              <a:gd name="T11" fmla="*/ 0 60000 65536"/>
              <a:gd name="T12" fmla="*/ 0 w 8"/>
              <a:gd name="T13" fmla="*/ 0 h 11"/>
              <a:gd name="T14" fmla="*/ 8 w 8"/>
              <a:gd name="T15" fmla="*/ 11 h 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" h="11">
                <a:moveTo>
                  <a:pt x="7" y="10"/>
                </a:moveTo>
                <a:lnTo>
                  <a:pt x="0" y="0"/>
                </a:lnTo>
                <a:lnTo>
                  <a:pt x="4" y="6"/>
                </a:lnTo>
                <a:lnTo>
                  <a:pt x="7" y="10"/>
                </a:lnTo>
              </a:path>
            </a:pathLst>
          </a:custGeom>
          <a:solidFill>
            <a:srgbClr val="FF0000"/>
          </a:solidFill>
          <a:ln w="9525" cap="rnd">
            <a:noFill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836" name="Freeform 20"/>
          <p:cNvSpPr>
            <a:spLocks/>
          </p:cNvSpPr>
          <p:nvPr/>
        </p:nvSpPr>
        <p:spPr bwMode="auto">
          <a:xfrm>
            <a:off x="5969000" y="1500411"/>
            <a:ext cx="846138" cy="788988"/>
          </a:xfrm>
          <a:custGeom>
            <a:avLst/>
            <a:gdLst/>
            <a:ahLst/>
            <a:cxnLst>
              <a:cxn ang="0">
                <a:pos x="100" y="0"/>
              </a:cxn>
              <a:cxn ang="0">
                <a:pos x="120" y="8"/>
              </a:cxn>
              <a:cxn ang="0">
                <a:pos x="143" y="17"/>
              </a:cxn>
              <a:cxn ang="0">
                <a:pos x="167" y="29"/>
              </a:cxn>
              <a:cxn ang="0">
                <a:pos x="192" y="42"/>
              </a:cxn>
              <a:cxn ang="0">
                <a:pos x="217" y="57"/>
              </a:cxn>
              <a:cxn ang="0">
                <a:pos x="242" y="72"/>
              </a:cxn>
              <a:cxn ang="0">
                <a:pos x="268" y="90"/>
              </a:cxn>
              <a:cxn ang="0">
                <a:pos x="293" y="108"/>
              </a:cxn>
              <a:cxn ang="0">
                <a:pos x="319" y="128"/>
              </a:cxn>
              <a:cxn ang="0">
                <a:pos x="343" y="148"/>
              </a:cxn>
              <a:cxn ang="0">
                <a:pos x="367" y="170"/>
              </a:cxn>
              <a:cxn ang="0">
                <a:pos x="389" y="191"/>
              </a:cxn>
              <a:cxn ang="0">
                <a:pos x="411" y="213"/>
              </a:cxn>
              <a:cxn ang="0">
                <a:pos x="430" y="235"/>
              </a:cxn>
              <a:cxn ang="0">
                <a:pos x="439" y="247"/>
              </a:cxn>
              <a:cxn ang="0">
                <a:pos x="448" y="258"/>
              </a:cxn>
              <a:cxn ang="0">
                <a:pos x="457" y="270"/>
              </a:cxn>
              <a:cxn ang="0">
                <a:pos x="464" y="281"/>
              </a:cxn>
              <a:cxn ang="0">
                <a:pos x="532" y="222"/>
              </a:cxn>
              <a:cxn ang="0">
                <a:pos x="480" y="496"/>
              </a:cxn>
              <a:cxn ang="0">
                <a:pos x="222" y="414"/>
              </a:cxn>
              <a:cxn ang="0">
                <a:pos x="303" y="375"/>
              </a:cxn>
              <a:cxn ang="0">
                <a:pos x="286" y="354"/>
              </a:cxn>
              <a:cxn ang="0">
                <a:pos x="268" y="334"/>
              </a:cxn>
              <a:cxn ang="0">
                <a:pos x="249" y="315"/>
              </a:cxn>
              <a:cxn ang="0">
                <a:pos x="230" y="296"/>
              </a:cxn>
              <a:cxn ang="0">
                <a:pos x="211" y="278"/>
              </a:cxn>
              <a:cxn ang="0">
                <a:pos x="191" y="261"/>
              </a:cxn>
              <a:cxn ang="0">
                <a:pos x="170" y="244"/>
              </a:cxn>
              <a:cxn ang="0">
                <a:pos x="150" y="229"/>
              </a:cxn>
              <a:cxn ang="0">
                <a:pos x="130" y="215"/>
              </a:cxn>
              <a:cxn ang="0">
                <a:pos x="110" y="201"/>
              </a:cxn>
              <a:cxn ang="0">
                <a:pos x="90" y="189"/>
              </a:cxn>
              <a:cxn ang="0">
                <a:pos x="71" y="178"/>
              </a:cxn>
              <a:cxn ang="0">
                <a:pos x="52" y="168"/>
              </a:cxn>
              <a:cxn ang="0">
                <a:pos x="34" y="161"/>
              </a:cxn>
              <a:cxn ang="0">
                <a:pos x="16" y="153"/>
              </a:cxn>
              <a:cxn ang="0">
                <a:pos x="0" y="148"/>
              </a:cxn>
              <a:cxn ang="0">
                <a:pos x="100" y="0"/>
              </a:cxn>
            </a:cxnLst>
            <a:rect l="0" t="0" r="r" b="b"/>
            <a:pathLst>
              <a:path w="533" h="497">
                <a:moveTo>
                  <a:pt x="100" y="0"/>
                </a:moveTo>
                <a:lnTo>
                  <a:pt x="120" y="8"/>
                </a:lnTo>
                <a:lnTo>
                  <a:pt x="143" y="17"/>
                </a:lnTo>
                <a:lnTo>
                  <a:pt x="167" y="29"/>
                </a:lnTo>
                <a:lnTo>
                  <a:pt x="192" y="42"/>
                </a:lnTo>
                <a:lnTo>
                  <a:pt x="217" y="57"/>
                </a:lnTo>
                <a:lnTo>
                  <a:pt x="242" y="72"/>
                </a:lnTo>
                <a:lnTo>
                  <a:pt x="268" y="90"/>
                </a:lnTo>
                <a:lnTo>
                  <a:pt x="293" y="108"/>
                </a:lnTo>
                <a:lnTo>
                  <a:pt x="319" y="128"/>
                </a:lnTo>
                <a:lnTo>
                  <a:pt x="343" y="148"/>
                </a:lnTo>
                <a:lnTo>
                  <a:pt x="367" y="170"/>
                </a:lnTo>
                <a:lnTo>
                  <a:pt x="389" y="191"/>
                </a:lnTo>
                <a:lnTo>
                  <a:pt x="411" y="213"/>
                </a:lnTo>
                <a:lnTo>
                  <a:pt x="430" y="235"/>
                </a:lnTo>
                <a:lnTo>
                  <a:pt x="439" y="247"/>
                </a:lnTo>
                <a:lnTo>
                  <a:pt x="448" y="258"/>
                </a:lnTo>
                <a:lnTo>
                  <a:pt x="457" y="270"/>
                </a:lnTo>
                <a:lnTo>
                  <a:pt x="464" y="281"/>
                </a:lnTo>
                <a:lnTo>
                  <a:pt x="532" y="222"/>
                </a:lnTo>
                <a:lnTo>
                  <a:pt x="480" y="496"/>
                </a:lnTo>
                <a:lnTo>
                  <a:pt x="222" y="414"/>
                </a:lnTo>
                <a:lnTo>
                  <a:pt x="303" y="375"/>
                </a:lnTo>
                <a:lnTo>
                  <a:pt x="286" y="354"/>
                </a:lnTo>
                <a:lnTo>
                  <a:pt x="268" y="334"/>
                </a:lnTo>
                <a:lnTo>
                  <a:pt x="249" y="315"/>
                </a:lnTo>
                <a:lnTo>
                  <a:pt x="230" y="296"/>
                </a:lnTo>
                <a:lnTo>
                  <a:pt x="211" y="278"/>
                </a:lnTo>
                <a:lnTo>
                  <a:pt x="191" y="261"/>
                </a:lnTo>
                <a:lnTo>
                  <a:pt x="170" y="244"/>
                </a:lnTo>
                <a:lnTo>
                  <a:pt x="150" y="229"/>
                </a:lnTo>
                <a:lnTo>
                  <a:pt x="130" y="215"/>
                </a:lnTo>
                <a:lnTo>
                  <a:pt x="110" y="201"/>
                </a:lnTo>
                <a:lnTo>
                  <a:pt x="90" y="189"/>
                </a:lnTo>
                <a:lnTo>
                  <a:pt x="71" y="178"/>
                </a:lnTo>
                <a:lnTo>
                  <a:pt x="52" y="168"/>
                </a:lnTo>
                <a:lnTo>
                  <a:pt x="34" y="161"/>
                </a:lnTo>
                <a:lnTo>
                  <a:pt x="16" y="153"/>
                </a:lnTo>
                <a:lnTo>
                  <a:pt x="0" y="148"/>
                </a:lnTo>
                <a:lnTo>
                  <a:pt x="100" y="0"/>
                </a:lnTo>
              </a:path>
            </a:pathLst>
          </a:custGeom>
          <a:solidFill>
            <a:srgbClr val="0066FF"/>
          </a:solidFill>
          <a:ln w="25400" cap="rnd" cmpd="sng">
            <a:solidFill>
              <a:srgbClr val="333399"/>
            </a:solidFill>
            <a:prstDash val="solid"/>
            <a:round/>
            <a:headEnd type="none" w="sm" len="sm"/>
            <a:tailEnd type="none" w="sm" len="sm"/>
          </a:ln>
          <a:effectLst>
            <a:outerShdw dist="45791" dir="3378596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34837" name="Freeform 21"/>
          <p:cNvSpPr>
            <a:spLocks/>
          </p:cNvSpPr>
          <p:nvPr/>
        </p:nvSpPr>
        <p:spPr bwMode="auto">
          <a:xfrm>
            <a:off x="6888163" y="3284984"/>
            <a:ext cx="546100" cy="963612"/>
          </a:xfrm>
          <a:custGeom>
            <a:avLst/>
            <a:gdLst/>
            <a:ahLst/>
            <a:cxnLst>
              <a:cxn ang="0">
                <a:pos x="249" y="0"/>
              </a:cxn>
              <a:cxn ang="0">
                <a:pos x="256" y="21"/>
              </a:cxn>
              <a:cxn ang="0">
                <a:pos x="263" y="45"/>
              </a:cxn>
              <a:cxn ang="0">
                <a:pos x="268" y="71"/>
              </a:cxn>
              <a:cxn ang="0">
                <a:pos x="274" y="98"/>
              </a:cxn>
              <a:cxn ang="0">
                <a:pos x="278" y="127"/>
              </a:cxn>
              <a:cxn ang="0">
                <a:pos x="281" y="157"/>
              </a:cxn>
              <a:cxn ang="0">
                <a:pos x="283" y="188"/>
              </a:cxn>
              <a:cxn ang="0">
                <a:pos x="285" y="219"/>
              </a:cxn>
              <a:cxn ang="0">
                <a:pos x="285" y="251"/>
              </a:cxn>
              <a:cxn ang="0">
                <a:pos x="284" y="283"/>
              </a:cxn>
              <a:cxn ang="0">
                <a:pos x="282" y="315"/>
              </a:cxn>
              <a:cxn ang="0">
                <a:pos x="279" y="346"/>
              </a:cxn>
              <a:cxn ang="0">
                <a:pos x="275" y="376"/>
              </a:cxn>
              <a:cxn ang="0">
                <a:pos x="270" y="406"/>
              </a:cxn>
              <a:cxn ang="0">
                <a:pos x="266" y="420"/>
              </a:cxn>
              <a:cxn ang="0">
                <a:pos x="263" y="433"/>
              </a:cxn>
              <a:cxn ang="0">
                <a:pos x="259" y="447"/>
              </a:cxn>
              <a:cxn ang="0">
                <a:pos x="255" y="460"/>
              </a:cxn>
              <a:cxn ang="0">
                <a:pos x="343" y="477"/>
              </a:cxn>
              <a:cxn ang="0">
                <a:pos x="97" y="606"/>
              </a:cxn>
              <a:cxn ang="0">
                <a:pos x="0" y="353"/>
              </a:cxn>
              <a:cxn ang="0">
                <a:pos x="82" y="392"/>
              </a:cxn>
              <a:cxn ang="0">
                <a:pos x="87" y="366"/>
              </a:cxn>
              <a:cxn ang="0">
                <a:pos x="92" y="339"/>
              </a:cxn>
              <a:cxn ang="0">
                <a:pos x="95" y="313"/>
              </a:cxn>
              <a:cxn ang="0">
                <a:pos x="99" y="286"/>
              </a:cxn>
              <a:cxn ang="0">
                <a:pos x="100" y="259"/>
              </a:cxn>
              <a:cxn ang="0">
                <a:pos x="102" y="233"/>
              </a:cxn>
              <a:cxn ang="0">
                <a:pos x="102" y="207"/>
              </a:cxn>
              <a:cxn ang="0">
                <a:pos x="101" y="181"/>
              </a:cxn>
              <a:cxn ang="0">
                <a:pos x="100" y="157"/>
              </a:cxn>
              <a:cxn ang="0">
                <a:pos x="98" y="133"/>
              </a:cxn>
              <a:cxn ang="0">
                <a:pos x="95" y="110"/>
              </a:cxn>
              <a:cxn ang="0">
                <a:pos x="92" y="88"/>
              </a:cxn>
              <a:cxn ang="0">
                <a:pos x="88" y="67"/>
              </a:cxn>
              <a:cxn ang="0">
                <a:pos x="83" y="48"/>
              </a:cxn>
              <a:cxn ang="0">
                <a:pos x="77" y="30"/>
              </a:cxn>
              <a:cxn ang="0">
                <a:pos x="72" y="14"/>
              </a:cxn>
              <a:cxn ang="0">
                <a:pos x="249" y="0"/>
              </a:cxn>
            </a:cxnLst>
            <a:rect l="0" t="0" r="r" b="b"/>
            <a:pathLst>
              <a:path w="344" h="607">
                <a:moveTo>
                  <a:pt x="249" y="0"/>
                </a:moveTo>
                <a:lnTo>
                  <a:pt x="256" y="21"/>
                </a:lnTo>
                <a:lnTo>
                  <a:pt x="263" y="45"/>
                </a:lnTo>
                <a:lnTo>
                  <a:pt x="268" y="71"/>
                </a:lnTo>
                <a:lnTo>
                  <a:pt x="274" y="98"/>
                </a:lnTo>
                <a:lnTo>
                  <a:pt x="278" y="127"/>
                </a:lnTo>
                <a:lnTo>
                  <a:pt x="281" y="157"/>
                </a:lnTo>
                <a:lnTo>
                  <a:pt x="283" y="188"/>
                </a:lnTo>
                <a:lnTo>
                  <a:pt x="285" y="219"/>
                </a:lnTo>
                <a:lnTo>
                  <a:pt x="285" y="251"/>
                </a:lnTo>
                <a:lnTo>
                  <a:pt x="284" y="283"/>
                </a:lnTo>
                <a:lnTo>
                  <a:pt x="282" y="315"/>
                </a:lnTo>
                <a:lnTo>
                  <a:pt x="279" y="346"/>
                </a:lnTo>
                <a:lnTo>
                  <a:pt x="275" y="376"/>
                </a:lnTo>
                <a:lnTo>
                  <a:pt x="270" y="406"/>
                </a:lnTo>
                <a:lnTo>
                  <a:pt x="266" y="420"/>
                </a:lnTo>
                <a:lnTo>
                  <a:pt x="263" y="433"/>
                </a:lnTo>
                <a:lnTo>
                  <a:pt x="259" y="447"/>
                </a:lnTo>
                <a:lnTo>
                  <a:pt x="255" y="460"/>
                </a:lnTo>
                <a:lnTo>
                  <a:pt x="343" y="477"/>
                </a:lnTo>
                <a:lnTo>
                  <a:pt x="97" y="606"/>
                </a:lnTo>
                <a:lnTo>
                  <a:pt x="0" y="353"/>
                </a:lnTo>
                <a:lnTo>
                  <a:pt x="82" y="392"/>
                </a:lnTo>
                <a:lnTo>
                  <a:pt x="87" y="366"/>
                </a:lnTo>
                <a:lnTo>
                  <a:pt x="92" y="339"/>
                </a:lnTo>
                <a:lnTo>
                  <a:pt x="95" y="313"/>
                </a:lnTo>
                <a:lnTo>
                  <a:pt x="99" y="286"/>
                </a:lnTo>
                <a:lnTo>
                  <a:pt x="100" y="259"/>
                </a:lnTo>
                <a:lnTo>
                  <a:pt x="102" y="233"/>
                </a:lnTo>
                <a:lnTo>
                  <a:pt x="102" y="207"/>
                </a:lnTo>
                <a:lnTo>
                  <a:pt x="101" y="181"/>
                </a:lnTo>
                <a:lnTo>
                  <a:pt x="100" y="157"/>
                </a:lnTo>
                <a:lnTo>
                  <a:pt x="98" y="133"/>
                </a:lnTo>
                <a:lnTo>
                  <a:pt x="95" y="110"/>
                </a:lnTo>
                <a:lnTo>
                  <a:pt x="92" y="88"/>
                </a:lnTo>
                <a:lnTo>
                  <a:pt x="88" y="67"/>
                </a:lnTo>
                <a:lnTo>
                  <a:pt x="83" y="48"/>
                </a:lnTo>
                <a:lnTo>
                  <a:pt x="77" y="30"/>
                </a:lnTo>
                <a:lnTo>
                  <a:pt x="72" y="14"/>
                </a:lnTo>
                <a:lnTo>
                  <a:pt x="249" y="0"/>
                </a:lnTo>
              </a:path>
            </a:pathLst>
          </a:custGeom>
          <a:solidFill>
            <a:srgbClr val="0066FF"/>
          </a:solidFill>
          <a:ln w="25400" cap="rnd" cmpd="sng">
            <a:solidFill>
              <a:srgbClr val="333399"/>
            </a:solidFill>
            <a:prstDash val="solid"/>
            <a:round/>
            <a:headEnd type="none" w="sm" len="sm"/>
            <a:tailEnd type="none" w="sm" len="sm"/>
          </a:ln>
          <a:effectLst>
            <a:outerShdw dist="45791" dir="3378596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34838" name="Freeform 22"/>
          <p:cNvSpPr>
            <a:spLocks/>
          </p:cNvSpPr>
          <p:nvPr/>
        </p:nvSpPr>
        <p:spPr bwMode="auto">
          <a:xfrm>
            <a:off x="5865813" y="5289774"/>
            <a:ext cx="873125" cy="815975"/>
          </a:xfrm>
          <a:custGeom>
            <a:avLst/>
            <a:gdLst/>
            <a:ahLst/>
            <a:cxnLst>
              <a:cxn ang="0">
                <a:pos x="549" y="121"/>
              </a:cxn>
              <a:cxn ang="0">
                <a:pos x="539" y="140"/>
              </a:cxn>
              <a:cxn ang="0">
                <a:pos x="526" y="161"/>
              </a:cxn>
              <a:cxn ang="0">
                <a:pos x="511" y="183"/>
              </a:cxn>
              <a:cxn ang="0">
                <a:pos x="494" y="206"/>
              </a:cxn>
              <a:cxn ang="0">
                <a:pos x="475" y="228"/>
              </a:cxn>
              <a:cxn ang="0">
                <a:pos x="456" y="251"/>
              </a:cxn>
              <a:cxn ang="0">
                <a:pos x="435" y="273"/>
              </a:cxn>
              <a:cxn ang="0">
                <a:pos x="412" y="296"/>
              </a:cxn>
              <a:cxn ang="0">
                <a:pos x="389" y="317"/>
              </a:cxn>
              <a:cxn ang="0">
                <a:pos x="365" y="338"/>
              </a:cxn>
              <a:cxn ang="0">
                <a:pos x="340" y="358"/>
              </a:cxn>
              <a:cxn ang="0">
                <a:pos x="315" y="377"/>
              </a:cxn>
              <a:cxn ang="0">
                <a:pos x="290" y="395"/>
              </a:cxn>
              <a:cxn ang="0">
                <a:pos x="265" y="411"/>
              </a:cxn>
              <a:cxn ang="0">
                <a:pos x="252" y="418"/>
              </a:cxn>
              <a:cxn ang="0">
                <a:pos x="240" y="424"/>
              </a:cxn>
              <a:cxn ang="0">
                <a:pos x="227" y="431"/>
              </a:cxn>
              <a:cxn ang="0">
                <a:pos x="215" y="436"/>
              </a:cxn>
              <a:cxn ang="0">
                <a:pos x="262" y="513"/>
              </a:cxn>
              <a:cxn ang="0">
                <a:pos x="0" y="419"/>
              </a:cxn>
              <a:cxn ang="0">
                <a:pos x="121" y="177"/>
              </a:cxn>
              <a:cxn ang="0">
                <a:pos x="147" y="263"/>
              </a:cxn>
              <a:cxn ang="0">
                <a:pos x="170" y="249"/>
              </a:cxn>
              <a:cxn ang="0">
                <a:pos x="194" y="235"/>
              </a:cxn>
              <a:cxn ang="0">
                <a:pos x="215" y="219"/>
              </a:cxn>
              <a:cxn ang="0">
                <a:pos x="237" y="204"/>
              </a:cxn>
              <a:cxn ang="0">
                <a:pos x="258" y="187"/>
              </a:cxn>
              <a:cxn ang="0">
                <a:pos x="278" y="170"/>
              </a:cxn>
              <a:cxn ang="0">
                <a:pos x="298" y="153"/>
              </a:cxn>
              <a:cxn ang="0">
                <a:pos x="316" y="135"/>
              </a:cxn>
              <a:cxn ang="0">
                <a:pos x="333" y="117"/>
              </a:cxn>
              <a:cxn ang="0">
                <a:pos x="349" y="99"/>
              </a:cxn>
              <a:cxn ang="0">
                <a:pos x="364" y="82"/>
              </a:cxn>
              <a:cxn ang="0">
                <a:pos x="378" y="65"/>
              </a:cxn>
              <a:cxn ang="0">
                <a:pos x="391" y="47"/>
              </a:cxn>
              <a:cxn ang="0">
                <a:pos x="401" y="31"/>
              </a:cxn>
              <a:cxn ang="0">
                <a:pos x="411" y="15"/>
              </a:cxn>
              <a:cxn ang="0">
                <a:pos x="419" y="0"/>
              </a:cxn>
              <a:cxn ang="0">
                <a:pos x="549" y="121"/>
              </a:cxn>
            </a:cxnLst>
            <a:rect l="0" t="0" r="r" b="b"/>
            <a:pathLst>
              <a:path w="550" h="514">
                <a:moveTo>
                  <a:pt x="549" y="121"/>
                </a:moveTo>
                <a:lnTo>
                  <a:pt x="539" y="140"/>
                </a:lnTo>
                <a:lnTo>
                  <a:pt x="526" y="161"/>
                </a:lnTo>
                <a:lnTo>
                  <a:pt x="511" y="183"/>
                </a:lnTo>
                <a:lnTo>
                  <a:pt x="494" y="206"/>
                </a:lnTo>
                <a:lnTo>
                  <a:pt x="475" y="228"/>
                </a:lnTo>
                <a:lnTo>
                  <a:pt x="456" y="251"/>
                </a:lnTo>
                <a:lnTo>
                  <a:pt x="435" y="273"/>
                </a:lnTo>
                <a:lnTo>
                  <a:pt x="412" y="296"/>
                </a:lnTo>
                <a:lnTo>
                  <a:pt x="389" y="317"/>
                </a:lnTo>
                <a:lnTo>
                  <a:pt x="365" y="338"/>
                </a:lnTo>
                <a:lnTo>
                  <a:pt x="340" y="358"/>
                </a:lnTo>
                <a:lnTo>
                  <a:pt x="315" y="377"/>
                </a:lnTo>
                <a:lnTo>
                  <a:pt x="290" y="395"/>
                </a:lnTo>
                <a:lnTo>
                  <a:pt x="265" y="411"/>
                </a:lnTo>
                <a:lnTo>
                  <a:pt x="252" y="418"/>
                </a:lnTo>
                <a:lnTo>
                  <a:pt x="240" y="424"/>
                </a:lnTo>
                <a:lnTo>
                  <a:pt x="227" y="431"/>
                </a:lnTo>
                <a:lnTo>
                  <a:pt x="215" y="436"/>
                </a:lnTo>
                <a:lnTo>
                  <a:pt x="262" y="513"/>
                </a:lnTo>
                <a:lnTo>
                  <a:pt x="0" y="419"/>
                </a:lnTo>
                <a:lnTo>
                  <a:pt x="121" y="177"/>
                </a:lnTo>
                <a:lnTo>
                  <a:pt x="147" y="263"/>
                </a:lnTo>
                <a:lnTo>
                  <a:pt x="170" y="249"/>
                </a:lnTo>
                <a:lnTo>
                  <a:pt x="194" y="235"/>
                </a:lnTo>
                <a:lnTo>
                  <a:pt x="215" y="219"/>
                </a:lnTo>
                <a:lnTo>
                  <a:pt x="237" y="204"/>
                </a:lnTo>
                <a:lnTo>
                  <a:pt x="258" y="187"/>
                </a:lnTo>
                <a:lnTo>
                  <a:pt x="278" y="170"/>
                </a:lnTo>
                <a:lnTo>
                  <a:pt x="298" y="153"/>
                </a:lnTo>
                <a:lnTo>
                  <a:pt x="316" y="135"/>
                </a:lnTo>
                <a:lnTo>
                  <a:pt x="333" y="117"/>
                </a:lnTo>
                <a:lnTo>
                  <a:pt x="349" y="99"/>
                </a:lnTo>
                <a:lnTo>
                  <a:pt x="364" y="82"/>
                </a:lnTo>
                <a:lnTo>
                  <a:pt x="378" y="65"/>
                </a:lnTo>
                <a:lnTo>
                  <a:pt x="391" y="47"/>
                </a:lnTo>
                <a:lnTo>
                  <a:pt x="401" y="31"/>
                </a:lnTo>
                <a:lnTo>
                  <a:pt x="411" y="15"/>
                </a:lnTo>
                <a:lnTo>
                  <a:pt x="419" y="0"/>
                </a:lnTo>
                <a:lnTo>
                  <a:pt x="549" y="121"/>
                </a:lnTo>
              </a:path>
            </a:pathLst>
          </a:custGeom>
          <a:solidFill>
            <a:srgbClr val="0066FF"/>
          </a:solidFill>
          <a:ln w="25400" cap="rnd" cmpd="sng">
            <a:solidFill>
              <a:srgbClr val="333399"/>
            </a:solidFill>
            <a:prstDash val="solid"/>
            <a:round/>
            <a:headEnd type="none" w="sm" len="sm"/>
            <a:tailEnd type="none" w="sm" len="sm"/>
          </a:ln>
          <a:effectLst>
            <a:outerShdw dist="45791" dir="3378596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34839" name="Freeform 23"/>
          <p:cNvSpPr>
            <a:spLocks/>
          </p:cNvSpPr>
          <p:nvPr/>
        </p:nvSpPr>
        <p:spPr bwMode="auto">
          <a:xfrm>
            <a:off x="2478088" y="5294536"/>
            <a:ext cx="850900" cy="749300"/>
          </a:xfrm>
          <a:custGeom>
            <a:avLst/>
            <a:gdLst/>
            <a:ahLst/>
            <a:cxnLst>
              <a:cxn ang="0">
                <a:pos x="444" y="471"/>
              </a:cxn>
              <a:cxn ang="0">
                <a:pos x="424" y="465"/>
              </a:cxn>
              <a:cxn ang="0">
                <a:pos x="400" y="457"/>
              </a:cxn>
              <a:cxn ang="0">
                <a:pos x="376" y="447"/>
              </a:cxn>
              <a:cxn ang="0">
                <a:pos x="350" y="435"/>
              </a:cxn>
              <a:cxn ang="0">
                <a:pos x="324" y="422"/>
              </a:cxn>
              <a:cxn ang="0">
                <a:pos x="298" y="408"/>
              </a:cxn>
              <a:cxn ang="0">
                <a:pos x="271" y="392"/>
              </a:cxn>
              <a:cxn ang="0">
                <a:pos x="245" y="375"/>
              </a:cxn>
              <a:cxn ang="0">
                <a:pos x="218" y="357"/>
              </a:cxn>
              <a:cxn ang="0">
                <a:pos x="193" y="338"/>
              </a:cxn>
              <a:cxn ang="0">
                <a:pos x="168" y="318"/>
              </a:cxn>
              <a:cxn ang="0">
                <a:pos x="144" y="298"/>
              </a:cxn>
              <a:cxn ang="0">
                <a:pos x="121" y="278"/>
              </a:cxn>
              <a:cxn ang="0">
                <a:pos x="100" y="256"/>
              </a:cxn>
              <a:cxn ang="0">
                <a:pos x="91" y="245"/>
              </a:cxn>
              <a:cxn ang="0">
                <a:pos x="82" y="235"/>
              </a:cxn>
              <a:cxn ang="0">
                <a:pos x="72" y="224"/>
              </a:cxn>
              <a:cxn ang="0">
                <a:pos x="64" y="213"/>
              </a:cxn>
              <a:cxn ang="0">
                <a:pos x="0" y="276"/>
              </a:cxn>
              <a:cxn ang="0">
                <a:pos x="35" y="0"/>
              </a:cxn>
              <a:cxn ang="0">
                <a:pos x="297" y="65"/>
              </a:cxn>
              <a:cxn ang="0">
                <a:pos x="219" y="109"/>
              </a:cxn>
              <a:cxn ang="0">
                <a:pos x="237" y="129"/>
              </a:cxn>
              <a:cxn ang="0">
                <a:pos x="256" y="149"/>
              </a:cxn>
              <a:cxn ang="0">
                <a:pos x="276" y="167"/>
              </a:cxn>
              <a:cxn ang="0">
                <a:pos x="296" y="184"/>
              </a:cxn>
              <a:cxn ang="0">
                <a:pos x="317" y="201"/>
              </a:cxn>
              <a:cxn ang="0">
                <a:pos x="338" y="217"/>
              </a:cxn>
              <a:cxn ang="0">
                <a:pos x="359" y="232"/>
              </a:cxn>
              <a:cxn ang="0">
                <a:pos x="381" y="246"/>
              </a:cxn>
              <a:cxn ang="0">
                <a:pos x="401" y="259"/>
              </a:cxn>
              <a:cxn ang="0">
                <a:pos x="423" y="271"/>
              </a:cxn>
              <a:cxn ang="0">
                <a:pos x="443" y="282"/>
              </a:cxn>
              <a:cxn ang="0">
                <a:pos x="462" y="292"/>
              </a:cxn>
              <a:cxn ang="0">
                <a:pos x="482" y="301"/>
              </a:cxn>
              <a:cxn ang="0">
                <a:pos x="500" y="307"/>
              </a:cxn>
              <a:cxn ang="0">
                <a:pos x="519" y="313"/>
              </a:cxn>
              <a:cxn ang="0">
                <a:pos x="535" y="317"/>
              </a:cxn>
              <a:cxn ang="0">
                <a:pos x="444" y="471"/>
              </a:cxn>
            </a:cxnLst>
            <a:rect l="0" t="0" r="r" b="b"/>
            <a:pathLst>
              <a:path w="536" h="472">
                <a:moveTo>
                  <a:pt x="444" y="471"/>
                </a:moveTo>
                <a:lnTo>
                  <a:pt x="424" y="465"/>
                </a:lnTo>
                <a:lnTo>
                  <a:pt x="400" y="457"/>
                </a:lnTo>
                <a:lnTo>
                  <a:pt x="376" y="447"/>
                </a:lnTo>
                <a:lnTo>
                  <a:pt x="350" y="435"/>
                </a:lnTo>
                <a:lnTo>
                  <a:pt x="324" y="422"/>
                </a:lnTo>
                <a:lnTo>
                  <a:pt x="298" y="408"/>
                </a:lnTo>
                <a:lnTo>
                  <a:pt x="271" y="392"/>
                </a:lnTo>
                <a:lnTo>
                  <a:pt x="245" y="375"/>
                </a:lnTo>
                <a:lnTo>
                  <a:pt x="218" y="357"/>
                </a:lnTo>
                <a:lnTo>
                  <a:pt x="193" y="338"/>
                </a:lnTo>
                <a:lnTo>
                  <a:pt x="168" y="318"/>
                </a:lnTo>
                <a:lnTo>
                  <a:pt x="144" y="298"/>
                </a:lnTo>
                <a:lnTo>
                  <a:pt x="121" y="278"/>
                </a:lnTo>
                <a:lnTo>
                  <a:pt x="100" y="256"/>
                </a:lnTo>
                <a:lnTo>
                  <a:pt x="91" y="245"/>
                </a:lnTo>
                <a:lnTo>
                  <a:pt x="82" y="235"/>
                </a:lnTo>
                <a:lnTo>
                  <a:pt x="72" y="224"/>
                </a:lnTo>
                <a:lnTo>
                  <a:pt x="64" y="213"/>
                </a:lnTo>
                <a:lnTo>
                  <a:pt x="0" y="276"/>
                </a:lnTo>
                <a:lnTo>
                  <a:pt x="35" y="0"/>
                </a:lnTo>
                <a:lnTo>
                  <a:pt x="297" y="65"/>
                </a:lnTo>
                <a:lnTo>
                  <a:pt x="219" y="109"/>
                </a:lnTo>
                <a:lnTo>
                  <a:pt x="237" y="129"/>
                </a:lnTo>
                <a:lnTo>
                  <a:pt x="256" y="149"/>
                </a:lnTo>
                <a:lnTo>
                  <a:pt x="276" y="167"/>
                </a:lnTo>
                <a:lnTo>
                  <a:pt x="296" y="184"/>
                </a:lnTo>
                <a:lnTo>
                  <a:pt x="317" y="201"/>
                </a:lnTo>
                <a:lnTo>
                  <a:pt x="338" y="217"/>
                </a:lnTo>
                <a:lnTo>
                  <a:pt x="359" y="232"/>
                </a:lnTo>
                <a:lnTo>
                  <a:pt x="381" y="246"/>
                </a:lnTo>
                <a:lnTo>
                  <a:pt x="401" y="259"/>
                </a:lnTo>
                <a:lnTo>
                  <a:pt x="423" y="271"/>
                </a:lnTo>
                <a:lnTo>
                  <a:pt x="443" y="282"/>
                </a:lnTo>
                <a:lnTo>
                  <a:pt x="462" y="292"/>
                </a:lnTo>
                <a:lnTo>
                  <a:pt x="482" y="301"/>
                </a:lnTo>
                <a:lnTo>
                  <a:pt x="500" y="307"/>
                </a:lnTo>
                <a:lnTo>
                  <a:pt x="519" y="313"/>
                </a:lnTo>
                <a:lnTo>
                  <a:pt x="535" y="317"/>
                </a:lnTo>
                <a:lnTo>
                  <a:pt x="444" y="471"/>
                </a:lnTo>
              </a:path>
            </a:pathLst>
          </a:custGeom>
          <a:solidFill>
            <a:srgbClr val="0066FF"/>
          </a:solidFill>
          <a:ln w="25400" cap="rnd" cmpd="sng">
            <a:solidFill>
              <a:srgbClr val="333399"/>
            </a:solidFill>
            <a:prstDash val="solid"/>
            <a:round/>
            <a:headEnd type="none" w="sm" len="sm"/>
            <a:tailEnd type="none" w="sm" len="sm"/>
          </a:ln>
          <a:effectLst>
            <a:outerShdw dist="53882" dir="2700000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34840" name="Freeform 24"/>
          <p:cNvSpPr>
            <a:spLocks/>
          </p:cNvSpPr>
          <p:nvPr/>
        </p:nvSpPr>
        <p:spPr bwMode="auto">
          <a:xfrm>
            <a:off x="1809750" y="3300636"/>
            <a:ext cx="546100" cy="963613"/>
          </a:xfrm>
          <a:custGeom>
            <a:avLst/>
            <a:gdLst/>
            <a:ahLst/>
            <a:cxnLst>
              <a:cxn ang="0">
                <a:pos x="94" y="606"/>
              </a:cxn>
              <a:cxn ang="0">
                <a:pos x="87" y="585"/>
              </a:cxn>
              <a:cxn ang="0">
                <a:pos x="80" y="561"/>
              </a:cxn>
              <a:cxn ang="0">
                <a:pos x="75" y="536"/>
              </a:cxn>
              <a:cxn ang="0">
                <a:pos x="69" y="508"/>
              </a:cxn>
              <a:cxn ang="0">
                <a:pos x="65" y="479"/>
              </a:cxn>
              <a:cxn ang="0">
                <a:pos x="62" y="449"/>
              </a:cxn>
              <a:cxn ang="0">
                <a:pos x="60" y="418"/>
              </a:cxn>
              <a:cxn ang="0">
                <a:pos x="58" y="387"/>
              </a:cxn>
              <a:cxn ang="0">
                <a:pos x="58" y="355"/>
              </a:cxn>
              <a:cxn ang="0">
                <a:pos x="59" y="323"/>
              </a:cxn>
              <a:cxn ang="0">
                <a:pos x="61" y="291"/>
              </a:cxn>
              <a:cxn ang="0">
                <a:pos x="64" y="260"/>
              </a:cxn>
              <a:cxn ang="0">
                <a:pos x="68" y="230"/>
              </a:cxn>
              <a:cxn ang="0">
                <a:pos x="73" y="200"/>
              </a:cxn>
              <a:cxn ang="0">
                <a:pos x="77" y="186"/>
              </a:cxn>
              <a:cxn ang="0">
                <a:pos x="80" y="173"/>
              </a:cxn>
              <a:cxn ang="0">
                <a:pos x="84" y="159"/>
              </a:cxn>
              <a:cxn ang="0">
                <a:pos x="88" y="146"/>
              </a:cxn>
              <a:cxn ang="0">
                <a:pos x="0" y="129"/>
              </a:cxn>
              <a:cxn ang="0">
                <a:pos x="246" y="0"/>
              </a:cxn>
              <a:cxn ang="0">
                <a:pos x="343" y="253"/>
              </a:cxn>
              <a:cxn ang="0">
                <a:pos x="261" y="213"/>
              </a:cxn>
              <a:cxn ang="0">
                <a:pos x="256" y="240"/>
              </a:cxn>
              <a:cxn ang="0">
                <a:pos x="251" y="267"/>
              </a:cxn>
              <a:cxn ang="0">
                <a:pos x="248" y="293"/>
              </a:cxn>
              <a:cxn ang="0">
                <a:pos x="245" y="320"/>
              </a:cxn>
              <a:cxn ang="0">
                <a:pos x="243" y="347"/>
              </a:cxn>
              <a:cxn ang="0">
                <a:pos x="242" y="373"/>
              </a:cxn>
              <a:cxn ang="0">
                <a:pos x="241" y="399"/>
              </a:cxn>
              <a:cxn ang="0">
                <a:pos x="242" y="425"/>
              </a:cxn>
              <a:cxn ang="0">
                <a:pos x="243" y="449"/>
              </a:cxn>
              <a:cxn ang="0">
                <a:pos x="245" y="473"/>
              </a:cxn>
              <a:cxn ang="0">
                <a:pos x="248" y="496"/>
              </a:cxn>
              <a:cxn ang="0">
                <a:pos x="251" y="518"/>
              </a:cxn>
              <a:cxn ang="0">
                <a:pos x="256" y="539"/>
              </a:cxn>
              <a:cxn ang="0">
                <a:pos x="261" y="558"/>
              </a:cxn>
              <a:cxn ang="0">
                <a:pos x="266" y="576"/>
              </a:cxn>
              <a:cxn ang="0">
                <a:pos x="272" y="592"/>
              </a:cxn>
              <a:cxn ang="0">
                <a:pos x="94" y="606"/>
              </a:cxn>
            </a:cxnLst>
            <a:rect l="0" t="0" r="r" b="b"/>
            <a:pathLst>
              <a:path w="344" h="607">
                <a:moveTo>
                  <a:pt x="94" y="606"/>
                </a:moveTo>
                <a:lnTo>
                  <a:pt x="87" y="585"/>
                </a:lnTo>
                <a:lnTo>
                  <a:pt x="80" y="561"/>
                </a:lnTo>
                <a:lnTo>
                  <a:pt x="75" y="536"/>
                </a:lnTo>
                <a:lnTo>
                  <a:pt x="69" y="508"/>
                </a:lnTo>
                <a:lnTo>
                  <a:pt x="65" y="479"/>
                </a:lnTo>
                <a:lnTo>
                  <a:pt x="62" y="449"/>
                </a:lnTo>
                <a:lnTo>
                  <a:pt x="60" y="418"/>
                </a:lnTo>
                <a:lnTo>
                  <a:pt x="58" y="387"/>
                </a:lnTo>
                <a:lnTo>
                  <a:pt x="58" y="355"/>
                </a:lnTo>
                <a:lnTo>
                  <a:pt x="59" y="323"/>
                </a:lnTo>
                <a:lnTo>
                  <a:pt x="61" y="291"/>
                </a:lnTo>
                <a:lnTo>
                  <a:pt x="64" y="260"/>
                </a:lnTo>
                <a:lnTo>
                  <a:pt x="68" y="230"/>
                </a:lnTo>
                <a:lnTo>
                  <a:pt x="73" y="200"/>
                </a:lnTo>
                <a:lnTo>
                  <a:pt x="77" y="186"/>
                </a:lnTo>
                <a:lnTo>
                  <a:pt x="80" y="173"/>
                </a:lnTo>
                <a:lnTo>
                  <a:pt x="84" y="159"/>
                </a:lnTo>
                <a:lnTo>
                  <a:pt x="88" y="146"/>
                </a:lnTo>
                <a:lnTo>
                  <a:pt x="0" y="129"/>
                </a:lnTo>
                <a:lnTo>
                  <a:pt x="246" y="0"/>
                </a:lnTo>
                <a:lnTo>
                  <a:pt x="343" y="253"/>
                </a:lnTo>
                <a:lnTo>
                  <a:pt x="261" y="213"/>
                </a:lnTo>
                <a:lnTo>
                  <a:pt x="256" y="240"/>
                </a:lnTo>
                <a:lnTo>
                  <a:pt x="251" y="267"/>
                </a:lnTo>
                <a:lnTo>
                  <a:pt x="248" y="293"/>
                </a:lnTo>
                <a:lnTo>
                  <a:pt x="245" y="320"/>
                </a:lnTo>
                <a:lnTo>
                  <a:pt x="243" y="347"/>
                </a:lnTo>
                <a:lnTo>
                  <a:pt x="242" y="373"/>
                </a:lnTo>
                <a:lnTo>
                  <a:pt x="241" y="399"/>
                </a:lnTo>
                <a:lnTo>
                  <a:pt x="242" y="425"/>
                </a:lnTo>
                <a:lnTo>
                  <a:pt x="243" y="449"/>
                </a:lnTo>
                <a:lnTo>
                  <a:pt x="245" y="473"/>
                </a:lnTo>
                <a:lnTo>
                  <a:pt x="248" y="496"/>
                </a:lnTo>
                <a:lnTo>
                  <a:pt x="251" y="518"/>
                </a:lnTo>
                <a:lnTo>
                  <a:pt x="256" y="539"/>
                </a:lnTo>
                <a:lnTo>
                  <a:pt x="261" y="558"/>
                </a:lnTo>
                <a:lnTo>
                  <a:pt x="266" y="576"/>
                </a:lnTo>
                <a:lnTo>
                  <a:pt x="272" y="592"/>
                </a:lnTo>
                <a:lnTo>
                  <a:pt x="94" y="606"/>
                </a:lnTo>
              </a:path>
            </a:pathLst>
          </a:custGeom>
          <a:solidFill>
            <a:srgbClr val="0066FF"/>
          </a:solidFill>
          <a:ln w="25400" cap="rnd" cmpd="sng">
            <a:solidFill>
              <a:srgbClr val="333399"/>
            </a:solidFill>
            <a:prstDash val="solid"/>
            <a:round/>
            <a:headEnd type="none" w="sm" len="sm"/>
            <a:tailEnd type="none" w="sm" len="sm"/>
          </a:ln>
          <a:effectLst>
            <a:outerShdw dist="45791" dir="3378596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34841" name="Freeform 25"/>
          <p:cNvSpPr>
            <a:spLocks/>
          </p:cNvSpPr>
          <p:nvPr/>
        </p:nvSpPr>
        <p:spPr bwMode="auto">
          <a:xfrm>
            <a:off x="2500313" y="1424211"/>
            <a:ext cx="819150" cy="838200"/>
          </a:xfrm>
          <a:custGeom>
            <a:avLst/>
            <a:gdLst/>
            <a:ahLst/>
            <a:cxnLst>
              <a:cxn ang="0">
                <a:pos x="0" y="420"/>
              </a:cxn>
              <a:cxn ang="0">
                <a:pos x="9" y="400"/>
              </a:cxn>
              <a:cxn ang="0">
                <a:pos x="19" y="378"/>
              </a:cxn>
              <a:cxn ang="0">
                <a:pos x="32" y="355"/>
              </a:cxn>
              <a:cxn ang="0">
                <a:pos x="46" y="331"/>
              </a:cxn>
              <a:cxn ang="0">
                <a:pos x="62" y="306"/>
              </a:cxn>
              <a:cxn ang="0">
                <a:pos x="79" y="282"/>
              </a:cxn>
              <a:cxn ang="0">
                <a:pos x="98" y="257"/>
              </a:cxn>
              <a:cxn ang="0">
                <a:pos x="118" y="233"/>
              </a:cxn>
              <a:cxn ang="0">
                <a:pos x="139" y="208"/>
              </a:cxn>
              <a:cxn ang="0">
                <a:pos x="160" y="185"/>
              </a:cxn>
              <a:cxn ang="0">
                <a:pos x="183" y="163"/>
              </a:cxn>
              <a:cxn ang="0">
                <a:pos x="206" y="141"/>
              </a:cxn>
              <a:cxn ang="0">
                <a:pos x="229" y="121"/>
              </a:cxn>
              <a:cxn ang="0">
                <a:pos x="252" y="103"/>
              </a:cxn>
              <a:cxn ang="0">
                <a:pos x="264" y="94"/>
              </a:cxn>
              <a:cxn ang="0">
                <a:pos x="276" y="86"/>
              </a:cxn>
              <a:cxn ang="0">
                <a:pos x="288" y="78"/>
              </a:cxn>
              <a:cxn ang="0">
                <a:pos x="299" y="72"/>
              </a:cxn>
              <a:cxn ang="0">
                <a:pos x="244" y="0"/>
              </a:cxn>
              <a:cxn ang="0">
                <a:pos x="515" y="66"/>
              </a:cxn>
              <a:cxn ang="0">
                <a:pos x="420" y="320"/>
              </a:cxn>
              <a:cxn ang="0">
                <a:pos x="385" y="237"/>
              </a:cxn>
              <a:cxn ang="0">
                <a:pos x="364" y="253"/>
              </a:cxn>
              <a:cxn ang="0">
                <a:pos x="342" y="270"/>
              </a:cxn>
              <a:cxn ang="0">
                <a:pos x="322" y="288"/>
              </a:cxn>
              <a:cxn ang="0">
                <a:pos x="302" y="305"/>
              </a:cxn>
              <a:cxn ang="0">
                <a:pos x="283" y="324"/>
              </a:cxn>
              <a:cxn ang="0">
                <a:pos x="265" y="343"/>
              </a:cxn>
              <a:cxn ang="0">
                <a:pos x="247" y="363"/>
              </a:cxn>
              <a:cxn ang="0">
                <a:pos x="231" y="382"/>
              </a:cxn>
              <a:cxn ang="0">
                <a:pos x="216" y="401"/>
              </a:cxn>
              <a:cxn ang="0">
                <a:pos x="201" y="421"/>
              </a:cxn>
              <a:cxn ang="0">
                <a:pos x="188" y="440"/>
              </a:cxn>
              <a:cxn ang="0">
                <a:pos x="176" y="458"/>
              </a:cxn>
              <a:cxn ang="0">
                <a:pos x="165" y="477"/>
              </a:cxn>
              <a:cxn ang="0">
                <a:pos x="157" y="494"/>
              </a:cxn>
              <a:cxn ang="0">
                <a:pos x="149" y="512"/>
              </a:cxn>
              <a:cxn ang="0">
                <a:pos x="143" y="527"/>
              </a:cxn>
              <a:cxn ang="0">
                <a:pos x="0" y="420"/>
              </a:cxn>
            </a:cxnLst>
            <a:rect l="0" t="0" r="r" b="b"/>
            <a:pathLst>
              <a:path w="516" h="528">
                <a:moveTo>
                  <a:pt x="0" y="420"/>
                </a:moveTo>
                <a:lnTo>
                  <a:pt x="9" y="400"/>
                </a:lnTo>
                <a:lnTo>
                  <a:pt x="19" y="378"/>
                </a:lnTo>
                <a:lnTo>
                  <a:pt x="32" y="355"/>
                </a:lnTo>
                <a:lnTo>
                  <a:pt x="46" y="331"/>
                </a:lnTo>
                <a:lnTo>
                  <a:pt x="62" y="306"/>
                </a:lnTo>
                <a:lnTo>
                  <a:pt x="79" y="282"/>
                </a:lnTo>
                <a:lnTo>
                  <a:pt x="98" y="257"/>
                </a:lnTo>
                <a:lnTo>
                  <a:pt x="118" y="233"/>
                </a:lnTo>
                <a:lnTo>
                  <a:pt x="139" y="208"/>
                </a:lnTo>
                <a:lnTo>
                  <a:pt x="160" y="185"/>
                </a:lnTo>
                <a:lnTo>
                  <a:pt x="183" y="163"/>
                </a:lnTo>
                <a:lnTo>
                  <a:pt x="206" y="141"/>
                </a:lnTo>
                <a:lnTo>
                  <a:pt x="229" y="121"/>
                </a:lnTo>
                <a:lnTo>
                  <a:pt x="252" y="103"/>
                </a:lnTo>
                <a:lnTo>
                  <a:pt x="264" y="94"/>
                </a:lnTo>
                <a:lnTo>
                  <a:pt x="276" y="86"/>
                </a:lnTo>
                <a:lnTo>
                  <a:pt x="288" y="78"/>
                </a:lnTo>
                <a:lnTo>
                  <a:pt x="299" y="72"/>
                </a:lnTo>
                <a:lnTo>
                  <a:pt x="244" y="0"/>
                </a:lnTo>
                <a:lnTo>
                  <a:pt x="515" y="66"/>
                </a:lnTo>
                <a:lnTo>
                  <a:pt x="420" y="320"/>
                </a:lnTo>
                <a:lnTo>
                  <a:pt x="385" y="237"/>
                </a:lnTo>
                <a:lnTo>
                  <a:pt x="364" y="253"/>
                </a:lnTo>
                <a:lnTo>
                  <a:pt x="342" y="270"/>
                </a:lnTo>
                <a:lnTo>
                  <a:pt x="322" y="288"/>
                </a:lnTo>
                <a:lnTo>
                  <a:pt x="302" y="305"/>
                </a:lnTo>
                <a:lnTo>
                  <a:pt x="283" y="324"/>
                </a:lnTo>
                <a:lnTo>
                  <a:pt x="265" y="343"/>
                </a:lnTo>
                <a:lnTo>
                  <a:pt x="247" y="363"/>
                </a:lnTo>
                <a:lnTo>
                  <a:pt x="231" y="382"/>
                </a:lnTo>
                <a:lnTo>
                  <a:pt x="216" y="401"/>
                </a:lnTo>
                <a:lnTo>
                  <a:pt x="201" y="421"/>
                </a:lnTo>
                <a:lnTo>
                  <a:pt x="188" y="440"/>
                </a:lnTo>
                <a:lnTo>
                  <a:pt x="176" y="458"/>
                </a:lnTo>
                <a:lnTo>
                  <a:pt x="165" y="477"/>
                </a:lnTo>
                <a:lnTo>
                  <a:pt x="157" y="494"/>
                </a:lnTo>
                <a:lnTo>
                  <a:pt x="149" y="512"/>
                </a:lnTo>
                <a:lnTo>
                  <a:pt x="143" y="527"/>
                </a:lnTo>
                <a:lnTo>
                  <a:pt x="0" y="420"/>
                </a:lnTo>
              </a:path>
            </a:pathLst>
          </a:custGeom>
          <a:solidFill>
            <a:srgbClr val="0066FF"/>
          </a:solidFill>
          <a:ln w="25400" cap="rnd" cmpd="sng">
            <a:solidFill>
              <a:srgbClr val="333399"/>
            </a:solidFill>
            <a:prstDash val="solid"/>
            <a:round/>
            <a:headEnd type="none" w="sm" len="sm"/>
            <a:tailEnd type="none" w="sm" len="sm"/>
          </a:ln>
          <a:effectLst>
            <a:outerShdw dist="45791" dir="3378596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ko-KR" altLang="en-US" sz="2600">
              <a:solidFill>
                <a:srgbClr val="FFFFFF"/>
              </a:solidFill>
              <a:latin typeface="Arial" pitchFamily="34" charset="0"/>
              <a:ea typeface="휴먼옛체" pitchFamily="18" charset="-127"/>
              <a:cs typeface="Arial" charset="0"/>
            </a:endParaRP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3917950" y="2067149"/>
            <a:ext cx="14668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>
              <a:lnSpc>
                <a:spcPct val="65000"/>
              </a:lnSpc>
              <a:defRPr/>
            </a:pPr>
            <a:r>
              <a:rPr lang="ko-KR" altLang="en-US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변화 의 동기</a:t>
            </a:r>
          </a:p>
        </p:txBody>
      </p:sp>
      <p:sp>
        <p:nvSpPr>
          <p:cNvPr id="34843" name="Rectangle 27"/>
          <p:cNvSpPr>
            <a:spLocks noChangeArrowheads="1"/>
          </p:cNvSpPr>
          <p:nvPr/>
        </p:nvSpPr>
        <p:spPr bwMode="auto">
          <a:xfrm>
            <a:off x="6808912" y="1584562"/>
            <a:ext cx="1466748" cy="273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>
              <a:lnSpc>
                <a:spcPct val="65000"/>
              </a:lnSpc>
              <a:defRPr/>
            </a:pPr>
            <a:r>
              <a:rPr lang="ko-KR" altLang="en-US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변화의  </a:t>
            </a:r>
            <a:r>
              <a:rPr lang="ko-KR" altLang="en-US" i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환경</a:t>
            </a:r>
            <a:endParaRPr lang="ko-KR" altLang="en-US" i="1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  <a:cs typeface="Arial" charset="0"/>
            </a:endParaRP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1187501" y="1584562"/>
            <a:ext cx="1466748" cy="273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>
              <a:lnSpc>
                <a:spcPct val="65000"/>
              </a:lnSpc>
              <a:defRPr/>
            </a:pPr>
            <a:r>
              <a:rPr lang="ko-KR" altLang="en-US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변화의  </a:t>
            </a:r>
            <a:r>
              <a:rPr lang="ko-KR" altLang="en-US" i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결산</a:t>
            </a:r>
            <a:endParaRPr lang="ko-KR" altLang="en-US" i="1" dirty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  <a:cs typeface="Arial" charset="0"/>
            </a:endParaRP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1258888" y="5832699"/>
            <a:ext cx="1392237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>
              <a:lnSpc>
                <a:spcPct val="65000"/>
              </a:lnSpc>
              <a:defRPr/>
            </a:pPr>
            <a:r>
              <a:rPr lang="ko-KR" altLang="en-US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변화의 평가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6659563" y="5759674"/>
            <a:ext cx="14652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>
              <a:lnSpc>
                <a:spcPct val="65000"/>
              </a:lnSpc>
              <a:defRPr/>
            </a:pPr>
            <a:r>
              <a:rPr lang="ko-KR" altLang="en-US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변화의  이유</a:t>
            </a:r>
          </a:p>
        </p:txBody>
      </p:sp>
      <p:sp>
        <p:nvSpPr>
          <p:cNvPr id="34847" name="Rectangle 31"/>
          <p:cNvSpPr>
            <a:spLocks noChangeArrowheads="1"/>
          </p:cNvSpPr>
          <p:nvPr/>
        </p:nvSpPr>
        <p:spPr bwMode="auto">
          <a:xfrm>
            <a:off x="3276600" y="5327874"/>
            <a:ext cx="271303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2075" tIns="46038" rIns="92075" bIns="46038" anchor="ctr">
            <a:spAutoFit/>
          </a:bodyPr>
          <a:lstStyle/>
          <a:p>
            <a:pPr algn="ctr" eaLnBrk="0" hangingPunct="0">
              <a:lnSpc>
                <a:spcPct val="65000"/>
              </a:lnSpc>
              <a:defRPr/>
            </a:pPr>
            <a:r>
              <a:rPr lang="ko-KR" altLang="en-US" i="1" dirty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  <a:cs typeface="Arial" charset="0"/>
              </a:rPr>
              <a:t>변화의  과정</a:t>
            </a: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3392488" y="90872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/>
            <a:r>
              <a:rPr lang="en-US" altLang="ko-KR" sz="3600" dirty="0">
                <a:solidFill>
                  <a:srgbClr val="333399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64213" y="228032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/>
            <a:r>
              <a:rPr lang="en-US" altLang="ko-KR" sz="3600">
                <a:solidFill>
                  <a:srgbClr val="333399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392488" y="553787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/>
            <a:r>
              <a:rPr lang="en-US" altLang="ko-KR" sz="3600">
                <a:solidFill>
                  <a:srgbClr val="333399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5735638" y="424247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/>
            <a:r>
              <a:rPr lang="en-US" altLang="ko-KR" sz="3600">
                <a:solidFill>
                  <a:srgbClr val="333399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973138" y="424247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/>
            <a:r>
              <a:rPr lang="en-US" altLang="ko-KR" sz="3600">
                <a:solidFill>
                  <a:srgbClr val="333399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927100" y="2253332"/>
            <a:ext cx="669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/>
            <a:r>
              <a:rPr lang="en-US" altLang="ko-KR" sz="3600">
                <a:solidFill>
                  <a:srgbClr val="333399"/>
                </a:solidFill>
                <a:latin typeface="Comic Sans MS" pitchFamily="66" charset="0"/>
              </a:rPr>
              <a:t>6 </a:t>
            </a:r>
          </a:p>
        </p:txBody>
      </p:sp>
      <p:sp>
        <p:nvSpPr>
          <p:cNvPr id="34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35" name="그림 34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36" name="그림 35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37" name="Title 1"/>
          <p:cNvSpPr txBox="1">
            <a:spLocks/>
          </p:cNvSpPr>
          <p:nvPr/>
        </p:nvSpPr>
        <p:spPr>
          <a:xfrm>
            <a:off x="0" y="387248"/>
            <a:ext cx="9144000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eaLnBrk="0" hangingPunct="0"/>
            <a:endParaRPr lang="ko-KR" altLang="en-US" sz="28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일정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2251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8" grpId="0"/>
      <p:bldP spid="13320" grpId="0"/>
      <p:bldP spid="13322" grpId="0"/>
      <p:bldP spid="13324" grpId="0"/>
      <p:bldP spid="13326" grpId="0"/>
      <p:bldP spid="34842" grpId="0"/>
      <p:bldP spid="34843" grpId="0"/>
      <p:bldP spid="34844" grpId="0"/>
      <p:bldP spid="34845" grpId="0"/>
      <p:bldP spid="34846" grpId="0"/>
      <p:bldP spid="3484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26" name="타원 25"/>
          <p:cNvSpPr/>
          <p:nvPr/>
        </p:nvSpPr>
        <p:spPr bwMode="auto">
          <a:xfrm>
            <a:off x="3034990" y="2132558"/>
            <a:ext cx="3258654" cy="2088530"/>
          </a:xfrm>
          <a:prstGeom prst="ellipse">
            <a:avLst/>
          </a:prstGeom>
          <a:solidFill>
            <a:srgbClr val="00FFFF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굴림" pitchFamily="50" charset="-127"/>
            </a:endParaRPr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3269977" y="5229200"/>
            <a:ext cx="2670175" cy="1508125"/>
          </a:xfrm>
          <a:prstGeom prst="ellipse">
            <a:avLst/>
          </a:prstGeom>
          <a:solidFill>
            <a:schemeClr val="tx1"/>
          </a:solidFill>
          <a:ln w="571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6443663" y="404813"/>
            <a:ext cx="2562225" cy="1431925"/>
          </a:xfrm>
          <a:prstGeom prst="ellipse">
            <a:avLst/>
          </a:prstGeom>
          <a:solidFill>
            <a:schemeClr val="tx1"/>
          </a:solidFill>
          <a:ln w="571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250825" y="404813"/>
            <a:ext cx="2741613" cy="1539875"/>
          </a:xfrm>
          <a:prstGeom prst="ellipse">
            <a:avLst/>
          </a:prstGeom>
          <a:solidFill>
            <a:schemeClr val="tx1"/>
          </a:solidFill>
          <a:ln w="571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563888" y="5013176"/>
            <a:ext cx="22320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kumimoji="1" lang="ko-KR" altLang="en-US" sz="2800" dirty="0" smtClean="0">
              <a:solidFill>
                <a:srgbClr val="CCFFFF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0"/>
            <a:r>
              <a:rPr kumimoji="1" lang="ko-KR" altLang="en-US" sz="3600" b="0" kern="0" dirty="0" smtClean="0">
                <a:ln w="12700">
                  <a:solidFill>
                    <a:srgbClr val="FFCC66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담임목사</a:t>
            </a:r>
            <a:endParaRPr kumimoji="1" lang="en-US" altLang="ko-KR" sz="3600" dirty="0" smtClean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  <a:p>
            <a:r>
              <a:rPr kumimoji="1" lang="en-US" altLang="ko-KR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(</a:t>
            </a:r>
            <a:r>
              <a:rPr kumimoji="1" lang="ko-KR" altLang="en-US" sz="2800" dirty="0" err="1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로칼</a:t>
            </a:r>
            <a:r>
              <a:rPr kumimoji="1" lang="ko-KR" altLang="en-US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 코치</a:t>
            </a:r>
            <a:r>
              <a:rPr kumimoji="1" lang="en-US" altLang="ko-KR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)</a:t>
            </a:r>
            <a:endParaRPr kumimoji="1" lang="ko-KR" altLang="en-US" sz="2800" dirty="0" smtClean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  <a:p>
            <a:endParaRPr kumimoji="1" lang="en-US" altLang="ko-KR" sz="2800" dirty="0" smtClean="0">
              <a:solidFill>
                <a:srgbClr val="00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6731571" y="548680"/>
            <a:ext cx="194488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600" b="0" i="0" u="none" strike="noStrike" kern="0" cap="none" spc="0" normalizeH="0" baseline="0" noProof="0" dirty="0" smtClean="0">
                <a:ln w="12700">
                  <a:solidFill>
                    <a:srgbClr val="FFCC66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휴먼엑스포" pitchFamily="18" charset="-127"/>
                <a:ea typeface="휴먼엑스포" pitchFamily="18" charset="-127"/>
              </a:rPr>
              <a:t>실행</a:t>
            </a:r>
            <a:endParaRPr kumimoji="1" lang="en-US" altLang="ko-KR" sz="3600" b="0" i="0" u="none" strike="noStrike" kern="0" cap="none" spc="0" normalizeH="0" baseline="0" noProof="0" dirty="0" smtClean="0">
              <a:ln w="12700">
                <a:solidFill>
                  <a:srgbClr val="FFCC66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휴먼엑스포" pitchFamily="18" charset="-127"/>
              <a:ea typeface="휴먼엑스포" pitchFamily="18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600" b="0" i="0" u="none" strike="noStrike" kern="0" cap="none" spc="0" normalizeH="0" baseline="0" noProof="0" dirty="0" err="1" smtClean="0">
                <a:ln w="12700">
                  <a:solidFill>
                    <a:srgbClr val="FFCC66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휴먼엑스포" pitchFamily="18" charset="-127"/>
                <a:ea typeface="휴먼엑스포" pitchFamily="18" charset="-127"/>
              </a:rPr>
              <a:t>전략팀</a:t>
            </a:r>
            <a:endParaRPr kumimoji="1" lang="ko-KR" altLang="en-US" sz="3600" b="0" i="0" u="none" strike="noStrike" kern="0" cap="none" spc="0" normalizeH="0" baseline="0" noProof="0" dirty="0" smtClean="0">
              <a:ln w="12700">
                <a:solidFill>
                  <a:srgbClr val="FFCC66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휴먼엑스포" pitchFamily="18" charset="-127"/>
              <a:ea typeface="휴먼엑스포" pitchFamily="18" charset="-127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467544" y="548680"/>
            <a:ext cx="2304256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/>
            <a:r>
              <a:rPr kumimoji="1" lang="ko-KR" altLang="en-US" sz="4000" dirty="0">
                <a:solidFill>
                  <a:srgbClr val="FF33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kumimoji="1" lang="ko-KR" altLang="en-US" sz="4000" dirty="0" smtClean="0">
                <a:solidFill>
                  <a:srgbClr val="FF33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kumimoji="1" lang="ko-KR" altLang="en-US" sz="4000" b="0" kern="0" dirty="0" smtClean="0">
                <a:ln w="12700">
                  <a:solidFill>
                    <a:srgbClr val="FFCC66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코치</a:t>
            </a:r>
            <a:endParaRPr kumimoji="1" lang="en-US" altLang="ko-KR" sz="4000" dirty="0" smtClean="0">
              <a:solidFill>
                <a:srgbClr val="FF3300"/>
              </a:solidFill>
              <a:latin typeface="휴먼엑스포" pitchFamily="18" charset="-127"/>
              <a:ea typeface="휴먼엑스포" pitchFamily="18" charset="-127"/>
            </a:endParaRPr>
          </a:p>
          <a:p>
            <a:r>
              <a:rPr kumimoji="1" lang="en-US" altLang="ko-KR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(</a:t>
            </a:r>
            <a:r>
              <a:rPr kumimoji="1" lang="ko-KR" altLang="en-US" sz="2800" dirty="0" err="1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리저널</a:t>
            </a:r>
            <a:r>
              <a:rPr kumimoji="1" lang="en-US" altLang="ko-KR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kumimoji="1" lang="ko-KR" altLang="en-US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코치</a:t>
            </a:r>
            <a:r>
              <a:rPr kumimoji="1" lang="en-US" altLang="ko-KR" sz="28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)</a:t>
            </a:r>
            <a:endParaRPr kumimoji="1" lang="ko-KR" altLang="en-US" sz="2800" dirty="0" smtClean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3" name="Line 10"/>
          <p:cNvSpPr>
            <a:spLocks noChangeShapeType="1"/>
          </p:cNvSpPr>
          <p:nvPr/>
        </p:nvSpPr>
        <p:spPr bwMode="auto">
          <a:xfrm>
            <a:off x="2987675" y="1052513"/>
            <a:ext cx="3502025" cy="0"/>
          </a:xfrm>
          <a:prstGeom prst="line">
            <a:avLst/>
          </a:prstGeom>
          <a:noFill/>
          <a:ln w="76200">
            <a:solidFill>
              <a:srgbClr val="7030A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kumimoji="1" lang="ko-KR" altLang="en-US" sz="2400" b="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 flipH="1">
            <a:off x="5868143" y="1628775"/>
            <a:ext cx="994619" cy="792113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kumimoji="1" lang="ko-KR" altLang="en-US" sz="2400" b="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2577480" y="1700213"/>
            <a:ext cx="914672" cy="720675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kumimoji="1" lang="ko-KR" altLang="en-US" sz="2400" b="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 flipV="1">
            <a:off x="4572000" y="4221088"/>
            <a:ext cx="0" cy="1076400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kumimoji="1" lang="ko-KR" altLang="en-US" sz="2400" b="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3492152" y="2492896"/>
            <a:ext cx="2448000" cy="1323439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000" b="0" i="0" u="none" strike="noStrike" kern="0" cap="none" spc="0" normalizeH="0" baseline="0" noProof="0" dirty="0" smtClean="0">
                <a:ln w="18000">
                  <a:solidFill>
                    <a:srgbClr val="3366FF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</a:rPr>
              <a:t>교회 </a:t>
            </a:r>
            <a:endParaRPr kumimoji="1" lang="en-US" altLang="ko-KR" sz="4000" b="0" i="0" u="none" strike="noStrike" kern="0" cap="none" spc="0" normalizeH="0" baseline="0" noProof="0" dirty="0" smtClean="0">
              <a:ln w="18000">
                <a:solidFill>
                  <a:srgbClr val="3366FF">
                    <a:satMod val="140000"/>
                  </a:srgb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HY견고딕" pitchFamily="18" charset="-127"/>
              <a:ea typeface="HY견고딕" pitchFamily="18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000" b="0" i="0" u="none" strike="noStrike" kern="0" cap="none" spc="0" normalizeH="0" baseline="0" noProof="0" dirty="0" smtClean="0">
                <a:ln w="18000">
                  <a:solidFill>
                    <a:srgbClr val="3366FF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</a:rPr>
              <a:t>사무총회</a:t>
            </a:r>
            <a:endParaRPr kumimoji="1" lang="en-US" altLang="ko-KR" sz="4000" b="0" i="0" u="none" strike="noStrike" kern="0" cap="none" spc="0" normalizeH="0" baseline="0" noProof="0" dirty="0" smtClean="0">
              <a:ln w="18000">
                <a:solidFill>
                  <a:srgbClr val="3366FF">
                    <a:satMod val="140000"/>
                  </a:srgb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0" name="Oval 6"/>
          <p:cNvSpPr>
            <a:spLocks noChangeArrowheads="1"/>
          </p:cNvSpPr>
          <p:nvPr/>
        </p:nvSpPr>
        <p:spPr bwMode="auto">
          <a:xfrm>
            <a:off x="179512" y="3717032"/>
            <a:ext cx="2296567" cy="1296144"/>
          </a:xfrm>
          <a:prstGeom prst="ellipse">
            <a:avLst/>
          </a:prstGeom>
          <a:solidFill>
            <a:schemeClr val="tx1"/>
          </a:solidFill>
          <a:ln w="571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23528" y="3789040"/>
            <a:ext cx="230425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/>
            <a:r>
              <a:rPr kumimoji="1" lang="ko-KR" altLang="en-US" sz="4000" dirty="0">
                <a:solidFill>
                  <a:srgbClr val="FF33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kumimoji="1" lang="ko-KR" altLang="en-US" sz="4000" dirty="0" smtClean="0">
                <a:solidFill>
                  <a:srgbClr val="FF33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kumimoji="1" lang="ko-KR" altLang="en-US" sz="4000" b="0" kern="0" dirty="0" smtClean="0">
                <a:ln w="12700">
                  <a:solidFill>
                    <a:srgbClr val="FFCC66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휴먼엑스포" pitchFamily="18" charset="-127"/>
                <a:ea typeface="휴먼엑스포" pitchFamily="18" charset="-127"/>
              </a:rPr>
              <a:t>코치</a:t>
            </a:r>
            <a:endParaRPr kumimoji="1" lang="en-US" altLang="ko-KR" sz="4000" dirty="0" smtClean="0">
              <a:solidFill>
                <a:srgbClr val="FF3300"/>
              </a:solidFill>
              <a:latin typeface="휴먼엑스포" pitchFamily="18" charset="-127"/>
              <a:ea typeface="휴먼엑스포" pitchFamily="18" charset="-127"/>
            </a:endParaRPr>
          </a:p>
          <a:p>
            <a:r>
              <a:rPr kumimoji="1" lang="en-US" altLang="ko-KR" sz="24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(</a:t>
            </a:r>
            <a:r>
              <a:rPr kumimoji="1" lang="ko-KR" altLang="en-US" sz="2400" dirty="0" err="1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내서</a:t>
            </a:r>
            <a:r>
              <a:rPr kumimoji="1" lang="ko-KR" altLang="en-US" sz="2400" dirty="0" err="1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널</a:t>
            </a:r>
            <a:r>
              <a:rPr kumimoji="1" lang="en-US" altLang="ko-KR" sz="24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kumimoji="1" lang="ko-KR" altLang="en-US" sz="24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코치</a:t>
            </a:r>
            <a:r>
              <a:rPr kumimoji="1" lang="en-US" altLang="ko-KR" sz="240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>)</a:t>
            </a:r>
            <a:endParaRPr kumimoji="1" lang="ko-KR" altLang="en-US" sz="2400" dirty="0" smtClean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cxnSp>
        <p:nvCxnSpPr>
          <p:cNvPr id="3" name="직선 화살표 연결선 2"/>
          <p:cNvCxnSpPr/>
          <p:nvPr/>
        </p:nvCxnSpPr>
        <p:spPr bwMode="auto">
          <a:xfrm flipV="1">
            <a:off x="1071563" y="1988840"/>
            <a:ext cx="12383" cy="167455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직선 화살표 연결선 10"/>
          <p:cNvCxnSpPr/>
          <p:nvPr/>
        </p:nvCxnSpPr>
        <p:spPr bwMode="auto">
          <a:xfrm>
            <a:off x="2051720" y="2132558"/>
            <a:ext cx="1656184" cy="309664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직선 화살표 연결선 39"/>
          <p:cNvCxnSpPr/>
          <p:nvPr/>
        </p:nvCxnSpPr>
        <p:spPr bwMode="auto">
          <a:xfrm flipV="1">
            <a:off x="5652120" y="2060550"/>
            <a:ext cx="1656184" cy="31686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0546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 animBg="1"/>
      <p:bldP spid="36" grpId="0" animBg="1"/>
      <p:bldP spid="37" grpId="0" animBg="1"/>
      <p:bldP spid="38" grpId="0" animBg="1"/>
      <p:bldP spid="39" grpId="0" animBg="1"/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250825" y="1268761"/>
            <a:ext cx="8642350" cy="5184428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삶과 사역이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극대화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(Sweep Spot)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된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b="1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 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은사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강점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리더십 스타일과 기질을 종합해서 자기 자산을 평가하고 자기 발견을 하게 됨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매력포인트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발견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b="1" u="sng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삶과 사역의 </a:t>
            </a:r>
            <a:r>
              <a:rPr lang="ko-KR" altLang="en-US" b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비전과 핵심가치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 발견되고 정립된다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b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영성과 인격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(=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내적 신앙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개발된다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b="1" dirty="0" smtClean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역량과 리더십</a:t>
            </a:r>
            <a:r>
              <a:rPr lang="en-US" altLang="ko-KR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(=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외적 신앙</a:t>
            </a:r>
            <a:r>
              <a:rPr lang="en-US" altLang="ko-KR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을 개발된다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교회에 준비된 일꾼들이 세워진다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.)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endParaRPr lang="en-US" altLang="ko-KR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None/>
            </a:pP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지역 </a:t>
            </a:r>
            <a:r>
              <a:rPr lang="ko-KR" altLang="en-US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사회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를 이해하고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그들과의 관계를 개발하여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전도의 기회를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갖는다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지역사회의 </a:t>
            </a:r>
            <a:r>
              <a:rPr lang="ko-KR" altLang="en-US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새들백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샘을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그림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유익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264315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250825" y="1268761"/>
            <a:ext cx="8642350" cy="5184428"/>
          </a:xfrm>
          <a:solidFill>
            <a:srgbClr val="FFFF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신앙의 기본이 되는 </a:t>
            </a:r>
            <a:r>
              <a:rPr lang="ko-KR" altLang="en-US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다윗의 </a:t>
            </a:r>
            <a:r>
              <a:rPr lang="en-US" altLang="ko-KR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4C</a:t>
            </a:r>
            <a:r>
              <a:rPr lang="ko-KR" altLang="en-US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모델을 익힌다</a:t>
            </a:r>
            <a:r>
              <a:rPr lang="en-US" altLang="ko-KR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 (</a:t>
            </a:r>
            <a:r>
              <a:rPr lang="ko-KR" altLang="en-US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다윗의 부르심</a:t>
            </a:r>
            <a:r>
              <a:rPr lang="en-US" altLang="ko-KR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:calling, </a:t>
            </a:r>
            <a:r>
              <a:rPr lang="ko-KR" altLang="en-US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공동체</a:t>
            </a:r>
            <a:r>
              <a:rPr lang="en-US" altLang="ko-KR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:community, </a:t>
            </a:r>
            <a:r>
              <a:rPr lang="ko-KR" altLang="en-US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성품</a:t>
            </a:r>
            <a:r>
              <a:rPr lang="en-US" altLang="ko-KR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 character, </a:t>
            </a:r>
            <a:r>
              <a:rPr lang="ko-KR" altLang="en-US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</a:t>
            </a:r>
            <a:r>
              <a:rPr lang="en-US" altLang="ko-KR" u="sng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 competency)</a:t>
            </a:r>
            <a:endParaRPr lang="en-US" altLang="ko-KR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건강을 진단하고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평가하고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처방해서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현재의 신앙상태를 파악하고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더 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건강한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신앙생활을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하게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된다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평신도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리더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교회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그리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고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목회자의 건강상태 진단 보고서를 받음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8)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비전과 가치에 기초한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실행전략을 세우는 일을 습관화 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된다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교회가 나아갈 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5-10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년의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비전을 세우고 그것에 맞게 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4-7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개의 핵심가치를 만들게 됨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sz="24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  </a:t>
            </a: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유익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78482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250825" y="1124745"/>
            <a:ext cx="8642350" cy="5328444"/>
          </a:xfrm>
          <a:solidFill>
            <a:srgbClr val="FFFF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9) 5-10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년간의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교회가 세운 비전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중에서 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년간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(2014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의 목표와 실행 계획을 세우고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팀 및 개별 </a:t>
            </a:r>
            <a:r>
              <a:rPr lang="ko-KR" altLang="en-US" dirty="0" err="1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통해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목표한 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실행전략이 성취된다</a:t>
            </a: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6-12.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쪽의 교회 사역 청사진을 </a:t>
            </a:r>
            <a:r>
              <a:rPr lang="ko-KR" altLang="en-US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만듬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교회 핵심 리더들과 함께 </a:t>
            </a:r>
            <a:r>
              <a:rPr lang="ko-KR" altLang="en-US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받기에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피 코치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든든한 신앙을 갖게 된다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받는 동안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동료 그룹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(Peer Group)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을 통해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객관적인 자신을 보고 힘과 용기를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얻는다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12)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신앙생활의 실패는 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85%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 인간관계이다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인간관계를 개발시켜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성공적인 삶을 살게 된다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유익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61992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250825" y="1124745"/>
            <a:ext cx="8642350" cy="5328444"/>
          </a:xfrm>
          <a:solidFill>
            <a:srgbClr val="FFFF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13)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교회의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시스템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구조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이 효과적으로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운영된다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14)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영적 건강이 진단되고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b="1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받기에 미래에 일어날 문제를 사전에 방지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된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15)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재 진단하기에 삶과 사역의  </a:t>
            </a:r>
            <a:r>
              <a:rPr lang="ko-KR" altLang="en-US" b="1" u="sng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변화</a:t>
            </a:r>
            <a:r>
              <a:rPr lang="en-US" altLang="ko-KR" b="1" u="sng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b="1" u="sng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양적</a:t>
            </a:r>
            <a:r>
              <a:rPr lang="en-US" altLang="ko-KR" b="1" u="sng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b="1" u="sng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질적 성장</a:t>
            </a:r>
            <a:r>
              <a:rPr lang="en-US" altLang="ko-KR" b="1" u="sng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측정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비교되고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그리고 미래 방향이 설정된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16) 21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세기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사역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에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가장 필요한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코치로서의 자질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교회 핵심 리더들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키운다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17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선교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정신을 갖고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배가사역</a:t>
            </a: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전도</a:t>
            </a: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소 그룹</a:t>
            </a: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교회개척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하게 된다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18)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다양한</a:t>
            </a:r>
            <a:r>
              <a:rPr lang="en-US" altLang="ko-KR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사역의 전략을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배우게 된다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b="1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유익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(4)</a:t>
            </a:r>
          </a:p>
        </p:txBody>
      </p:sp>
    </p:spTree>
    <p:extLst>
      <p:ext uri="{BB962C8B-B14F-4D97-AF65-F5344CB8AC3E}">
        <p14:creationId xmlns:p14="http://schemas.microsoft.com/office/powerpoint/2010/main" val="120139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9329" name="_x167485072" descr="EMB00001790257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466" y="1571166"/>
            <a:ext cx="7564966" cy="4838689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 noGrp="1"/>
          </p:cNvSpPr>
          <p:nvPr>
            <p:ph type="title"/>
          </p:nvPr>
        </p:nvSpPr>
        <p:spPr>
          <a:xfrm>
            <a:off x="971600" y="227013"/>
            <a:ext cx="7272288" cy="609600"/>
          </a:xfrm>
          <a:prstGeom prst="rect">
            <a:avLst/>
          </a:prstGeom>
          <a:solidFill>
            <a:srgbClr val="FFC0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리더십 사역</a:t>
            </a:r>
            <a:endParaRPr lang="en-US" altLang="ko-KR" sz="32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8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323528" y="1268760"/>
            <a:ext cx="8569647" cy="5184576"/>
          </a:xfrm>
          <a:solidFill>
            <a:srgbClr val="FFFF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4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19)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전문 컨설턴트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코치를 통해 사역의 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든든한 버팀목</a:t>
            </a:r>
            <a:r>
              <a:rPr lang="en-US" altLang="ko-KR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(Supporting system)</a:t>
            </a:r>
            <a:r>
              <a:rPr lang="ko-KR" altLang="en-US" b="1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얻는다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고 </a:t>
            </a:r>
            <a:r>
              <a:rPr lang="ko-KR" altLang="en-US" b="1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뜨라이브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b="1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Diploma/Certificate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를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받는다</a:t>
            </a:r>
            <a:r>
              <a:rPr lang="en-US" altLang="ko-KR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(*).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21)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동료 </a:t>
            </a:r>
            <a:r>
              <a:rPr lang="ko-KR" altLang="en-US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사역자들</a:t>
            </a:r>
            <a:r>
              <a:rPr lang="ko-KR" altLang="en-US" dirty="0" err="1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의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err="1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 리더십이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개발된다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22)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담임목사와 핵심 리더들이 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팀 </a:t>
            </a:r>
            <a:r>
              <a:rPr lang="ko-KR" altLang="en-US" dirty="0" err="1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쉽</a:t>
            </a:r>
            <a:r>
              <a:rPr lang="en-US" altLang="ko-KR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(Team ship)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을 통해 하나가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된다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23)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교회가 하나되어 일심 단결하게 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되어 사역에 놀라운 변화를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맞보게 된다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>
              <a:buFont typeface="Arial" charset="0"/>
              <a:buNone/>
            </a:pPr>
            <a:r>
              <a:rPr lang="en-US" altLang="ko-KR" sz="20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(*) 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GO Thrive 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coaching</a:t>
            </a:r>
            <a:r>
              <a:rPr lang="ko-KR" altLang="en-US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을 마치면 졸업장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(Diploma)</a:t>
            </a:r>
            <a:r>
              <a:rPr lang="ko-KR" altLang="en-US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을 드리며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훈련 시작과 동시에 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 이상의 </a:t>
            </a:r>
            <a:r>
              <a:rPr lang="ko-KR" altLang="en-US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피 코치를 </a:t>
            </a:r>
            <a:r>
              <a:rPr lang="ko-KR" altLang="en-US" sz="20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하게 되면 </a:t>
            </a:r>
            <a:r>
              <a:rPr lang="ko-KR" altLang="en-US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코치 자격증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(Certificate)</a:t>
            </a:r>
            <a:r>
              <a:rPr lang="ko-KR" altLang="en-US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를 드립니다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sz="20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유익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89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468313" y="1268760"/>
            <a:ext cx="8424862" cy="5184428"/>
          </a:xfrm>
          <a:solidFill>
            <a:srgbClr val="FFFF00"/>
          </a:solidFill>
        </p:spPr>
        <p:txBody>
          <a:bodyPr/>
          <a:lstStyle/>
          <a:p>
            <a:pPr marL="457200" indent="-457200">
              <a:buNone/>
            </a:pP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건강한 교회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(health church)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를 세우고자 하는 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열정</a:t>
            </a:r>
            <a:endParaRPr lang="en-US" altLang="ko-KR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습관적인 신앙에서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벗어나 날마다 </a:t>
            </a:r>
            <a:r>
              <a:rPr lang="ko-KR" altLang="en-US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새롭게 변화된 삶을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살고자 하는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자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b="1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하는 동안 주어진 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과제와 독서를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하는 자</a:t>
            </a:r>
            <a:endParaRPr lang="en-US" altLang="ko-KR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(3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개월간 사용할 기본교재는 </a:t>
            </a:r>
            <a:r>
              <a:rPr lang="en-US" altLang="ko-KR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200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쪽</a:t>
            </a:r>
            <a:r>
              <a:rPr lang="en-US" altLang="ko-KR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읽을 교재는 </a:t>
            </a:r>
            <a:r>
              <a:rPr lang="en-US" altLang="ko-KR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400</a:t>
            </a:r>
            <a:r>
              <a:rPr lang="ko-KR" altLang="en-US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쪽임</a:t>
            </a:r>
            <a:r>
              <a:rPr lang="en-US" altLang="ko-KR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b="1" dirty="0" smtClean="0">
              <a:solidFill>
                <a:srgbClr val="008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4)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동료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를 경쟁자가 아니라 협력자로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여기는 자</a:t>
            </a:r>
            <a:endParaRPr lang="en-US" altLang="ko-KR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5) </a:t>
            </a:r>
            <a:r>
              <a:rPr lang="ko-KR" altLang="en-US" b="1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받는 동안 </a:t>
            </a:r>
            <a:r>
              <a:rPr lang="ko-KR" altLang="en-US" b="1" u="sng" dirty="0" err="1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lang="ko-KR" altLang="en-US" b="1" u="sng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최우선으로 </a:t>
            </a:r>
            <a:r>
              <a:rPr lang="ko-KR" altLang="en-US" b="1" u="sng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여기는 자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6)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삶과 사역에 부딪치는 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문제를 과감하게 도전할 수 있는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자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sz="2800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lnSpc>
                <a:spcPts val="2300"/>
              </a:lnSpc>
              <a:buFont typeface="Arial" charset="0"/>
              <a:buNone/>
            </a:pPr>
            <a:r>
              <a:rPr lang="en-US" altLang="ko-KR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 </a:t>
            </a:r>
          </a:p>
          <a:p>
            <a:pPr>
              <a:lnSpc>
                <a:spcPts val="2300"/>
              </a:lnSpc>
              <a:buFont typeface="Arial" charset="0"/>
              <a:buNone/>
            </a:pPr>
            <a:endParaRPr lang="en-US" altLang="ko-KR" sz="2800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대상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124986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468313" y="1196752"/>
            <a:ext cx="8424862" cy="5256436"/>
          </a:xfrm>
          <a:solidFill>
            <a:srgbClr val="FFFF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영적 </a:t>
            </a:r>
            <a:r>
              <a:rPr lang="ko-KR" altLang="en-US" u="sng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건강을 </a:t>
            </a:r>
            <a:r>
              <a:rPr lang="ko-KR" altLang="en-US" u="sng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진단하고 평가하는 일에 마음이 열려 있는 자</a:t>
            </a:r>
            <a:r>
              <a:rPr lang="en-US" altLang="ko-KR" u="sng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b="1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받기 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개월 전까지 </a:t>
            </a:r>
            <a:r>
              <a:rPr lang="en-US" altLang="ko-KR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건강진단 설문지</a:t>
            </a:r>
            <a:r>
              <a:rPr lang="en-US" altLang="ko-KR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를 다 끝내고 처방 </a:t>
            </a:r>
            <a:r>
              <a:rPr lang="ko-KR" altLang="en-US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보고</a:t>
            </a:r>
            <a:r>
              <a:rPr lang="ko-KR" altLang="en-US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서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를 </a:t>
            </a:r>
            <a:r>
              <a:rPr lang="ko-KR" altLang="en-US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받은 자</a:t>
            </a:r>
            <a:r>
              <a:rPr lang="en-US" altLang="ko-KR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자신의 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건강진단 보고서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를  </a:t>
            </a:r>
            <a:r>
              <a:rPr lang="ko-KR" altLang="en-US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받는 주위 </a:t>
            </a:r>
            <a:r>
              <a:rPr lang="ko-KR" altLang="en-US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동</a:t>
            </a:r>
            <a:r>
              <a:rPr lang="ko-KR" altLang="en-US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료</a:t>
            </a:r>
            <a:r>
              <a:rPr lang="ko-KR" altLang="en-US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들과 </a:t>
            </a:r>
            <a:r>
              <a:rPr lang="ko-KR" altLang="en-US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스스럼 없이 나눌 수 있는 자</a:t>
            </a:r>
            <a:r>
              <a:rPr lang="en-US" altLang="ko-KR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10)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비전과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가치에 근거해서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목표와 실행전략을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만들고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실행함으로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섬기는 교회가 건강해 지기를 원하는 자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11)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교회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핵심 리더들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기관 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부서장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그룹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리더들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dirty="0" err="1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코칭해서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교회의 성장과 번영을 보고자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하는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분</a:t>
            </a:r>
            <a:endParaRPr lang="en-US" altLang="ko-KR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대상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00344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8" name="내용 개체 틀 4"/>
          <p:cNvSpPr>
            <a:spLocks noGrp="1"/>
          </p:cNvSpPr>
          <p:nvPr>
            <p:ph idx="1"/>
          </p:nvPr>
        </p:nvSpPr>
        <p:spPr>
          <a:xfrm>
            <a:off x="468313" y="1268760"/>
            <a:ext cx="8424862" cy="5184428"/>
          </a:xfrm>
          <a:solidFill>
            <a:srgbClr val="FFFF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12)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교회의 목표와 실행전략을 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세워 교회의 시스템이 효과적이고 능률적으로 흐르도록 만들고자 하는 자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13)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새로운 소 그룹을 만들거나 새로운 교회를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개척하는 일에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적극적인 관심을 가진 자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14) </a:t>
            </a:r>
            <a:r>
              <a:rPr lang="ko-KR" altLang="en-US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마친 후에는 다른 동료나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후배들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년에 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 이상 팀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게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err="1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해 주고자 하는 자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lnSpc>
                <a:spcPts val="2300"/>
              </a:lnSpc>
              <a:buFont typeface="Arial" charset="0"/>
              <a:buNone/>
            </a:pPr>
            <a:endParaRPr lang="en-US" altLang="ko-KR" sz="2800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lnSpc>
                <a:spcPts val="2300"/>
              </a:lnSpc>
              <a:buFont typeface="Arial" charset="0"/>
              <a:buNone/>
            </a:pPr>
            <a:r>
              <a:rPr lang="en-US" altLang="ko-KR" sz="28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 </a:t>
            </a:r>
          </a:p>
          <a:p>
            <a:pPr>
              <a:lnSpc>
                <a:spcPts val="2300"/>
              </a:lnSpc>
              <a:buFont typeface="Arial" charset="0"/>
              <a:buNone/>
            </a:pPr>
            <a:endParaRPr lang="en-US" altLang="ko-KR" sz="2800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800" b="1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buFont typeface="Arial" charset="0"/>
              <a:buNone/>
            </a:pPr>
            <a:endParaRPr lang="en-US" altLang="ko-KR" sz="2000" b="1" dirty="0" smtClean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188640"/>
            <a:ext cx="6120680" cy="692696"/>
          </a:xfrm>
          <a:prstGeom prst="rect">
            <a:avLst/>
          </a:prstGeom>
          <a:solidFill>
            <a:srgbClr val="7030A0"/>
          </a:solidFill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컨설팅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-</a:t>
            </a: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대상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374742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512" y="2147372"/>
            <a:ext cx="8784976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서론이 끝났습니다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제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1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강이 곧 시작되겠습니다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</a:p>
          <a:p>
            <a:pPr algn="ctr"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즐거운 쉼이 되기를 바랍니다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</a:t>
            </a:r>
          </a:p>
          <a:p>
            <a:pPr algn="ctr">
              <a:defRPr/>
            </a:pPr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이 자료는 </a:t>
            </a:r>
            <a:r>
              <a:rPr lang="ko-KR" altLang="en-US" sz="2400" dirty="0" err="1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연구소의 허락을 받지 않고 </a:t>
            </a:r>
            <a:endParaRPr lang="en-US" altLang="ko-KR" sz="2400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algn="ctr">
              <a:defRPr/>
            </a:pP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사용하는 것은 불법이기에 법적 책임을 질 수 있습니다</a:t>
            </a:r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.)</a:t>
            </a:r>
            <a:endParaRPr lang="en-US" altLang="ko-KR" sz="36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  <p:pic>
        <p:nvPicPr>
          <p:cNvPr id="5" name="그림 4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85728"/>
            <a:ext cx="3240360" cy="691044"/>
          </a:xfrm>
          <a:prstGeom prst="rect">
            <a:avLst/>
          </a:prstGeom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95536" y="5805264"/>
            <a:ext cx="4104456" cy="86409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www.igomt.com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Jamessok_4@hotmail.com</a:t>
            </a:r>
            <a:endParaRPr kumimoji="0" lang="ko-KR" altLang="en-US" sz="1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11560" y="3784972"/>
            <a:ext cx="81438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ko-KR" altLang="en-US" sz="3600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36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</a:t>
            </a:r>
            <a:r>
              <a:rPr lang="ko-KR" altLang="en-US" sz="36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소</a:t>
            </a:r>
            <a:r>
              <a:rPr lang="ko-KR" altLang="en-US" sz="36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36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제공</a:t>
            </a:r>
            <a:r>
              <a:rPr lang="ko-KR" altLang="en-US" sz="4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GO Thrive Coaching, 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SBC</a:t>
            </a:r>
          </a:p>
          <a:p>
            <a:pPr algn="ctr"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11417 S. Belmont Dr. Plainfield, IL 60585  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U.S.A</a:t>
            </a:r>
          </a:p>
          <a:p>
            <a:pPr algn="ctr">
              <a:defRPr/>
            </a:pPr>
            <a:r>
              <a:rPr lang="ko-KR" altLang="en-US" sz="20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연구소 제공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: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정재홍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박상준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천성호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정재욱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</a:t>
            </a:r>
            <a:endParaRPr lang="en-US" altLang="ko-KR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algn="ctr"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(815) 254-7720 (Office),  (630) 452-5100(Cell)</a:t>
            </a:r>
          </a:p>
          <a:p>
            <a:pPr algn="ctr">
              <a:defRPr/>
            </a:pPr>
            <a:endParaRPr lang="ko-KR" altLang="en-US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7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 idx="4294967295"/>
          </p:nvPr>
        </p:nvSpPr>
        <p:spPr>
          <a:xfrm>
            <a:off x="467544" y="1268412"/>
            <a:ext cx="8390707" cy="5184924"/>
          </a:xfrm>
          <a:solidFill>
            <a:srgbClr val="FFC000"/>
          </a:solidFill>
        </p:spPr>
        <p:txBody>
          <a:bodyPr/>
          <a:lstStyle/>
          <a:p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티칭은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대체적으로 교사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(Teacher)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가 지식이나 지혜를 학생들에게 </a:t>
            </a:r>
            <a:r>
              <a:rPr lang="ko-KR" altLang="en-US" sz="280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전달하여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변화를 창출하고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코칭은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학생들 속에 잠재해 있는 지식이나 지혜를 </a:t>
            </a:r>
            <a:r>
              <a:rPr lang="ko-KR" altLang="en-US" sz="280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이끌어내어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______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를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창출한다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티칭은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주로 교사가 </a:t>
            </a:r>
            <a:r>
              <a:rPr lang="ko-KR" altLang="en-US" sz="280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해답을 주지만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코칭은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질문해서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피코치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스스로 </a:t>
            </a:r>
            <a:r>
              <a:rPr lang="ko-KR" altLang="en-US" sz="280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해답을 찾아내도록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도운다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코칭의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주요한 키는 </a:t>
            </a:r>
            <a:r>
              <a:rPr lang="ko-KR" altLang="en-US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질문</a:t>
            </a:r>
            <a:r>
              <a:rPr lang="ko-KR" altLang="en-US" sz="2800" i="1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이다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질문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통해 학생들이 해답을 찾도록 돕는다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dirty="0">
                <a:latin typeface="HY견고딕" pitchFamily="18" charset="-127"/>
                <a:ea typeface="HY견고딕" pitchFamily="18" charset="-127"/>
              </a:rPr>
            </a:br>
            <a:endParaRPr lang="en-US" altLang="ko-KR" b="1" dirty="0" smtClean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5576" y="360040"/>
            <a:ext cx="7704856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유래와 정의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2636912"/>
            <a:ext cx="1008112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변화</a:t>
            </a:r>
            <a:endParaRPr lang="ko-KR" altLang="en-US" sz="28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085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 idx="4294967295"/>
          </p:nvPr>
        </p:nvSpPr>
        <p:spPr>
          <a:xfrm>
            <a:off x="323528" y="1268412"/>
            <a:ext cx="8534723" cy="5184924"/>
          </a:xfrm>
          <a:solidFill>
            <a:srgbClr val="FFC000"/>
          </a:solidFill>
        </p:spPr>
        <p:txBody>
          <a:bodyPr/>
          <a:lstStyle/>
          <a:p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토니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스톨츠푸스는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그의 책 리더십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(“Leadership coaching”: www. Coach22.com, 2005)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에서 “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코칭은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코치가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피코치가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가진 문제를 </a:t>
            </a:r>
            <a:r>
              <a:rPr lang="ko-KR" altLang="en-US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해결해 주거나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피코치가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해야 할 일을 말하거나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(telling),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혹은 충고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(giving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advice 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하는 대신 </a:t>
            </a: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____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 하는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법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(ask questions)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을 배워야만 한다” 고 했다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</a:t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i="1" dirty="0" err="1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멘토링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(Mentoring</a:t>
            </a:r>
            <a:r>
              <a:rPr lang="en-US" altLang="ko-KR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은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멘토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(Mentor)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가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멘티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(Mentee)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에게 지혜와 기회를 제공하고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i="1" dirty="0" err="1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카운셀링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(counseling)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은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상담자가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문제를 진단하고 해답을 제공하고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,</a:t>
            </a:r>
            <a:endParaRPr lang="en-US" altLang="ko-KR" b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5576" y="360040"/>
            <a:ext cx="7704856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유래와 정의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712" y="3356992"/>
            <a:ext cx="936104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질문 </a:t>
            </a:r>
            <a:endParaRPr lang="ko-KR" altLang="en-US" sz="28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389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 idx="4294967295"/>
          </p:nvPr>
        </p:nvSpPr>
        <p:spPr>
          <a:xfrm>
            <a:off x="467544" y="1268412"/>
            <a:ext cx="8390707" cy="5184924"/>
          </a:xfrm>
          <a:solidFill>
            <a:srgbClr val="FFC000"/>
          </a:solidFill>
        </p:spPr>
        <p:txBody>
          <a:bodyPr/>
          <a:lstStyle/>
          <a:p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그리고 </a:t>
            </a:r>
            <a:r>
              <a:rPr lang="ko-KR" altLang="en-US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제자 삼는 일은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800" i="1" dirty="0" err="1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discipling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신자 삶의 기본을 설명하고 신자다운 삶을 꾸준히 살도록 꾸준히 그리고 체계적으로 도움을 주는 일” 이라 했다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그리고 “인 아웃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(In out coaching)”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을 쓴 송영수는 “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멘토링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카운셀링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컨설팅의 상당한 부분이 </a:t>
            </a:r>
            <a:r>
              <a:rPr lang="ko-KR" altLang="en-US" sz="2800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수직적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관계이며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어떤 문제에 대해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해답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을 주는 것이다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.”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그러나 </a:t>
            </a:r>
            <a:r>
              <a:rPr lang="ko-KR" altLang="en-US" sz="2800" i="1" dirty="0" err="1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코칭은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다르며 “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____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적인 관계에서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자신 스스로의 문제를 발견하게 하고 해답을 찾도록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도와준다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.”</a:t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ko-KR" altLang="en-US" dirty="0"/>
              <a:t/>
            </a:r>
            <a:br>
              <a:rPr lang="ko-KR" altLang="en-US" dirty="0"/>
            </a:br>
            <a:endParaRPr lang="en-US" altLang="ko-KR" b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5576" y="360040"/>
            <a:ext cx="7704856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유래와 정의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8064" y="3933056"/>
            <a:ext cx="936104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수평 </a:t>
            </a:r>
            <a:endParaRPr lang="ko-KR" altLang="en-US" sz="28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220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 idx="4294967295"/>
          </p:nvPr>
        </p:nvSpPr>
        <p:spPr>
          <a:xfrm>
            <a:off x="467544" y="1268412"/>
            <a:ext cx="8390707" cy="5184924"/>
          </a:xfrm>
          <a:solidFill>
            <a:schemeClr val="accent2"/>
          </a:solidFill>
        </p:spPr>
        <p:txBody>
          <a:bodyPr/>
          <a:lstStyle/>
          <a:p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‘</a:t>
            </a:r>
            <a:r>
              <a:rPr lang="ko-KR" altLang="en-US" sz="280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코치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(coach)'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라는 단어의 의미로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교육하다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훈련하다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힌트를 주다</a:t>
            </a:r>
            <a:r>
              <a:rPr lang="en-US" altLang="ko-KR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사실을 알려주다</a:t>
            </a:r>
            <a:r>
              <a:rPr lang="en-US" altLang="ko-KR" sz="2800" i="1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이다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</a:t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2800" dirty="0"/>
              <a:t/>
            </a:r>
            <a:br>
              <a:rPr lang="ko-KR" altLang="en-US" sz="2800" dirty="0"/>
            </a:br>
            <a:r>
              <a:rPr lang="en-US" altLang="ko-KR" sz="2800" dirty="0" smtClean="0"/>
              <a:t>2)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u="sng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코치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”의 단어의 의미는 헝가리의 도시 </a:t>
            </a:r>
            <a:r>
              <a:rPr lang="ko-KR" altLang="en-US" sz="2800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콕스</a:t>
            </a:r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800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Kocs</a:t>
            </a:r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에서 개발된 네 마리의 말이 끄는 </a:t>
            </a:r>
            <a:r>
              <a:rPr lang="ko-KR" altLang="en-US" sz="2800" u="sng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마차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에서 유래 했습니다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800" dirty="0"/>
              <a:t>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이 마차는 원래</a:t>
            </a:r>
            <a:r>
              <a:rPr lang="ko-KR" altLang="en-US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 왕족의 이동 수단으로 사용했다가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나중에는 귀중품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우편물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일반 승객도 수송하는 수단이 되었다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‘</a:t>
            </a:r>
            <a:r>
              <a:rPr lang="ko-KR" altLang="en-US" sz="280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코치’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는 </a:t>
            </a:r>
            <a:r>
              <a:rPr lang="ko-KR" altLang="en-US" sz="2800" i="1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귀한 사람을 지금 있는 곳에서 그 사람이 가고자 하는 목적지까지 데려다 주는 사물 혹은 사람을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뜻하는 말로 남게 되었다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.”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이것을 영국에서는 코치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(Coach)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라고 했다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</a:t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</a:br>
            <a:endParaRPr lang="en-US" altLang="ko-KR" b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5576" y="360040"/>
            <a:ext cx="7704856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유래와 정의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2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제목 1"/>
          <p:cNvSpPr>
            <a:spLocks noGrp="1"/>
          </p:cNvSpPr>
          <p:nvPr>
            <p:ph type="title" idx="4294967295"/>
          </p:nvPr>
        </p:nvSpPr>
        <p:spPr>
          <a:xfrm>
            <a:off x="467544" y="1268412"/>
            <a:ext cx="8390707" cy="5184924"/>
          </a:xfrm>
          <a:solidFill>
            <a:schemeClr val="accent2"/>
          </a:solidFill>
        </p:spPr>
        <p:txBody>
          <a:bodyPr/>
          <a:lstStyle/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게리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콜린즈는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“코치”라는 말은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1500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년 경 마차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(a horse-drawn vehicles)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가 승객이 있는 곳에서 </a:t>
            </a:r>
            <a:r>
              <a:rPr lang="ko-KR" altLang="en-US" sz="2800" u="sng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출발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해서 승객이 가고자 하는 </a:t>
            </a:r>
            <a:r>
              <a:rPr lang="ko-KR" altLang="en-US" sz="28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목적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지까지 데려다 주는 </a:t>
            </a:r>
            <a:r>
              <a:rPr lang="ko-KR" altLang="en-US" sz="2800" u="sng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사람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이라 했다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질문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!: </a:t>
            </a:r>
            <a:r>
              <a:rPr lang="ko-KR" altLang="en-US" sz="2800" dirty="0" err="1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코칭은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시작점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(=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위치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이 있다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목적지가 있다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그리고 목적지는 누구 정하나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! _____,   </a:t>
            </a:r>
            <a:r>
              <a:rPr lang="ko-KR" altLang="en-US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누구 가도록 돕는가</a:t>
            </a: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? _____</a:t>
            </a:r>
            <a:b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800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</a:br>
            <a:endParaRPr lang="en-US" altLang="ko-KR" b="1" dirty="0" smtClean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5576" y="360040"/>
            <a:ext cx="7704856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유래와 정의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3841884"/>
            <a:ext cx="129614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피코치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ko-KR" altLang="en-US" sz="28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8224" y="3841884"/>
            <a:ext cx="93610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코치</a:t>
            </a:r>
            <a:endParaRPr lang="ko-KR" altLang="en-US" sz="28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418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1587599" y="3931468"/>
            <a:ext cx="5936729" cy="1588"/>
          </a:xfrm>
          <a:prstGeom prst="straightConnector1">
            <a:avLst/>
          </a:prstGeom>
          <a:ln w="127000">
            <a:solidFill>
              <a:srgbClr val="92D05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39552" y="3386052"/>
            <a:ext cx="720080" cy="110799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66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A</a:t>
            </a:r>
            <a:endParaRPr lang="en-US" altLang="ko-KR" sz="6600" dirty="0" smtClean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8" name="직선 화살표 연결선 27"/>
          <p:cNvCxnSpPr/>
          <p:nvPr/>
        </p:nvCxnSpPr>
        <p:spPr>
          <a:xfrm flipV="1">
            <a:off x="4354388" y="1772816"/>
            <a:ext cx="1588" cy="3672408"/>
          </a:xfrm>
          <a:prstGeom prst="straightConnector1">
            <a:avLst/>
          </a:prstGeom>
          <a:ln w="127000">
            <a:solidFill>
              <a:srgbClr val="86041A"/>
            </a:solidFill>
            <a:prstDash val="dash"/>
            <a:bevel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051720" y="1124744"/>
            <a:ext cx="4680520" cy="584775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3200" dirty="0" smtClean="0">
                <a:latin typeface="HY강B" pitchFamily="18" charset="-127"/>
                <a:ea typeface="HY강B" pitchFamily="18" charset="-127"/>
              </a:rPr>
              <a:t>피 </a:t>
            </a:r>
            <a:r>
              <a:rPr lang="ko-KR" altLang="en-US" sz="3200" smtClean="0">
                <a:latin typeface="HY강B" pitchFamily="18" charset="-127"/>
                <a:ea typeface="HY강B" pitchFamily="18" charset="-127"/>
              </a:rPr>
              <a:t>코치</a:t>
            </a:r>
            <a:r>
              <a:rPr lang="en-US" altLang="ko-KR" sz="3200" dirty="0" smtClean="0">
                <a:latin typeface="HY강B" pitchFamily="18" charset="-127"/>
                <a:ea typeface="HY강B" pitchFamily="18" charset="-127"/>
              </a:rPr>
              <a:t>/</a:t>
            </a:r>
            <a:r>
              <a:rPr lang="ko-KR" altLang="en-US" sz="3200" dirty="0" err="1" smtClean="0">
                <a:latin typeface="HY강B" pitchFamily="18" charset="-127"/>
                <a:ea typeface="HY강B" pitchFamily="18" charset="-127"/>
              </a:rPr>
              <a:t>코치이</a:t>
            </a:r>
            <a:r>
              <a:rPr lang="en-US" altLang="ko-KR" sz="32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3200" dirty="0" err="1" smtClean="0">
                <a:latin typeface="HY강B" pitchFamily="18" charset="-127"/>
                <a:ea typeface="HY강B" pitchFamily="18" charset="-127"/>
              </a:rPr>
              <a:t>Coachee</a:t>
            </a:r>
            <a:r>
              <a:rPr lang="en-US" altLang="ko-KR" sz="32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ko-KR" altLang="en-US" sz="32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308304" y="4638064"/>
            <a:ext cx="1656184" cy="830997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3.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목적지</a:t>
            </a:r>
            <a:endParaRPr lang="en-US" altLang="ko-KR" sz="24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(Goal point)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740352" y="3386052"/>
            <a:ext cx="720080" cy="1107996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66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B</a:t>
            </a:r>
            <a:endParaRPr lang="en-US" altLang="ko-KR" sz="6600" dirty="0" smtClean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131840" y="5580529"/>
            <a:ext cx="2520280" cy="584775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3200" dirty="0" smtClean="0">
                <a:latin typeface="HY강B" pitchFamily="18" charset="-127"/>
                <a:ea typeface="HY강B" pitchFamily="18" charset="-127"/>
              </a:rPr>
              <a:t>코치</a:t>
            </a:r>
            <a:r>
              <a:rPr lang="en-US" altLang="ko-KR" sz="3200" dirty="0" smtClean="0">
                <a:latin typeface="HY강B" pitchFamily="18" charset="-127"/>
                <a:ea typeface="HY강B" pitchFamily="18" charset="-127"/>
              </a:rPr>
              <a:t>(Coach)</a:t>
            </a:r>
            <a:endParaRPr lang="ko-KR" altLang="en-US" sz="32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3528" y="4710072"/>
            <a:ext cx="1728192" cy="830997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2.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출발지</a:t>
            </a:r>
            <a:endParaRPr lang="en-US" altLang="ko-KR" sz="24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(Start point)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059832" y="4191471"/>
            <a:ext cx="2448272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변화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(Change)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987824" y="2814027"/>
            <a:ext cx="2808312" cy="830997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신뢰 관계</a:t>
            </a:r>
            <a:endParaRPr lang="en-US" altLang="ko-KR" sz="24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(Trust Relationship)</a:t>
            </a:r>
            <a:r>
              <a:rPr lang="ko-KR" altLang="en-US" sz="24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219117" y="188640"/>
            <a:ext cx="6624736" cy="692696"/>
          </a:xfrm>
          <a:prstGeom prst="rect">
            <a:avLst/>
          </a:prstGeom>
          <a:solidFill>
            <a:srgbClr val="FFC0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2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코칭의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정의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(1)</a:t>
            </a:r>
            <a:endParaRPr lang="en-US" altLang="ko-KR" sz="32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9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3" grpId="0" animBg="1"/>
      <p:bldP spid="34" grpId="0" animBg="1"/>
      <p:bldP spid="30" grpId="0" animBg="1"/>
      <p:bldP spid="36" grpId="0" animBg="1"/>
      <p:bldP spid="14" grpId="0" animBg="1"/>
      <p:bldP spid="29" grpId="0" animBg="1"/>
      <p:bldP spid="31" grpId="0" animBg="1"/>
    </p:bldLst>
  </p:timing>
</p:sld>
</file>

<file path=ppt/theme/theme1.xml><?xml version="1.0" encoding="utf-8"?>
<a:theme xmlns:a="http://schemas.openxmlformats.org/drawingml/2006/main" name="017TGp_medical_green">
  <a:themeElements>
    <a:clrScheme name="017TGp_medical_green 3">
      <a:dk1>
        <a:srgbClr val="2B166E"/>
      </a:dk1>
      <a:lt1>
        <a:srgbClr val="FFFFFF"/>
      </a:lt1>
      <a:dk2>
        <a:srgbClr val="336699"/>
      </a:dk2>
      <a:lt2>
        <a:srgbClr val="DDDDDD"/>
      </a:lt2>
      <a:accent1>
        <a:srgbClr val="458F8F"/>
      </a:accent1>
      <a:accent2>
        <a:srgbClr val="47CB79"/>
      </a:accent2>
      <a:accent3>
        <a:srgbClr val="FFFFFF"/>
      </a:accent3>
      <a:accent4>
        <a:srgbClr val="23115D"/>
      </a:accent4>
      <a:accent5>
        <a:srgbClr val="B0C6C6"/>
      </a:accent5>
      <a:accent6>
        <a:srgbClr val="3FB86D"/>
      </a:accent6>
      <a:hlink>
        <a:srgbClr val="9999FF"/>
      </a:hlink>
      <a:folHlink>
        <a:srgbClr val="6C9BBE"/>
      </a:folHlink>
    </a:clrScheme>
    <a:fontScheme name="017TGp_medical_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17TGp_medical_green 1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CA3C8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CCE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2">
        <a:dk1>
          <a:srgbClr val="006699"/>
        </a:dk1>
        <a:lt1>
          <a:srgbClr val="FFFFFF"/>
        </a:lt1>
        <a:dk2>
          <a:srgbClr val="000000"/>
        </a:dk2>
        <a:lt2>
          <a:srgbClr val="F7F4D5"/>
        </a:lt2>
        <a:accent1>
          <a:srgbClr val="5ECA94"/>
        </a:accent1>
        <a:accent2>
          <a:srgbClr val="C78DD7"/>
        </a:accent2>
        <a:accent3>
          <a:srgbClr val="FFFFFF"/>
        </a:accent3>
        <a:accent4>
          <a:srgbClr val="005682"/>
        </a:accent4>
        <a:accent5>
          <a:srgbClr val="B6E1C8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3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47CB79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3FB86D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017TGp_medical_green_v2</Template>
  <TotalTime>26599</TotalTime>
  <Words>2874</Words>
  <Application>Microsoft Office PowerPoint</Application>
  <PresentationFormat>화면 슬라이드 쇼(4:3)</PresentationFormat>
  <Paragraphs>620</Paragraphs>
  <Slides>34</Slides>
  <Notes>23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>017TGp_medical_green</vt:lpstr>
      <vt:lpstr>서론: GO 뜨라이브 코칭의 개관 </vt:lpstr>
      <vt:lpstr>PowerPoint 프레젠테이션</vt:lpstr>
      <vt:lpstr>코칭 리더십 사역</vt:lpstr>
      <vt:lpstr>티칭은 대체적으로 교사(Teacher)가 지식이나 지혜를 학생들에게 전달하여 변화를 창출하고, 코칭은 학생들 속에 잠재해 있는 지식이나 지혜를 이끌어내어 ______ 를 창출한다.   티칭은 주로 교사가 해답을 주지만, 코칭은 질문해서 피코치 스스로 해답을 찾아내도록 도운다. 코칭의 주요한 키는 질문 이다. 질문 을 통해 학생들이 해답을 찾도록 돕는다.   </vt:lpstr>
      <vt:lpstr>토니 스톨츠푸스는 그의 책 리더십 코칭(“Leadership coaching”: www. Coach22.com, 2005)에서 “코칭은 코치가 피코치가 가진 문제를 해결해 주거나 피코치가 해야 할 일을 말하거나(telling), 혹은 충고(giving advice )하는 대신 ____  하는 법(ask questions)을 배워야만 한다” 고 했다.  “멘토링(Mentoring) 은 멘토(Mentor)가 멘티(Mentee)에게 지혜와 기회를 제공하고, 카운셀링(counseling)은 상담자가 문제를 진단하고 해답을 제공하고,</vt:lpstr>
      <vt:lpstr>그리고 제자 삼는 일은(discipling) 신자 삶의 기본을 설명하고 신자다운 삶을 꾸준히 살도록 꾸준히 그리고 체계적으로 도움을 주는 일” 이라 했다. 그리고 “인 아웃 코칭(In out coaching)”을 쓴 송영수는 “멘토링, 카운셀링, 컨설팅의 상당한 부분이 수직적관계이며, 어떤 문제에 대해 해답을 주는 것이다.” 그러나 코칭은 다르며 “____적인 관계에서 자신 스스로의 문제를 발견하게 하고 해답을 찾도록 도와준다.”  </vt:lpstr>
      <vt:lpstr>  1) ‘코치(coach)' 라는 단어의 의미로 ”교육하다. 훈련하다. 힌트를 주다. 사실을 알려주다.”이다.  2)“코치”의 단어의 의미는 헝가리의 도시 콕스(Kocs)에서 개발된 네 마리의 말이 끄는 마차에서 유래 했습니다. 이 마차는 원래 왕족의 이동 수단으로 사용했다가 나중에는 귀중품. 우편물, 일반 승객도 수송하는 수단이 되었다. ‘코치’는 귀한 사람을 지금 있는 곳에서 그 사람이 가고자 하는 목적지까지 데려다 주는 사물 혹은 사람을 뜻하는 말로 남게 되었다.” 이것을 영국에서는 코치(Coach)라고 했다.   </vt:lpstr>
      <vt:lpstr>3) 게리 콜린즈는“코치”라는 말은 1500년 경 마차(a horse-drawn vehicles)가 승객이 있는 곳에서 출발해서 승객이 가고자 하는 목적지까지 데려다 주는 사람이라 했다. (질문!: 코칭은 시작점(=위치)이 있다. 목적지가 있다. 그리고 목적지는 누구 정하나! _____,   누구 가도록 돕는가? _____  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목회를 그린오션으로 가게하라</dc:title>
  <dc:creator>Sang-Joon Park</dc:creator>
  <cp:lastModifiedBy>James Sok</cp:lastModifiedBy>
  <cp:revision>995</cp:revision>
  <dcterms:created xsi:type="dcterms:W3CDTF">2007-08-20T15:12:28Z</dcterms:created>
  <dcterms:modified xsi:type="dcterms:W3CDTF">2013-09-29T13:16:08Z</dcterms:modified>
</cp:coreProperties>
</file>