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theme/themeOverride49.xml" ContentType="application/vnd.openxmlformats-officedocument.themeOverride+xml"/>
  <Override PartName="/ppt/charts/chart50.xml" ContentType="application/vnd.openxmlformats-officedocument.drawingml.chart+xml"/>
  <Override PartName="/ppt/theme/themeOverride50.xml" ContentType="application/vnd.openxmlformats-officedocument.themeOverride+xml"/>
  <Override PartName="/ppt/charts/chart51.xml" ContentType="application/vnd.openxmlformats-officedocument.drawingml.chart+xml"/>
  <Override PartName="/ppt/theme/themeOverride51.xml" ContentType="application/vnd.openxmlformats-officedocument.themeOverride+xml"/>
  <Override PartName="/ppt/charts/chart52.xml" ContentType="application/vnd.openxmlformats-officedocument.drawingml.chart+xml"/>
  <Override PartName="/ppt/theme/themeOverride52.xml" ContentType="application/vnd.openxmlformats-officedocument.themeOverride+xml"/>
  <Override PartName="/ppt/charts/chart53.xml" ContentType="application/vnd.openxmlformats-officedocument.drawingml.chart+xml"/>
  <Override PartName="/ppt/theme/themeOverride53.xml" ContentType="application/vnd.openxmlformats-officedocument.themeOverride+xml"/>
  <Override PartName="/ppt/charts/chart54.xml" ContentType="application/vnd.openxmlformats-officedocument.drawingml.chart+xml"/>
  <Override PartName="/ppt/theme/themeOverride54.xml" ContentType="application/vnd.openxmlformats-officedocument.themeOverride+xml"/>
  <Override PartName="/ppt/charts/chart55.xml" ContentType="application/vnd.openxmlformats-officedocument.drawingml.chart+xml"/>
  <Override PartName="/ppt/theme/themeOverride55.xml" ContentType="application/vnd.openxmlformats-officedocument.themeOverride+xml"/>
  <Override PartName="/ppt/charts/chart56.xml" ContentType="application/vnd.openxmlformats-officedocument.drawingml.chart+xml"/>
  <Override PartName="/ppt/theme/themeOverride56.xml" ContentType="application/vnd.openxmlformats-officedocument.themeOverride+xml"/>
  <Override PartName="/ppt/charts/chart57.xml" ContentType="application/vnd.openxmlformats-officedocument.drawingml.chart+xml"/>
  <Override PartName="/ppt/theme/themeOverride57.xml" ContentType="application/vnd.openxmlformats-officedocument.themeOverride+xml"/>
  <Override PartName="/ppt/charts/chart58.xml" ContentType="application/vnd.openxmlformats-officedocument.drawingml.chart+xml"/>
  <Override PartName="/ppt/theme/themeOverride58.xml" ContentType="application/vnd.openxmlformats-officedocument.themeOverride+xml"/>
  <Override PartName="/ppt/charts/chart59.xml" ContentType="application/vnd.openxmlformats-officedocument.drawingml.chart+xml"/>
  <Override PartName="/ppt/theme/themeOverride59.xml" ContentType="application/vnd.openxmlformats-officedocument.themeOverride+xml"/>
  <Override PartName="/ppt/charts/chart60.xml" ContentType="application/vnd.openxmlformats-officedocument.drawingml.chart+xml"/>
  <Override PartName="/ppt/theme/themeOverride60.xml" ContentType="application/vnd.openxmlformats-officedocument.themeOverride+xml"/>
  <Override PartName="/ppt/charts/chart61.xml" ContentType="application/vnd.openxmlformats-officedocument.drawingml.chart+xml"/>
  <Override PartName="/ppt/theme/themeOverride61.xml" ContentType="application/vnd.openxmlformats-officedocument.themeOverride+xml"/>
  <Override PartName="/ppt/charts/chart62.xml" ContentType="application/vnd.openxmlformats-officedocument.drawingml.chart+xml"/>
  <Override PartName="/ppt/theme/themeOverride62.xml" ContentType="application/vnd.openxmlformats-officedocument.themeOverride+xml"/>
  <Override PartName="/ppt/charts/chart63.xml" ContentType="application/vnd.openxmlformats-officedocument.drawingml.chart+xml"/>
  <Override PartName="/ppt/theme/themeOverride63.xml" ContentType="application/vnd.openxmlformats-officedocument.themeOverride+xml"/>
  <Override PartName="/ppt/charts/chart64.xml" ContentType="application/vnd.openxmlformats-officedocument.drawingml.chart+xml"/>
  <Override PartName="/ppt/theme/themeOverride64.xml" ContentType="application/vnd.openxmlformats-officedocument.themeOverride+xml"/>
  <Override PartName="/ppt/charts/chart65.xml" ContentType="application/vnd.openxmlformats-officedocument.drawingml.chart+xml"/>
  <Override PartName="/ppt/theme/themeOverride65.xml" ContentType="application/vnd.openxmlformats-officedocument.themeOverride+xml"/>
  <Override PartName="/ppt/charts/chart66.xml" ContentType="application/vnd.openxmlformats-officedocument.drawingml.chart+xml"/>
  <Override PartName="/ppt/theme/themeOverride66.xml" ContentType="application/vnd.openxmlformats-officedocument.themeOverride+xml"/>
  <Override PartName="/ppt/charts/chart67.xml" ContentType="application/vnd.openxmlformats-officedocument.drawingml.chart+xml"/>
  <Override PartName="/ppt/theme/themeOverride67.xml" ContentType="application/vnd.openxmlformats-officedocument.themeOverride+xml"/>
  <Override PartName="/ppt/charts/chart68.xml" ContentType="application/vnd.openxmlformats-officedocument.drawingml.chart+xml"/>
  <Override PartName="/ppt/theme/themeOverride68.xml" ContentType="application/vnd.openxmlformats-officedocument.themeOverride+xml"/>
  <Override PartName="/ppt/charts/chart69.xml" ContentType="application/vnd.openxmlformats-officedocument.drawingml.chart+xml"/>
  <Override PartName="/ppt/theme/themeOverride69.xml" ContentType="application/vnd.openxmlformats-officedocument.themeOverride+xml"/>
  <Override PartName="/ppt/charts/chart70.xml" ContentType="application/vnd.openxmlformats-officedocument.drawingml.chart+xml"/>
  <Override PartName="/ppt/theme/themeOverride70.xml" ContentType="application/vnd.openxmlformats-officedocument.themeOverride+xml"/>
  <Override PartName="/ppt/charts/chart71.xml" ContentType="application/vnd.openxmlformats-officedocument.drawingml.chart+xml"/>
  <Override PartName="/ppt/theme/themeOverride71.xml" ContentType="application/vnd.openxmlformats-officedocument.themeOverride+xml"/>
  <Override PartName="/ppt/charts/chart72.xml" ContentType="application/vnd.openxmlformats-officedocument.drawingml.chart+xml"/>
  <Override PartName="/ppt/theme/themeOverride72.xml" ContentType="application/vnd.openxmlformats-officedocument.themeOverride+xml"/>
  <Override PartName="/ppt/charts/chart73.xml" ContentType="application/vnd.openxmlformats-officedocument.drawingml.chart+xml"/>
  <Override PartName="/ppt/theme/themeOverride73.xml" ContentType="application/vnd.openxmlformats-officedocument.themeOverride+xml"/>
  <Override PartName="/ppt/charts/chart74.xml" ContentType="application/vnd.openxmlformats-officedocument.drawingml.chart+xml"/>
  <Override PartName="/ppt/theme/themeOverride74.xml" ContentType="application/vnd.openxmlformats-officedocument.themeOverride+xml"/>
  <Override PartName="/ppt/charts/chart75.xml" ContentType="application/vnd.openxmlformats-officedocument.drawingml.chart+xml"/>
  <Override PartName="/ppt/theme/themeOverride75.xml" ContentType="application/vnd.openxmlformats-officedocument.themeOverride+xml"/>
  <Override PartName="/ppt/charts/chart76.xml" ContentType="application/vnd.openxmlformats-officedocument.drawingml.chart+xml"/>
  <Override PartName="/ppt/theme/themeOverride76.xml" ContentType="application/vnd.openxmlformats-officedocument.themeOverride+xml"/>
  <Override PartName="/ppt/charts/chart77.xml" ContentType="application/vnd.openxmlformats-officedocument.drawingml.chart+xml"/>
  <Override PartName="/ppt/theme/themeOverride77.xml" ContentType="application/vnd.openxmlformats-officedocument.themeOverride+xml"/>
  <Override PartName="/ppt/charts/chart78.xml" ContentType="application/vnd.openxmlformats-officedocument.drawingml.chart+xml"/>
  <Override PartName="/ppt/theme/themeOverride78.xml" ContentType="application/vnd.openxmlformats-officedocument.themeOverride+xml"/>
  <Override PartName="/ppt/charts/chart79.xml" ContentType="application/vnd.openxmlformats-officedocument.drawingml.chart+xml"/>
  <Override PartName="/ppt/theme/themeOverride79.xml" ContentType="application/vnd.openxmlformats-officedocument.themeOverride+xml"/>
  <Override PartName="/ppt/charts/chart80.xml" ContentType="application/vnd.openxmlformats-officedocument.drawingml.chart+xml"/>
  <Override PartName="/ppt/theme/themeOverride80.xml" ContentType="application/vnd.openxmlformats-officedocument.themeOverride+xml"/>
  <Override PartName="/ppt/charts/chart81.xml" ContentType="application/vnd.openxmlformats-officedocument.drawingml.chart+xml"/>
  <Override PartName="/ppt/theme/themeOverride81.xml" ContentType="application/vnd.openxmlformats-officedocument.themeOverride+xml"/>
  <Override PartName="/ppt/charts/chart82.xml" ContentType="application/vnd.openxmlformats-officedocument.drawingml.chart+xml"/>
  <Override PartName="/ppt/theme/themeOverride82.xml" ContentType="application/vnd.openxmlformats-officedocument.themeOverride+xml"/>
  <Override PartName="/ppt/charts/chart83.xml" ContentType="application/vnd.openxmlformats-officedocument.drawingml.chart+xml"/>
  <Override PartName="/ppt/theme/themeOverride83.xml" ContentType="application/vnd.openxmlformats-officedocument.themeOverride+xml"/>
  <Override PartName="/ppt/charts/chart84.xml" ContentType="application/vnd.openxmlformats-officedocument.drawingml.chart+xml"/>
  <Override PartName="/ppt/theme/themeOverride84.xml" ContentType="application/vnd.openxmlformats-officedocument.themeOverride+xml"/>
  <Override PartName="/ppt/charts/chart85.xml" ContentType="application/vnd.openxmlformats-officedocument.drawingml.chart+xml"/>
  <Override PartName="/ppt/theme/themeOverride85.xml" ContentType="application/vnd.openxmlformats-officedocument.themeOverride+xml"/>
  <Override PartName="/ppt/charts/chart86.xml" ContentType="application/vnd.openxmlformats-officedocument.drawingml.chart+xml"/>
  <Override PartName="/ppt/theme/themeOverride86.xml" ContentType="application/vnd.openxmlformats-officedocument.themeOverride+xml"/>
  <Override PartName="/ppt/charts/chart87.xml" ContentType="application/vnd.openxmlformats-officedocument.drawingml.chart+xml"/>
  <Override PartName="/ppt/theme/themeOverride87.xml" ContentType="application/vnd.openxmlformats-officedocument.themeOverride+xml"/>
  <Override PartName="/ppt/charts/chart88.xml" ContentType="application/vnd.openxmlformats-officedocument.drawingml.chart+xml"/>
  <Override PartName="/ppt/theme/themeOverride88.xml" ContentType="application/vnd.openxmlformats-officedocument.themeOverride+xml"/>
  <Override PartName="/ppt/charts/chart89.xml" ContentType="application/vnd.openxmlformats-officedocument.drawingml.chart+xml"/>
  <Override PartName="/ppt/theme/themeOverride89.xml" ContentType="application/vnd.openxmlformats-officedocument.themeOverride+xml"/>
  <Override PartName="/ppt/charts/chart90.xml" ContentType="application/vnd.openxmlformats-officedocument.drawingml.chart+xml"/>
  <Override PartName="/ppt/theme/themeOverride90.xml" ContentType="application/vnd.openxmlformats-officedocument.themeOverride+xml"/>
  <Override PartName="/ppt/charts/chart91.xml" ContentType="application/vnd.openxmlformats-officedocument.drawingml.chart+xml"/>
  <Override PartName="/ppt/theme/themeOverride91.xml" ContentType="application/vnd.openxmlformats-officedocument.themeOverride+xml"/>
  <Override PartName="/ppt/charts/chart92.xml" ContentType="application/vnd.openxmlformats-officedocument.drawingml.chart+xml"/>
  <Override PartName="/ppt/theme/themeOverride92.xml" ContentType="application/vnd.openxmlformats-officedocument.themeOverride+xml"/>
  <Override PartName="/ppt/charts/chart93.xml" ContentType="application/vnd.openxmlformats-officedocument.drawingml.chart+xml"/>
  <Override PartName="/ppt/theme/themeOverride93.xml" ContentType="application/vnd.openxmlformats-officedocument.themeOverride+xml"/>
  <Override PartName="/ppt/charts/chart94.xml" ContentType="application/vnd.openxmlformats-officedocument.drawingml.chart+xml"/>
  <Override PartName="/ppt/theme/themeOverride94.xml" ContentType="application/vnd.openxmlformats-officedocument.themeOverride+xml"/>
  <Override PartName="/ppt/charts/chart95.xml" ContentType="application/vnd.openxmlformats-officedocument.drawingml.chart+xml"/>
  <Override PartName="/ppt/theme/themeOverride95.xml" ContentType="application/vnd.openxmlformats-officedocument.themeOverride+xml"/>
  <Override PartName="/ppt/charts/chart96.xml" ContentType="application/vnd.openxmlformats-officedocument.drawingml.chart+xml"/>
  <Override PartName="/ppt/theme/themeOverride96.xml" ContentType="application/vnd.openxmlformats-officedocument.themeOverride+xml"/>
  <Override PartName="/ppt/charts/chart97.xml" ContentType="application/vnd.openxmlformats-officedocument.drawingml.chart+xml"/>
  <Override PartName="/ppt/theme/themeOverride97.xml" ContentType="application/vnd.openxmlformats-officedocument.themeOverride+xml"/>
  <Override PartName="/ppt/charts/chart98.xml" ContentType="application/vnd.openxmlformats-officedocument.drawingml.chart+xml"/>
  <Override PartName="/ppt/theme/themeOverride98.xml" ContentType="application/vnd.openxmlformats-officedocument.themeOverride+xml"/>
  <Override PartName="/ppt/charts/chart99.xml" ContentType="application/vnd.openxmlformats-officedocument.drawingml.chart+xml"/>
  <Override PartName="/ppt/theme/themeOverride99.xml" ContentType="application/vnd.openxmlformats-officedocument.themeOverride+xml"/>
  <Override PartName="/ppt/charts/chart100.xml" ContentType="application/vnd.openxmlformats-officedocument.drawingml.chart+xml"/>
  <Override PartName="/ppt/theme/themeOverride100.xml" ContentType="application/vnd.openxmlformats-officedocument.themeOverride+xml"/>
  <Override PartName="/ppt/charts/chart101.xml" ContentType="application/vnd.openxmlformats-officedocument.drawingml.chart+xml"/>
  <Override PartName="/ppt/theme/themeOverride101.xml" ContentType="application/vnd.openxmlformats-officedocument.themeOverride+xml"/>
  <Override PartName="/ppt/charts/chart102.xml" ContentType="application/vnd.openxmlformats-officedocument.drawingml.chart+xml"/>
  <Override PartName="/ppt/theme/themeOverride102.xml" ContentType="application/vnd.openxmlformats-officedocument.themeOverride+xml"/>
  <Override PartName="/ppt/charts/chart103.xml" ContentType="application/vnd.openxmlformats-officedocument.drawingml.chart+xml"/>
  <Override PartName="/ppt/theme/themeOverride103.xml" ContentType="application/vnd.openxmlformats-officedocument.themeOverride+xml"/>
  <Override PartName="/ppt/charts/chart104.xml" ContentType="application/vnd.openxmlformats-officedocument.drawingml.chart+xml"/>
  <Override PartName="/ppt/theme/themeOverride104.xml" ContentType="application/vnd.openxmlformats-officedocument.themeOverride+xml"/>
  <Override PartName="/ppt/charts/chart105.xml" ContentType="application/vnd.openxmlformats-officedocument.drawingml.chart+xml"/>
  <Override PartName="/ppt/theme/themeOverride105.xml" ContentType="application/vnd.openxmlformats-officedocument.themeOverride+xml"/>
  <Override PartName="/ppt/charts/chart106.xml" ContentType="application/vnd.openxmlformats-officedocument.drawingml.chart+xml"/>
  <Override PartName="/ppt/theme/themeOverride106.xml" ContentType="application/vnd.openxmlformats-officedocument.themeOverride+xml"/>
  <Override PartName="/ppt/charts/chart107.xml" ContentType="application/vnd.openxmlformats-officedocument.drawingml.chart+xml"/>
  <Override PartName="/ppt/theme/themeOverride107.xml" ContentType="application/vnd.openxmlformats-officedocument.themeOverride+xml"/>
  <Override PartName="/ppt/charts/chart108.xml" ContentType="application/vnd.openxmlformats-officedocument.drawingml.chart+xml"/>
  <Override PartName="/ppt/theme/themeOverride108.xml" ContentType="application/vnd.openxmlformats-officedocument.themeOverride+xml"/>
  <Override PartName="/ppt/charts/chart109.xml" ContentType="application/vnd.openxmlformats-officedocument.drawingml.chart+xml"/>
  <Override PartName="/ppt/theme/themeOverride109.xml" ContentType="application/vnd.openxmlformats-officedocument.themeOverride+xml"/>
  <Override PartName="/ppt/charts/chart110.xml" ContentType="application/vnd.openxmlformats-officedocument.drawingml.chart+xml"/>
  <Override PartName="/ppt/theme/themeOverride110.xml" ContentType="application/vnd.openxmlformats-officedocument.themeOverride+xml"/>
  <Override PartName="/ppt/charts/chart111.xml" ContentType="application/vnd.openxmlformats-officedocument.drawingml.chart+xml"/>
  <Override PartName="/ppt/theme/themeOverride111.xml" ContentType="application/vnd.openxmlformats-officedocument.themeOverride+xml"/>
  <Override PartName="/ppt/charts/chart112.xml" ContentType="application/vnd.openxmlformats-officedocument.drawingml.chart+xml"/>
  <Override PartName="/ppt/theme/themeOverride112.xml" ContentType="application/vnd.openxmlformats-officedocument.themeOverride+xml"/>
  <Override PartName="/ppt/charts/chart113.xml" ContentType="application/vnd.openxmlformats-officedocument.drawingml.chart+xml"/>
  <Override PartName="/ppt/theme/themeOverride113.xml" ContentType="application/vnd.openxmlformats-officedocument.themeOverride+xml"/>
  <Override PartName="/ppt/charts/chart114.xml" ContentType="application/vnd.openxmlformats-officedocument.drawingml.chart+xml"/>
  <Override PartName="/ppt/theme/themeOverride114.xml" ContentType="application/vnd.openxmlformats-officedocument.themeOverride+xml"/>
  <Override PartName="/ppt/charts/chart115.xml" ContentType="application/vnd.openxmlformats-officedocument.drawingml.chart+xml"/>
  <Override PartName="/ppt/theme/themeOverride115.xml" ContentType="application/vnd.openxmlformats-officedocument.themeOverride+xml"/>
  <Override PartName="/ppt/charts/chart116.xml" ContentType="application/vnd.openxmlformats-officedocument.drawingml.chart+xml"/>
  <Override PartName="/ppt/theme/themeOverride116.xml" ContentType="application/vnd.openxmlformats-officedocument.themeOverride+xml"/>
  <Override PartName="/ppt/charts/chart117.xml" ContentType="application/vnd.openxmlformats-officedocument.drawingml.chart+xml"/>
  <Override PartName="/ppt/theme/themeOverride117.xml" ContentType="application/vnd.openxmlformats-officedocument.themeOverride+xml"/>
  <Override PartName="/ppt/charts/chart118.xml" ContentType="application/vnd.openxmlformats-officedocument.drawingml.chart+xml"/>
  <Override PartName="/ppt/theme/themeOverride118.xml" ContentType="application/vnd.openxmlformats-officedocument.themeOverride+xml"/>
  <Override PartName="/ppt/charts/chart119.xml" ContentType="application/vnd.openxmlformats-officedocument.drawingml.chart+xml"/>
  <Override PartName="/ppt/theme/themeOverride119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25"/>
  </p:notesMasterIdLst>
  <p:handoutMasterIdLst>
    <p:handoutMasterId r:id="rId126"/>
  </p:handoutMasterIdLst>
  <p:sldIdLst>
    <p:sldId id="1437" r:id="rId2"/>
    <p:sldId id="1438" r:id="rId3"/>
    <p:sldId id="1231" r:id="rId4"/>
    <p:sldId id="1288" r:id="rId5"/>
    <p:sldId id="1468" r:id="rId6"/>
    <p:sldId id="1469" r:id="rId7"/>
    <p:sldId id="1415" r:id="rId8"/>
    <p:sldId id="1470" r:id="rId9"/>
    <p:sldId id="1462" r:id="rId10"/>
    <p:sldId id="1461" r:id="rId11"/>
    <p:sldId id="1465" r:id="rId12"/>
    <p:sldId id="1466" r:id="rId13"/>
    <p:sldId id="1473" r:id="rId14"/>
    <p:sldId id="1474" r:id="rId15"/>
    <p:sldId id="1475" r:id="rId16"/>
    <p:sldId id="1476" r:id="rId17"/>
    <p:sldId id="1477" r:id="rId18"/>
    <p:sldId id="1478" r:id="rId19"/>
    <p:sldId id="1479" r:id="rId20"/>
    <p:sldId id="1480" r:id="rId21"/>
    <p:sldId id="1481" r:id="rId22"/>
    <p:sldId id="1482" r:id="rId23"/>
    <p:sldId id="1483" r:id="rId24"/>
    <p:sldId id="1484" r:id="rId25"/>
    <p:sldId id="1485" r:id="rId26"/>
    <p:sldId id="1486" r:id="rId27"/>
    <p:sldId id="1487" r:id="rId28"/>
    <p:sldId id="1488" r:id="rId29"/>
    <p:sldId id="1489" r:id="rId30"/>
    <p:sldId id="1490" r:id="rId31"/>
    <p:sldId id="1491" r:id="rId32"/>
    <p:sldId id="1492" r:id="rId33"/>
    <p:sldId id="1493" r:id="rId34"/>
    <p:sldId id="1494" r:id="rId35"/>
    <p:sldId id="1495" r:id="rId36"/>
    <p:sldId id="1496" r:id="rId37"/>
    <p:sldId id="1497" r:id="rId38"/>
    <p:sldId id="1498" r:id="rId39"/>
    <p:sldId id="1499" r:id="rId40"/>
    <p:sldId id="1500" r:id="rId41"/>
    <p:sldId id="1501" r:id="rId42"/>
    <p:sldId id="1502" r:id="rId43"/>
    <p:sldId id="1503" r:id="rId44"/>
    <p:sldId id="1504" r:id="rId45"/>
    <p:sldId id="1505" r:id="rId46"/>
    <p:sldId id="1456" r:id="rId47"/>
    <p:sldId id="1457" r:id="rId48"/>
    <p:sldId id="1458" r:id="rId49"/>
    <p:sldId id="1459" r:id="rId50"/>
    <p:sldId id="1471" r:id="rId51"/>
    <p:sldId id="1506" r:id="rId52"/>
    <p:sldId id="1507" r:id="rId53"/>
    <p:sldId id="1508" r:id="rId54"/>
    <p:sldId id="1509" r:id="rId55"/>
    <p:sldId id="1510" r:id="rId56"/>
    <p:sldId id="1511" r:id="rId57"/>
    <p:sldId id="1512" r:id="rId58"/>
    <p:sldId id="1513" r:id="rId59"/>
    <p:sldId id="1514" r:id="rId60"/>
    <p:sldId id="1515" r:id="rId61"/>
    <p:sldId id="1516" r:id="rId62"/>
    <p:sldId id="1526" r:id="rId63"/>
    <p:sldId id="1527" r:id="rId64"/>
    <p:sldId id="1528" r:id="rId65"/>
    <p:sldId id="1529" r:id="rId66"/>
    <p:sldId id="1530" r:id="rId67"/>
    <p:sldId id="1531" r:id="rId68"/>
    <p:sldId id="1532" r:id="rId69"/>
    <p:sldId id="1533" r:id="rId70"/>
    <p:sldId id="1534" r:id="rId71"/>
    <p:sldId id="1535" r:id="rId72"/>
    <p:sldId id="1536" r:id="rId73"/>
    <p:sldId id="1537" r:id="rId74"/>
    <p:sldId id="1538" r:id="rId75"/>
    <p:sldId id="1539" r:id="rId76"/>
    <p:sldId id="1540" r:id="rId77"/>
    <p:sldId id="1541" r:id="rId78"/>
    <p:sldId id="1542" r:id="rId79"/>
    <p:sldId id="1543" r:id="rId80"/>
    <p:sldId id="1544" r:id="rId81"/>
    <p:sldId id="1545" r:id="rId82"/>
    <p:sldId id="1546" r:id="rId83"/>
    <p:sldId id="1547" r:id="rId84"/>
    <p:sldId id="1548" r:id="rId85"/>
    <p:sldId id="1549" r:id="rId86"/>
    <p:sldId id="1550" r:id="rId87"/>
    <p:sldId id="1551" r:id="rId88"/>
    <p:sldId id="1552" r:id="rId89"/>
    <p:sldId id="1553" r:id="rId90"/>
    <p:sldId id="1554" r:id="rId91"/>
    <p:sldId id="1555" r:id="rId92"/>
    <p:sldId id="1556" r:id="rId93"/>
    <p:sldId id="1557" r:id="rId94"/>
    <p:sldId id="1558" r:id="rId95"/>
    <p:sldId id="1559" r:id="rId96"/>
    <p:sldId id="1560" r:id="rId97"/>
    <p:sldId id="1561" r:id="rId98"/>
    <p:sldId id="1562" r:id="rId99"/>
    <p:sldId id="1563" r:id="rId100"/>
    <p:sldId id="1564" r:id="rId101"/>
    <p:sldId id="1565" r:id="rId102"/>
    <p:sldId id="1566" r:id="rId103"/>
    <p:sldId id="1567" r:id="rId104"/>
    <p:sldId id="1568" r:id="rId105"/>
    <p:sldId id="1569" r:id="rId106"/>
    <p:sldId id="1570" r:id="rId107"/>
    <p:sldId id="1571" r:id="rId108"/>
    <p:sldId id="1572" r:id="rId109"/>
    <p:sldId id="1573" r:id="rId110"/>
    <p:sldId id="1574" r:id="rId111"/>
    <p:sldId id="1575" r:id="rId112"/>
    <p:sldId id="1576" r:id="rId113"/>
    <p:sldId id="1577" r:id="rId114"/>
    <p:sldId id="1578" r:id="rId115"/>
    <p:sldId id="1579" r:id="rId116"/>
    <p:sldId id="1580" r:id="rId117"/>
    <p:sldId id="1581" r:id="rId118"/>
    <p:sldId id="1582" r:id="rId119"/>
    <p:sldId id="1583" r:id="rId120"/>
    <p:sldId id="1584" r:id="rId121"/>
    <p:sldId id="1585" r:id="rId122"/>
    <p:sldId id="1586" r:id="rId123"/>
    <p:sldId id="1587" r:id="rId124"/>
  </p:sldIdLst>
  <p:sldSz cx="9144000" cy="6858000" type="screen4x3"/>
  <p:notesSz cx="7099300" cy="10234613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6041A"/>
    <a:srgbClr val="0033CC"/>
    <a:srgbClr val="000000"/>
    <a:srgbClr val="008000"/>
    <a:srgbClr val="FF3300"/>
    <a:srgbClr val="0099FF"/>
    <a:srgbClr val="0A6E02"/>
    <a:srgbClr val="FFFF99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34543" autoAdjust="0"/>
    <p:restoredTop sz="86496" autoAdjust="0"/>
  </p:normalViewPr>
  <p:slideViewPr>
    <p:cSldViewPr>
      <p:cViewPr>
        <p:scale>
          <a:sx n="70" d="100"/>
          <a:sy n="70" d="100"/>
        </p:scale>
        <p:origin x="178" y="7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694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0.xml"/></Relationships>
</file>

<file path=ppt/charts/_rels/chart100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100.xml"/></Relationships>
</file>

<file path=ppt/charts/_rels/chart10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101.xml"/></Relationships>
</file>

<file path=ppt/charts/_rels/chart10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102.xml"/></Relationships>
</file>

<file path=ppt/charts/_rels/chart10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103.xml"/></Relationships>
</file>

<file path=ppt/charts/_rels/chart10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04.xml"/></Relationships>
</file>

<file path=ppt/charts/_rels/chart10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05.xml"/></Relationships>
</file>

<file path=ppt/charts/_rels/chart10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06.xml"/></Relationships>
</file>

<file path=ppt/charts/_rels/chart10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07.xml"/></Relationships>
</file>

<file path=ppt/charts/_rels/chart10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08.xml"/></Relationships>
</file>

<file path=ppt/charts/_rels/chart109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0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1.xml"/></Relationships>
</file>

<file path=ppt/charts/_rels/chart110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10.xml"/></Relationships>
</file>

<file path=ppt/charts/_rels/chart11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11.xml"/></Relationships>
</file>

<file path=ppt/charts/_rels/chart11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12.xml"/></Relationships>
</file>

<file path=ppt/charts/_rels/chart11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13.xml"/></Relationships>
</file>

<file path=ppt/charts/_rels/chart11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14.xml"/></Relationships>
</file>

<file path=ppt/charts/_rels/chart11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15.xml"/></Relationships>
</file>

<file path=ppt/charts/_rels/chart11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16.xml"/></Relationships>
</file>

<file path=ppt/charts/_rels/chart11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17.xml"/></Relationships>
</file>

<file path=ppt/charts/_rels/chart11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18.xml"/></Relationships>
</file>

<file path=ppt/charts/_rels/chart119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11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.xlsx" TargetMode="External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.xlsx" TargetMode="External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52264;&#53944;,&#44536;&#47000;&#54532;(103&#47749;&#44592;&#51456;).xlsx" TargetMode="External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52264;&#53944;,&#44536;&#47000;&#54532;(103&#47749;&#44592;&#51456;).xlsx" TargetMode="External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52264;&#53944;,&#44536;&#47000;&#54532;(103&#47749;&#44592;&#51456;).xlsx" TargetMode="External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52264;&#53944;,&#44536;&#47000;&#54532;(103&#47749;&#44592;&#51456;).xlsx" TargetMode="External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52264;&#53944;,&#44536;&#47000;&#54532;(103&#47749;&#44592;&#51456;).xlsx" TargetMode="External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52264;&#53944;,&#44536;&#47000;&#54532;(103&#47749;&#44592;&#51456;).xlsx" TargetMode="External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63.&#49464;&#44228;&#49440;&#44368;&#52840;&#47168;&#44368;&#54924;(&#44256;&#49345;&#54872;&#47785;&#49324;)\&#45436;&#47928;&#50857;(103&#44368;&#54924;)\2.2&#52264;-&#49464;&#44228;&#49440;&#44368;&#44368;&#54924;&#44368;&#54924;&#44148;&#44053;&#51652;&#45800;(103&#47749;&#44592;&#51456;).xls" TargetMode="External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50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51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52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53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54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55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56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57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58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5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60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61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62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63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64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65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66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67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68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69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7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70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71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72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73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74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75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76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77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78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79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8.xm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80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81.xm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82.xm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83.xml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84.xml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85.xml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86.xml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87.xml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88.xml"/></Relationships>
</file>

<file path=ppt/charts/_rels/chart89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89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9.xml"/></Relationships>
</file>

<file path=ppt/charts/_rels/chart90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90.xml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44368;&#54924;&#44148;&#44053;&#51652;&#45800;(103&#47749;&#44592;&#51456;).xls" TargetMode="External"/><Relationship Id="rId1" Type="http://schemas.openxmlformats.org/officeDocument/2006/relationships/themeOverride" Target="../theme/themeOverride91.xml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92.xml"/></Relationships>
</file>

<file path=ppt/charts/_rels/chart9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93.xml"/></Relationships>
</file>

<file path=ppt/charts/_rels/chart9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94.xml"/></Relationships>
</file>

<file path=ppt/charts/_rels/chart9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95.xml"/></Relationships>
</file>

<file path=ppt/charts/_rels/chart9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96.xml"/></Relationships>
</file>

<file path=ppt/charts/_rels/chart9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97.xml"/></Relationships>
</file>

<file path=ppt/charts/_rels/chart9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98.xml"/></Relationships>
</file>

<file path=ppt/charts/_rels/chart99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16.&#54168;&#45772;&#49696;&#46972;%20&#54620;&#51064;&#52840;&#47168;&#44368;&#54924;(&#51221;&#49464;&#50689;&#47785;&#49324;)\1.&#54168;&#45772;&#49696;&#46972;&#54620;&#51064;&#52840;&#47168;&#44368;&#54924;-&#44368;&#54924;&#44148;&#44053;&#51652;&#45800;.xls" TargetMode="External"/><Relationship Id="rId1" Type="http://schemas.openxmlformats.org/officeDocument/2006/relationships/themeOverride" Target="../theme/themeOverrid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85189637554847"/>
          <c:y val="3.3407572383073882E-2"/>
          <c:w val="0.78888888888888964"/>
          <c:h val="0.82182628062360863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기타그래프!$L$2</c:f>
              <c:strCache>
                <c:ptCount val="1"/>
                <c:pt idx="0">
                  <c:v>Green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기타그래프!$L$3</c:f>
              <c:numCache>
                <c:formatCode>General</c:formatCode>
                <c:ptCount val="1"/>
                <c:pt idx="0">
                  <c:v>7.65</c:v>
                </c:pt>
              </c:numCache>
            </c:numRef>
          </c:val>
        </c:ser>
        <c:ser>
          <c:idx val="1"/>
          <c:order val="1"/>
          <c:tx>
            <c:strRef>
              <c:f>기타그래프!$K$2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기타그래프!$K$3</c:f>
              <c:numCache>
                <c:formatCode>General</c:formatCode>
                <c:ptCount val="1"/>
                <c:pt idx="0">
                  <c:v>6.62</c:v>
                </c:pt>
              </c:numCache>
            </c:numRef>
          </c:val>
        </c:ser>
        <c:ser>
          <c:idx val="0"/>
          <c:order val="2"/>
          <c:tx>
            <c:strRef>
              <c:f>기타그래프!$J$2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기타그래프!$J$3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기타그래프!$I$2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기타그래프!$I$3</c:f>
              <c:numCache>
                <c:formatCode>General</c:formatCode>
                <c:ptCount val="1"/>
                <c:pt idx="0">
                  <c:v>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60568192"/>
        <c:axId val="260569728"/>
        <c:axId val="0"/>
      </c:bar3DChart>
      <c:catAx>
        <c:axId val="26056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260569728"/>
        <c:crosses val="autoZero"/>
        <c:auto val="1"/>
        <c:lblAlgn val="ctr"/>
        <c:lblOffset val="100"/>
        <c:noMultiLvlLbl val="0"/>
      </c:catAx>
      <c:valAx>
        <c:axId val="260569728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260568192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4889792001806251E-2"/>
          <c:y val="0.92797725284339483"/>
          <c:w val="0.86680965954524525"/>
          <c:h val="7.2022747156605421E-2"/>
        </c:manualLayout>
      </c:layout>
      <c:overlay val="0"/>
      <c:txPr>
        <a:bodyPr/>
        <a:lstStyle/>
        <a:p>
          <a:pPr>
            <a:defRPr sz="14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'4가지 주제별 그래프'!$N$10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3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그래프'!$O$10:$R$10</c:f>
              <c:numCache>
                <c:formatCode>0.00%</c:formatCode>
                <c:ptCount val="4"/>
                <c:pt idx="0">
                  <c:v>0.65854016804439708</c:v>
                </c:pt>
                <c:pt idx="1">
                  <c:v>0.6374777557667124</c:v>
                </c:pt>
                <c:pt idx="2">
                  <c:v>0.60636128601871364</c:v>
                </c:pt>
                <c:pt idx="3">
                  <c:v>0.63412640327660774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그래프'!$N$11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-4.8118429258658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그래프'!$O$11:$R$11</c:f>
              <c:numCache>
                <c:formatCode>0.00%</c:formatCode>
                <c:ptCount val="4"/>
                <c:pt idx="0">
                  <c:v>0.49524807942840993</c:v>
                </c:pt>
                <c:pt idx="1">
                  <c:v>0.53684988080448615</c:v>
                </c:pt>
                <c:pt idx="2">
                  <c:v>0.50011522876160575</c:v>
                </c:pt>
                <c:pt idx="3">
                  <c:v>0.51073772966483399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그래프'!$N$12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562636019106666E-3"/>
                  <c:y val="-4.8118429258658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8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그래프'!$O$12:$R$12</c:f>
              <c:numCache>
                <c:formatCode>0.00%</c:formatCode>
                <c:ptCount val="4"/>
                <c:pt idx="0">
                  <c:v>0.45263599936754245</c:v>
                </c:pt>
                <c:pt idx="1">
                  <c:v>0.42989184006913594</c:v>
                </c:pt>
                <c:pt idx="2">
                  <c:v>0.46156420478570548</c:v>
                </c:pt>
                <c:pt idx="3">
                  <c:v>0.44803068140746127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그래프'!$N$13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630635261996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909650167505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334884146010701E-2"/>
                  <c:y val="7.1605760110178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그래프'!$O$13:$R$13</c:f>
              <c:numCache>
                <c:formatCode>0.00%</c:formatCode>
                <c:ptCount val="4"/>
                <c:pt idx="0">
                  <c:v>0.56615138476639626</c:v>
                </c:pt>
                <c:pt idx="1">
                  <c:v>0.49513887951172741</c:v>
                </c:pt>
                <c:pt idx="2">
                  <c:v>0.69838051392110567</c:v>
                </c:pt>
                <c:pt idx="3">
                  <c:v>0.58655692606640975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1210752"/>
        <c:axId val="401056896"/>
        <c:axId val="0"/>
      </c:bar3DChart>
      <c:catAx>
        <c:axId val="40121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01056896"/>
        <c:crosses val="autoZero"/>
        <c:auto val="1"/>
        <c:lblAlgn val="ctr"/>
        <c:lblOffset val="100"/>
        <c:noMultiLvlLbl val="0"/>
      </c:catAx>
      <c:valAx>
        <c:axId val="401056896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01210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238730904012376"/>
          <c:y val="0.23184821038693962"/>
          <c:w val="0.10105963631586309"/>
          <c:h val="0.55113525200435065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0239274968677698"/>
          <c:y val="1.5058117735283089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111"/>
          <c:h val="0.409342344478697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최대치12개!$J$4</c:f>
              <c:strCache>
                <c:ptCount val="1"/>
                <c:pt idx="0">
                  <c:v>No.63 - 성경은 매일 나의 삶의 결정에 훌륭한 안내자이다.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최대치12개!$J$5:$J$8</c:f>
              <c:numCache>
                <c:formatCode>0.00%</c:formatCode>
                <c:ptCount val="4"/>
                <c:pt idx="0">
                  <c:v>0.63285487653169636</c:v>
                </c:pt>
                <c:pt idx="1">
                  <c:v>0.49845378052768763</c:v>
                </c:pt>
                <c:pt idx="2">
                  <c:v>0.46456129314737604</c:v>
                </c:pt>
                <c:pt idx="3">
                  <c:v>0.65059836588343867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270144"/>
        <c:axId val="513271680"/>
        <c:axId val="0"/>
      </c:bar3DChart>
      <c:catAx>
        <c:axId val="51327014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271680"/>
        <c:crosses val="autoZero"/>
        <c:auto val="1"/>
        <c:lblAlgn val="ctr"/>
        <c:lblOffset val="100"/>
        <c:noMultiLvlLbl val="0"/>
      </c:catAx>
      <c:valAx>
        <c:axId val="51327168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27014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860618032502043"/>
          <c:y val="2.0077358751208745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111"/>
          <c:h val="0.434439174768792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최대치12개!$K$4</c:f>
              <c:strCache>
                <c:ptCount val="1"/>
                <c:pt idx="0">
                  <c:v>No.11 - 내가 속한 소그룹은 나의 삶과 사역에 도전을 준다.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최대치12개!$K$5:$K$8</c:f>
              <c:numCache>
                <c:formatCode>0.00%</c:formatCode>
                <c:ptCount val="4"/>
                <c:pt idx="0">
                  <c:v>0.62061332548661852</c:v>
                </c:pt>
                <c:pt idx="1">
                  <c:v>0.52235623445503332</c:v>
                </c:pt>
                <c:pt idx="2">
                  <c:v>0.41685179838503295</c:v>
                </c:pt>
                <c:pt idx="3">
                  <c:v>0.60718988730132661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245952"/>
        <c:axId val="513247488"/>
        <c:axId val="0"/>
      </c:bar3DChart>
      <c:catAx>
        <c:axId val="51324595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247488"/>
        <c:crosses val="autoZero"/>
        <c:auto val="1"/>
        <c:lblAlgn val="ctr"/>
        <c:lblOffset val="100"/>
        <c:noMultiLvlLbl val="0"/>
      </c:catAx>
      <c:valAx>
        <c:axId val="51324748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24595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0882676250834501"/>
          <c:y val="8.0309829692341086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111"/>
          <c:h val="0.42941980871077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최대치12개!$L$4</c:f>
              <c:strCache>
                <c:ptCount val="1"/>
                <c:pt idx="0">
                  <c:v>No.  9 - 내가 교회에서 하는 사역은 나가 가진 은사나 재능(Gift/Talents)에 맞다.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최대치12개!$L$5:$L$8</c:f>
              <c:numCache>
                <c:formatCode>0.00%</c:formatCode>
                <c:ptCount val="4"/>
                <c:pt idx="0">
                  <c:v>0.58183905507700928</c:v>
                </c:pt>
                <c:pt idx="1">
                  <c:v>0.49079013071105315</c:v>
                </c:pt>
                <c:pt idx="2">
                  <c:v>0.46941865996540144</c:v>
                </c:pt>
                <c:pt idx="3">
                  <c:v>0.59299216098544416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172608"/>
        <c:axId val="513174144"/>
        <c:axId val="0"/>
      </c:bar3DChart>
      <c:catAx>
        <c:axId val="51317260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174144"/>
        <c:crosses val="autoZero"/>
        <c:auto val="1"/>
        <c:lblAlgn val="ctr"/>
        <c:lblOffset val="100"/>
        <c:noMultiLvlLbl val="0"/>
      </c:catAx>
      <c:valAx>
        <c:axId val="51317414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17260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134708771159707"/>
          <c:y val="1.5058117735283089E-2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9"/>
          <c:h val="0.42941980871077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최대치12개!$M$4</c:f>
              <c:strCache>
                <c:ptCount val="1"/>
                <c:pt idx="0">
                  <c:v>No.46 - 나는 우리 교회를 세우기 위해 봉사,섬김 및 헌신등이 열정적이다.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최대치12개!$M$5:$M$8</c:f>
              <c:numCache>
                <c:formatCode>0.00%</c:formatCode>
                <c:ptCount val="4"/>
                <c:pt idx="0">
                  <c:v>0.60626690761480195</c:v>
                </c:pt>
                <c:pt idx="1">
                  <c:v>0.49002357833734778</c:v>
                </c:pt>
                <c:pt idx="2">
                  <c:v>0.43484715659268275</c:v>
                </c:pt>
                <c:pt idx="3">
                  <c:v>0.58665593153746809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156608"/>
        <c:axId val="513158144"/>
        <c:axId val="0"/>
      </c:bar3DChart>
      <c:catAx>
        <c:axId val="51315660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158144"/>
        <c:crosses val="autoZero"/>
        <c:auto val="1"/>
        <c:lblAlgn val="ctr"/>
        <c:lblOffset val="100"/>
        <c:noMultiLvlLbl val="0"/>
      </c:catAx>
      <c:valAx>
        <c:axId val="51315814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15660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615561469450465"/>
          <c:y val="1.5527884595820876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829268292682928"/>
          <c:y val="0.2131782945736434"/>
          <c:w val="0.6794425087108017"/>
          <c:h val="0.526828751393329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최대치12개!$B$4</c:f>
              <c:strCache>
                <c:ptCount val="1"/>
                <c:pt idx="0">
                  <c:v>No.43 - 나는 예배에 참석하는 것은 하나님이 베풀어 주신 놀라운 은혜와 사랑 때문이다.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최대치12개!$B$5:$B$8</c:f>
              <c:numCache>
                <c:formatCode>0.00%</c:formatCode>
                <c:ptCount val="4"/>
                <c:pt idx="0">
                  <c:v>0.60927115752956573</c:v>
                </c:pt>
                <c:pt idx="1">
                  <c:v>0.55997052362501798</c:v>
                </c:pt>
                <c:pt idx="2">
                  <c:v>0.44906083200803837</c:v>
                </c:pt>
                <c:pt idx="3">
                  <c:v>0.73714969267407171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712512"/>
        <c:axId val="513714048"/>
        <c:axId val="0"/>
      </c:bar3DChart>
      <c:catAx>
        <c:axId val="51371251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714048"/>
        <c:crosses val="autoZero"/>
        <c:auto val="1"/>
        <c:lblAlgn val="ctr"/>
        <c:lblOffset val="100"/>
        <c:noMultiLvlLbl val="0"/>
      </c:catAx>
      <c:valAx>
        <c:axId val="51371404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71251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717779180041525"/>
          <c:y val="1.5527884595820876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00116144018576"/>
          <c:y val="0.2131782945736434"/>
          <c:w val="0.68873403019744484"/>
          <c:h val="0.52165258699671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최대치12개!$D$4</c:f>
              <c:strCache>
                <c:ptCount val="1"/>
                <c:pt idx="0">
                  <c:v>No.61 - 우리 교회는 전도하는 데 있어 창의적이고 다양한 방법을 시도한다.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최대치12개!$D$5:$D$8</c:f>
              <c:numCache>
                <c:formatCode>0.00%</c:formatCode>
                <c:ptCount val="4"/>
                <c:pt idx="0">
                  <c:v>0.61473592613870465</c:v>
                </c:pt>
                <c:pt idx="1">
                  <c:v>0.48935220939805968</c:v>
                </c:pt>
                <c:pt idx="2">
                  <c:v>0.40549355264874237</c:v>
                </c:pt>
                <c:pt idx="3">
                  <c:v>0.66941847826147827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619456"/>
        <c:axId val="513620992"/>
        <c:axId val="0"/>
      </c:bar3DChart>
      <c:catAx>
        <c:axId val="51361945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620992"/>
        <c:crosses val="autoZero"/>
        <c:auto val="1"/>
        <c:lblAlgn val="ctr"/>
        <c:lblOffset val="100"/>
        <c:noMultiLvlLbl val="0"/>
      </c:catAx>
      <c:valAx>
        <c:axId val="51362099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619456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717779180041525"/>
          <c:y val="1.5527884595820876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00116144018576"/>
          <c:y val="0.2131782945736434"/>
          <c:w val="0.68873403019744484"/>
          <c:h val="0.521652586996709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최대치12개!$C$4</c:f>
              <c:strCache>
                <c:ptCount val="1"/>
                <c:pt idx="0">
                  <c:v>No.31 - 우리 교회의 소그룹 모임은 내 영적 성장을 돕는다.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최대치12개!$C$5:$C$8</c:f>
              <c:numCache>
                <c:formatCode>0.00%</c:formatCode>
                <c:ptCount val="4"/>
                <c:pt idx="0">
                  <c:v>0.68245401963463426</c:v>
                </c:pt>
                <c:pt idx="1">
                  <c:v>0.49406339943102678</c:v>
                </c:pt>
                <c:pt idx="2">
                  <c:v>0.40928398121020959</c:v>
                </c:pt>
                <c:pt idx="3">
                  <c:v>0.7092216626858745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688704"/>
        <c:axId val="513690240"/>
        <c:axId val="0"/>
      </c:bar3DChart>
      <c:catAx>
        <c:axId val="51368870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690240"/>
        <c:crosses val="autoZero"/>
        <c:auto val="1"/>
        <c:lblAlgn val="ctr"/>
        <c:lblOffset val="100"/>
        <c:noMultiLvlLbl val="0"/>
      </c:catAx>
      <c:valAx>
        <c:axId val="51369024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68870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9695684380915798"/>
          <c:y val="2.5879469346487331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531756718754966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최대치12개!$E$4</c:f>
              <c:strCache>
                <c:ptCount val="1"/>
                <c:pt idx="0">
                  <c:v>No.16 - 나는 내가 맡은 사역을 하는데 협력해 줄 사람이 있다.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최대치12개!$E$5:$E$8</c:f>
              <c:numCache>
                <c:formatCode>0.00%</c:formatCode>
                <c:ptCount val="4"/>
                <c:pt idx="0">
                  <c:v>0.63193425772717138</c:v>
                </c:pt>
                <c:pt idx="1">
                  <c:v>0.49950724762884563</c:v>
                </c:pt>
                <c:pt idx="2">
                  <c:v>0.43610888014698312</c:v>
                </c:pt>
                <c:pt idx="3">
                  <c:v>0.6400271512664234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553920"/>
        <c:axId val="513555456"/>
        <c:axId val="0"/>
      </c:bar3DChart>
      <c:catAx>
        <c:axId val="51355392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555456"/>
        <c:crosses val="autoZero"/>
        <c:auto val="1"/>
        <c:lblAlgn val="ctr"/>
        <c:lblOffset val="100"/>
        <c:noMultiLvlLbl val="0"/>
      </c:catAx>
      <c:valAx>
        <c:axId val="51355545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55392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8914062571446866"/>
          <c:y val="3.1055769191641741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4423401007884163"/>
          <c:w val="0.68408826945412315"/>
          <c:h val="0.495773040627146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최대치12개!$F$4</c:f>
              <c:strCache>
                <c:ptCount val="1"/>
                <c:pt idx="0">
                  <c:v>No.50 - 우리 교회 직분자(목사, 장로, 집사 및 제직 모두 포함)들은 다른 부서들 끼리 어떻게 동역하는지 분명히 안다.
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최대치12개!$F$5:$F$8</c:f>
              <c:numCache>
                <c:formatCode>0.00%</c:formatCode>
                <c:ptCount val="4"/>
                <c:pt idx="0">
                  <c:v>0.61271958949431715</c:v>
                </c:pt>
                <c:pt idx="1">
                  <c:v>0.50134816735967225</c:v>
                </c:pt>
                <c:pt idx="2">
                  <c:v>0.39093514558596171</c:v>
                </c:pt>
                <c:pt idx="3">
                  <c:v>0.58088061534506541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505920"/>
        <c:axId val="513507712"/>
        <c:axId val="0"/>
      </c:bar3DChart>
      <c:catAx>
        <c:axId val="51350592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507712"/>
        <c:crosses val="autoZero"/>
        <c:auto val="1"/>
        <c:lblAlgn val="ctr"/>
        <c:lblOffset val="100"/>
        <c:noMultiLvlLbl val="0"/>
      </c:catAx>
      <c:valAx>
        <c:axId val="51350771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50592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8914062571446866"/>
          <c:y val="3.1055769191641741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4423401007884166"/>
          <c:w val="0.68408826945412315"/>
          <c:h val="0.495773040627146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최대치12개!$G$4</c:f>
              <c:strCache>
                <c:ptCount val="1"/>
                <c:pt idx="0">
                  <c:v>No.30 - 나는 예수님을 모르는 나의 친구, 직장 동료, 친척들이 믿음을 가지도록 기도한다.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최대치12개!$G$5:$G$8</c:f>
              <c:numCache>
                <c:formatCode>0.00%</c:formatCode>
                <c:ptCount val="4"/>
                <c:pt idx="0">
                  <c:v>0.60643836691716368</c:v>
                </c:pt>
                <c:pt idx="1">
                  <c:v>0.50595666771118875</c:v>
                </c:pt>
                <c:pt idx="2">
                  <c:v>0.44274022325515899</c:v>
                </c:pt>
                <c:pt idx="3">
                  <c:v>0.65021356791895046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530112"/>
        <c:axId val="513568768"/>
        <c:axId val="0"/>
      </c:bar3DChart>
      <c:catAx>
        <c:axId val="51353011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568768"/>
        <c:crosses val="autoZero"/>
        <c:auto val="1"/>
        <c:lblAlgn val="ctr"/>
        <c:lblOffset val="100"/>
        <c:noMultiLvlLbl val="0"/>
      </c:catAx>
      <c:valAx>
        <c:axId val="51356876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53011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'4가지 주제별 그래프'!$B$44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3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그래프'!$C$44:$F$44</c:f>
              <c:numCache>
                <c:formatCode>0.00%</c:formatCode>
                <c:ptCount val="4"/>
                <c:pt idx="0">
                  <c:v>0.59564519007674466</c:v>
                </c:pt>
                <c:pt idx="1">
                  <c:v>0.64119224166692423</c:v>
                </c:pt>
                <c:pt idx="2">
                  <c:v>0.62537903481045987</c:v>
                </c:pt>
                <c:pt idx="3">
                  <c:v>0.61841871587183439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그래프'!$B$45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-4.8118429258658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그래프'!$C$45:$F$45</c:f>
              <c:numCache>
                <c:formatCode>0.00%</c:formatCode>
                <c:ptCount val="4"/>
                <c:pt idx="0">
                  <c:v>0.52018561484918791</c:v>
                </c:pt>
                <c:pt idx="1">
                  <c:v>0.5122970670860485</c:v>
                </c:pt>
                <c:pt idx="2">
                  <c:v>0.52384801510372936</c:v>
                </c:pt>
                <c:pt idx="3">
                  <c:v>0.5162413409676182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그래프'!$B$46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562636019106666E-3"/>
                  <c:y val="-4.8118429258658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8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그래프'!$C$46:$F$46</c:f>
              <c:numCache>
                <c:formatCode>0.00%</c:formatCode>
                <c:ptCount val="4"/>
                <c:pt idx="0">
                  <c:v>0.41202385793683077</c:v>
                </c:pt>
                <c:pt idx="1">
                  <c:v>0.39819088981025608</c:v>
                </c:pt>
                <c:pt idx="2">
                  <c:v>0.41136071054723578</c:v>
                </c:pt>
                <c:pt idx="3">
                  <c:v>0.40510737387354345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그래프'!$B$47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630635261996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909650167505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그래프'!$C$47:$F$47</c:f>
              <c:numCache>
                <c:formatCode>0.00%</c:formatCode>
                <c:ptCount val="4"/>
                <c:pt idx="0">
                  <c:v>0.51582723540960207</c:v>
                </c:pt>
                <c:pt idx="1">
                  <c:v>0.59698986693925082</c:v>
                </c:pt>
                <c:pt idx="2">
                  <c:v>0.65114088449250707</c:v>
                </c:pt>
                <c:pt idx="3">
                  <c:v>0.58798599561378662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681088"/>
        <c:axId val="260699264"/>
        <c:axId val="0"/>
      </c:bar3DChart>
      <c:catAx>
        <c:axId val="26068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60699264"/>
        <c:crosses val="autoZero"/>
        <c:auto val="1"/>
        <c:lblAlgn val="ctr"/>
        <c:lblOffset val="100"/>
        <c:noMultiLvlLbl val="0"/>
      </c:catAx>
      <c:valAx>
        <c:axId val="260699264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60681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513304716127017"/>
          <c:y val="0.23184821038693962"/>
          <c:w val="0.1083138981947169"/>
          <c:h val="0.54874839333401149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8491261763011335"/>
          <c:y val="2.0077358751208745E-2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0300751879699291"/>
          <c:w val="0.68408826945412315"/>
          <c:h val="0.54486522804521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최대치12개!$H$4</c:f>
              <c:strCache>
                <c:ptCount val="1"/>
                <c:pt idx="0">
                  <c:v>No.51 - 우리 교회 직분자(목사, 장로, 집사 및 제직 모두 포함)들은 그들의 효과적인 사역을 위해서 훈련을 정기적으로 받는다.
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최대치12개!$H$5:$H$8</c:f>
              <c:numCache>
                <c:formatCode>0.00%</c:formatCode>
                <c:ptCount val="4"/>
                <c:pt idx="0">
                  <c:v>0.63103742135866947</c:v>
                </c:pt>
                <c:pt idx="1">
                  <c:v>0.49936413723060064</c:v>
                </c:pt>
                <c:pt idx="2">
                  <c:v>0.39731599777259208</c:v>
                </c:pt>
                <c:pt idx="3">
                  <c:v>0.64749867707522668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4093824"/>
        <c:axId val="514095360"/>
        <c:axId val="0"/>
      </c:bar3DChart>
      <c:catAx>
        <c:axId val="51409382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4095360"/>
        <c:crosses val="autoZero"/>
        <c:auto val="1"/>
        <c:lblAlgn val="ctr"/>
        <c:lblOffset val="100"/>
        <c:noMultiLvlLbl val="0"/>
      </c:catAx>
      <c:valAx>
        <c:axId val="51409536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409382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293844367015111"/>
          <c:y val="1.5058117735283089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9"/>
          <c:h val="0.534826495929175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최대치12개!$I$4</c:f>
              <c:strCache>
                <c:ptCount val="1"/>
                <c:pt idx="0">
                  <c:v>No.46 - 나는 우리 교회를 세우기 위해 봉사,섬김 및 헌신등이 열정적이다.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최대치12개!$I$5:$I$8</c:f>
              <c:numCache>
                <c:formatCode>0.00%</c:formatCode>
                <c:ptCount val="4"/>
                <c:pt idx="0">
                  <c:v>0.64498681280996129</c:v>
                </c:pt>
                <c:pt idx="1">
                  <c:v>0.4934907121390581</c:v>
                </c:pt>
                <c:pt idx="2">
                  <c:v>0.42269340662288329</c:v>
                </c:pt>
                <c:pt idx="3">
                  <c:v>0.59421519197766637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897600"/>
        <c:axId val="513899136"/>
        <c:axId val="0"/>
      </c:bar3DChart>
      <c:catAx>
        <c:axId val="51389760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899136"/>
        <c:crosses val="autoZero"/>
        <c:auto val="1"/>
        <c:lblAlgn val="ctr"/>
        <c:lblOffset val="100"/>
        <c:noMultiLvlLbl val="0"/>
      </c:catAx>
      <c:valAx>
        <c:axId val="51389913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89760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0239274968677698"/>
          <c:y val="1.5058117735283089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111"/>
          <c:h val="0.54486522804521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최대치12개!$J$4</c:f>
              <c:strCache>
                <c:ptCount val="1"/>
                <c:pt idx="0">
                  <c:v>No.11 - 내가 속한 소그룹은 나의 삶과 사역에 도전을 준다.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최대치12개!$J$5:$J$8</c:f>
              <c:numCache>
                <c:formatCode>0.00%</c:formatCode>
                <c:ptCount val="4"/>
                <c:pt idx="0">
                  <c:v>0.65332112587244917</c:v>
                </c:pt>
                <c:pt idx="1">
                  <c:v>0.50289781508902232</c:v>
                </c:pt>
                <c:pt idx="2">
                  <c:v>0.41868262429688047</c:v>
                </c:pt>
                <c:pt idx="3">
                  <c:v>0.62471958549431139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685376"/>
        <c:axId val="513686912"/>
        <c:axId val="0"/>
      </c:bar3DChart>
      <c:catAx>
        <c:axId val="51368537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686912"/>
        <c:crosses val="autoZero"/>
        <c:auto val="1"/>
        <c:lblAlgn val="ctr"/>
        <c:lblOffset val="100"/>
        <c:noMultiLvlLbl val="0"/>
      </c:catAx>
      <c:valAx>
        <c:axId val="51368691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685376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860618032502043"/>
          <c:y val="2.0077452582578138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111"/>
          <c:h val="0.54486522804521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최대치12개!$K$4</c:f>
              <c:strCache>
                <c:ptCount val="1"/>
                <c:pt idx="0">
                  <c:v>No.80 - 나는 예배를 드리기 위해 마음의 준비를 한다.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최대치12개!$K$5:$K$8</c:f>
              <c:numCache>
                <c:formatCode>0.00%</c:formatCode>
                <c:ptCount val="4"/>
                <c:pt idx="0">
                  <c:v>0.64473495494870958</c:v>
                </c:pt>
                <c:pt idx="1">
                  <c:v>0.48995822867045286</c:v>
                </c:pt>
                <c:pt idx="2">
                  <c:v>0.45353073346171136</c:v>
                </c:pt>
                <c:pt idx="3">
                  <c:v>0.61844497159398359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833792"/>
        <c:axId val="512856064"/>
        <c:axId val="0"/>
      </c:bar3DChart>
      <c:catAx>
        <c:axId val="51283379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856064"/>
        <c:crosses val="autoZero"/>
        <c:auto val="1"/>
        <c:lblAlgn val="ctr"/>
        <c:lblOffset val="100"/>
        <c:noMultiLvlLbl val="0"/>
      </c:catAx>
      <c:valAx>
        <c:axId val="51285606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83379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692216521715274"/>
          <c:y val="4.0155301342049234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111"/>
          <c:h val="0.54486522804521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최대치12개!$L$4</c:f>
              <c:strCache>
                <c:ptCount val="1"/>
                <c:pt idx="0">
                  <c:v>No.54 - 나는 교회에서 내게 주어진 일을 즐겁게 감당한다.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최대치12개!$L$5:$L$8</c:f>
              <c:numCache>
                <c:formatCode>0.00%</c:formatCode>
                <c:ptCount val="4"/>
                <c:pt idx="0">
                  <c:v>0.64527453752188824</c:v>
                </c:pt>
                <c:pt idx="1">
                  <c:v>0.49240430478953906</c:v>
                </c:pt>
                <c:pt idx="2">
                  <c:v>0.44882112596796547</c:v>
                </c:pt>
                <c:pt idx="3">
                  <c:v>0.61294964340769265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915520"/>
        <c:axId val="513925504"/>
        <c:axId val="0"/>
      </c:bar3DChart>
      <c:catAx>
        <c:axId val="51391552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925504"/>
        <c:crosses val="autoZero"/>
        <c:auto val="1"/>
        <c:lblAlgn val="ctr"/>
        <c:lblOffset val="100"/>
        <c:noMultiLvlLbl val="0"/>
      </c:catAx>
      <c:valAx>
        <c:axId val="51392550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91552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9709621663145771"/>
          <c:y val="3.5135476486491832E-2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9"/>
          <c:h val="0.539845648626334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최대치12개!$M$4</c:f>
              <c:strCache>
                <c:ptCount val="1"/>
                <c:pt idx="0">
                  <c:v>No.52 - 나는 나의 영적 여정(삶의 간증, 기도생활 등등)을 교회의 여러 사람들과 나눈다.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최대치12개!$M$5:$M$8</c:f>
              <c:numCache>
                <c:formatCode>0.00%</c:formatCode>
                <c:ptCount val="4"/>
                <c:pt idx="0">
                  <c:v>0.64864955835140903</c:v>
                </c:pt>
                <c:pt idx="1">
                  <c:v>0.47921977747856914</c:v>
                </c:pt>
                <c:pt idx="2">
                  <c:v>0.3946291018018579</c:v>
                </c:pt>
                <c:pt idx="3">
                  <c:v>0.62181508213744441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764352"/>
        <c:axId val="513790720"/>
        <c:axId val="0"/>
      </c:bar3DChart>
      <c:catAx>
        <c:axId val="51376435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790720"/>
        <c:crosses val="autoZero"/>
        <c:auto val="1"/>
        <c:lblAlgn val="ctr"/>
        <c:lblOffset val="100"/>
        <c:noMultiLvlLbl val="0"/>
      </c:catAx>
      <c:valAx>
        <c:axId val="51379072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76435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99870147810481"/>
          <c:y val="2.6813493499531542E-2"/>
          <c:w val="0.82053416959588732"/>
          <c:h val="0.888075165038723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최소값!$L$69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716646647982571E-3"/>
                  <c:y val="-2.8642304044071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941234040660182E-3"/>
                  <c:y val="-2.864230404407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08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최소값!$M$68</c:f>
              <c:strCache>
                <c:ptCount val="1"/>
                <c:pt idx="0">
                  <c:v>1.사역자를 세우는 지도력</c:v>
                </c:pt>
              </c:strCache>
            </c:strRef>
          </c:cat>
          <c:val>
            <c:numRef>
              <c:f>최소값!$M$69</c:f>
              <c:numCache>
                <c:formatCode>0.00%</c:formatCode>
                <c:ptCount val="1"/>
                <c:pt idx="0">
                  <c:v>0.64766424445283866</c:v>
                </c:pt>
              </c:numCache>
            </c:numRef>
          </c:val>
        </c:ser>
        <c:ser>
          <c:idx val="1"/>
          <c:order val="1"/>
          <c:tx>
            <c:strRef>
              <c:f>최소값!$L$70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33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최소값!$M$68</c:f>
              <c:strCache>
                <c:ptCount val="1"/>
                <c:pt idx="0">
                  <c:v>1.사역자를 세우는 지도력</c:v>
                </c:pt>
              </c:strCache>
            </c:strRef>
          </c:cat>
          <c:val>
            <c:numRef>
              <c:f>최소값!$M$70</c:f>
              <c:numCache>
                <c:formatCode>0.00%</c:formatCode>
                <c:ptCount val="1"/>
                <c:pt idx="0">
                  <c:v>0.49275468798849831</c:v>
                </c:pt>
              </c:numCache>
            </c:numRef>
          </c:val>
        </c:ser>
        <c:ser>
          <c:idx val="2"/>
          <c:order val="2"/>
          <c:tx>
            <c:strRef>
              <c:f>최소값!$L$71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99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최소값!$M$68</c:f>
              <c:strCache>
                <c:ptCount val="1"/>
                <c:pt idx="0">
                  <c:v>1.사역자를 세우는 지도력</c:v>
                </c:pt>
              </c:strCache>
            </c:strRef>
          </c:cat>
          <c:val>
            <c:numRef>
              <c:f>최소값!$M$71</c:f>
              <c:numCache>
                <c:formatCode>0.00%</c:formatCode>
                <c:ptCount val="1"/>
                <c:pt idx="0">
                  <c:v>0.42076539253204376</c:v>
                </c:pt>
              </c:numCache>
            </c:numRef>
          </c:val>
        </c:ser>
        <c:ser>
          <c:idx val="3"/>
          <c:order val="3"/>
          <c:tx>
            <c:strRef>
              <c:f>최소값!$L$72</c:f>
              <c:strCache>
                <c:ptCount val="1"/>
                <c:pt idx="0">
                  <c:v>1차-P교회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6600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최소값!$M$68</c:f>
              <c:strCache>
                <c:ptCount val="1"/>
                <c:pt idx="0">
                  <c:v>1.사역자를 세우는 지도력</c:v>
                </c:pt>
              </c:strCache>
            </c:strRef>
          </c:cat>
          <c:val>
            <c:numRef>
              <c:f>최소값!$M$72</c:f>
              <c:numCache>
                <c:formatCode>0.00%</c:formatCode>
                <c:ptCount val="1"/>
                <c:pt idx="0">
                  <c:v>0.40470636946185673</c:v>
                </c:pt>
              </c:numCache>
            </c:numRef>
          </c:val>
        </c:ser>
        <c:ser>
          <c:idx val="4"/>
          <c:order val="4"/>
          <c:tx>
            <c:strRef>
              <c:f>최소값!$L$73</c:f>
              <c:strCache>
                <c:ptCount val="1"/>
                <c:pt idx="0">
                  <c:v>2차-P교회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50829598420351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9933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최소값!$M$68</c:f>
              <c:strCache>
                <c:ptCount val="1"/>
                <c:pt idx="0">
                  <c:v>1.사역자를 세우는 지도력</c:v>
                </c:pt>
              </c:strCache>
            </c:strRef>
          </c:cat>
          <c:val>
            <c:numRef>
              <c:f>최소값!$M$73</c:f>
              <c:numCache>
                <c:formatCode>0.00%</c:formatCode>
                <c:ptCount val="1"/>
                <c:pt idx="0">
                  <c:v>0.50853776115218741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4241280"/>
        <c:axId val="514242816"/>
        <c:axId val="0"/>
      </c:bar3DChart>
      <c:catAx>
        <c:axId val="51424128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4242816"/>
        <c:crosses val="autoZero"/>
        <c:auto val="1"/>
        <c:lblAlgn val="ctr"/>
        <c:lblOffset val="100"/>
        <c:noMultiLvlLbl val="0"/>
      </c:catAx>
      <c:valAx>
        <c:axId val="514242816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4241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4293832318579249"/>
          <c:y val="5.9073285404541855E-2"/>
          <c:w val="0.42986436219282143"/>
          <c:h val="0.17725509528700226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99870147810475"/>
          <c:y val="2.6813493499531538E-2"/>
          <c:w val="0.82053416959588732"/>
          <c:h val="0.888075165038723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최소값!$A$24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7166466479825667E-3"/>
                  <c:y val="-2.864230404407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941234040660182E-3"/>
                  <c:y val="-2.864230404407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08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최소값!$B$23</c:f>
              <c:strCache>
                <c:ptCount val="1"/>
                <c:pt idx="0">
                  <c:v>8.사랑의 관계</c:v>
                </c:pt>
              </c:strCache>
            </c:strRef>
          </c:cat>
          <c:val>
            <c:numRef>
              <c:f>최소값!$B$24</c:f>
              <c:numCache>
                <c:formatCode>0.00%</c:formatCode>
                <c:ptCount val="1"/>
                <c:pt idx="0">
                  <c:v>0.63686442640532759</c:v>
                </c:pt>
              </c:numCache>
            </c:numRef>
          </c:val>
        </c:ser>
        <c:ser>
          <c:idx val="1"/>
          <c:order val="1"/>
          <c:tx>
            <c:strRef>
              <c:f>최소값!$A$25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6442085010866855E-2"/>
                  <c:y val="-3.3563848236066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2172694514863E-3"/>
                  <c:y val="-2.14817280330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5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3399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최소값!$B$23</c:f>
              <c:strCache>
                <c:ptCount val="1"/>
                <c:pt idx="0">
                  <c:v>8.사랑의 관계</c:v>
                </c:pt>
              </c:strCache>
            </c:strRef>
          </c:cat>
          <c:val>
            <c:numRef>
              <c:f>최소값!$B$25</c:f>
              <c:numCache>
                <c:formatCode>0.00%</c:formatCode>
                <c:ptCount val="1"/>
                <c:pt idx="0">
                  <c:v>0.49011849984391176</c:v>
                </c:pt>
              </c:numCache>
            </c:numRef>
          </c:val>
        </c:ser>
        <c:ser>
          <c:idx val="2"/>
          <c:order val="2"/>
          <c:tx>
            <c:strRef>
              <c:f>최소값!$A$26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3.4789373047826047E-2"/>
                  <c:y val="-2.4016500965914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46910449753103E-2"/>
                  <c:y val="-2.864230404407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807365075013177E-3"/>
                  <c:y val="-2.3868586703392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99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최소값!$B$23</c:f>
              <c:strCache>
                <c:ptCount val="1"/>
                <c:pt idx="0">
                  <c:v>8.사랑의 관계</c:v>
                </c:pt>
              </c:strCache>
            </c:strRef>
          </c:cat>
          <c:val>
            <c:numRef>
              <c:f>최소값!$B$26</c:f>
              <c:numCache>
                <c:formatCode>0.00%</c:formatCode>
                <c:ptCount val="1"/>
                <c:pt idx="0">
                  <c:v>0.42144846547716996</c:v>
                </c:pt>
              </c:numCache>
            </c:numRef>
          </c:val>
        </c:ser>
        <c:ser>
          <c:idx val="4"/>
          <c:order val="3"/>
          <c:tx>
            <c:strRef>
              <c:f>최소값!$A$28</c:f>
              <c:strCache>
                <c:ptCount val="1"/>
                <c:pt idx="0">
                  <c:v>1차-P교회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3.6199095022624452E-2"/>
                  <c:y val="-7.3824189919994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666699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최소값!$B$28</c:f>
              <c:numCache>
                <c:formatCode>0.00%</c:formatCode>
                <c:ptCount val="1"/>
                <c:pt idx="0">
                  <c:v>0.4239</c:v>
                </c:pt>
              </c:numCache>
            </c:numRef>
          </c:val>
        </c:ser>
        <c:ser>
          <c:idx val="3"/>
          <c:order val="4"/>
          <c:tx>
            <c:strRef>
              <c:f>최소값!$A$27</c:f>
              <c:strCache>
                <c:ptCount val="1"/>
                <c:pt idx="0">
                  <c:v>2차-P교회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5.1688459757010009E-2"/>
                  <c:y val="-2.1481676681050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56159081809799E-3"/>
                  <c:y val="-2.14817280330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89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최소값!$B$23</c:f>
              <c:strCache>
                <c:ptCount val="1"/>
                <c:pt idx="0">
                  <c:v>8.사랑의 관계</c:v>
                </c:pt>
              </c:strCache>
            </c:strRef>
          </c:cat>
          <c:val>
            <c:numRef>
              <c:f>최소값!$B$27</c:f>
              <c:numCache>
                <c:formatCode>0.00%</c:formatCode>
                <c:ptCount val="1"/>
                <c:pt idx="0">
                  <c:v>0.50172219885242486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4342912"/>
        <c:axId val="514344448"/>
        <c:axId val="0"/>
      </c:bar3DChart>
      <c:catAx>
        <c:axId val="51434291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4344448"/>
        <c:crosses val="autoZero"/>
        <c:auto val="1"/>
        <c:lblAlgn val="ctr"/>
        <c:lblOffset val="100"/>
        <c:noMultiLvlLbl val="0"/>
      </c:catAx>
      <c:valAx>
        <c:axId val="514344448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4342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3087207990403917"/>
          <c:y val="5.9073326166332527E-2"/>
          <c:w val="0.44193061840120651"/>
          <c:h val="0.18545912388257746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83087009479823"/>
          <c:y val="2.6959384065203332E-2"/>
          <c:w val="0.82067908440148385"/>
          <c:h val="0.88981667632986072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최소값!$O$69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8802437830864484E-3"/>
                  <c:y val="-1.670801069237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2172694514845E-3"/>
                  <c:y val="-2.148172803305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6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최소값!$P$68</c:f>
              <c:strCache>
                <c:ptCount val="1"/>
                <c:pt idx="0">
                  <c:v>5.영감있는 예배</c:v>
                </c:pt>
              </c:strCache>
            </c:strRef>
          </c:cat>
          <c:val>
            <c:numRef>
              <c:f>최소값!$P$69</c:f>
              <c:numCache>
                <c:formatCode>0.00%</c:formatCode>
                <c:ptCount val="1"/>
                <c:pt idx="0">
                  <c:v>0.64491649619302804</c:v>
                </c:pt>
              </c:numCache>
            </c:numRef>
          </c:val>
        </c:ser>
        <c:ser>
          <c:idx val="0"/>
          <c:order val="1"/>
          <c:tx>
            <c:strRef>
              <c:f>최소값!$O$70</c:f>
              <c:strCache>
                <c:ptCount val="1"/>
                <c:pt idx="0">
                  <c:v>BLUE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3399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최소값!$P$68</c:f>
              <c:strCache>
                <c:ptCount val="1"/>
                <c:pt idx="0">
                  <c:v>5.영감있는 예배</c:v>
                </c:pt>
              </c:strCache>
            </c:strRef>
          </c:cat>
          <c:val>
            <c:numRef>
              <c:f>최소값!$P$70</c:f>
              <c:numCache>
                <c:formatCode>0.00%</c:formatCode>
                <c:ptCount val="1"/>
                <c:pt idx="0">
                  <c:v>0.50112745474160525</c:v>
                </c:pt>
              </c:numCache>
            </c:numRef>
          </c:val>
        </c:ser>
        <c:ser>
          <c:idx val="2"/>
          <c:order val="2"/>
          <c:tx>
            <c:strRef>
              <c:f>최소값!$O$71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99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최소값!$P$68</c:f>
              <c:strCache>
                <c:ptCount val="1"/>
                <c:pt idx="0">
                  <c:v>5.영감있는 예배</c:v>
                </c:pt>
              </c:strCache>
            </c:strRef>
          </c:cat>
          <c:val>
            <c:numRef>
              <c:f>최소값!$P$71</c:f>
              <c:numCache>
                <c:formatCode>0.00%</c:formatCode>
                <c:ptCount val="1"/>
                <c:pt idx="0">
                  <c:v>0.44756946238057238</c:v>
                </c:pt>
              </c:numCache>
            </c:numRef>
          </c:val>
        </c:ser>
        <c:ser>
          <c:idx val="3"/>
          <c:order val="3"/>
          <c:tx>
            <c:strRef>
              <c:f>최소값!$O$72</c:f>
              <c:strCache>
                <c:ptCount val="1"/>
                <c:pt idx="0">
                  <c:v>1차-P교회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285714285714229E-3"/>
                  <c:y val="-9.2883259090720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6600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최소값!$P$68</c:f>
              <c:strCache>
                <c:ptCount val="1"/>
                <c:pt idx="0">
                  <c:v>5.영감있는 예배</c:v>
                </c:pt>
              </c:strCache>
            </c:strRef>
          </c:cat>
          <c:val>
            <c:numRef>
              <c:f>최소값!$P$72</c:f>
              <c:numCache>
                <c:formatCode>0.00%</c:formatCode>
                <c:ptCount val="1"/>
                <c:pt idx="0">
                  <c:v>0.53392057535381565</c:v>
                </c:pt>
              </c:numCache>
            </c:numRef>
          </c:val>
        </c:ser>
        <c:ser>
          <c:idx val="4"/>
          <c:order val="4"/>
          <c:tx>
            <c:strRef>
              <c:f>최소값!$O$73</c:f>
              <c:strCache>
                <c:ptCount val="1"/>
                <c:pt idx="0">
                  <c:v>2차-P교회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3.8690476190476192E-2"/>
                  <c:y val="-2.3220814772680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99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최소값!$P$68</c:f>
              <c:strCache>
                <c:ptCount val="1"/>
                <c:pt idx="0">
                  <c:v>5.영감있는 예배</c:v>
                </c:pt>
              </c:strCache>
            </c:strRef>
          </c:cat>
          <c:val>
            <c:numRef>
              <c:f>최소값!$P$73</c:f>
              <c:numCache>
                <c:formatCode>0.00%</c:formatCode>
                <c:ptCount val="1"/>
                <c:pt idx="0">
                  <c:v>0.56226202311402784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4403328"/>
        <c:axId val="514417408"/>
        <c:axId val="0"/>
      </c:bar3DChart>
      <c:catAx>
        <c:axId val="51440332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4417408"/>
        <c:crosses val="autoZero"/>
        <c:auto val="1"/>
        <c:lblAlgn val="ctr"/>
        <c:lblOffset val="100"/>
        <c:noMultiLvlLbl val="0"/>
      </c:catAx>
      <c:valAx>
        <c:axId val="514417408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44033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1948982939632538"/>
          <c:y val="6.0023228803716647E-2"/>
          <c:w val="0.45074826584176986"/>
          <c:h val="0.17493776692547583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83087009479823"/>
          <c:y val="2.6959384065203318E-2"/>
          <c:w val="0.82067908440148363"/>
          <c:h val="0.88981667632986072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최소값!$E$24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8802437830864432E-3"/>
                  <c:y val="-1.6708010692375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2172694514863E-3"/>
                  <c:y val="-2.14817280330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6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최소값!$F$23</c:f>
              <c:strCache>
                <c:ptCount val="1"/>
                <c:pt idx="0">
                  <c:v>6.전인적 소그룹</c:v>
                </c:pt>
              </c:strCache>
            </c:strRef>
          </c:cat>
          <c:val>
            <c:numRef>
              <c:f>최소값!$F$24</c:f>
              <c:numCache>
                <c:formatCode>0.00%</c:formatCode>
                <c:ptCount val="1"/>
                <c:pt idx="0">
                  <c:v>0.64262441028624517</c:v>
                </c:pt>
              </c:numCache>
            </c:numRef>
          </c:val>
        </c:ser>
        <c:ser>
          <c:idx val="2"/>
          <c:order val="1"/>
          <c:tx>
            <c:strRef>
              <c:f>최소값!$E$25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7327052868391448E-2"/>
                  <c:y val="-2.148180452284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70056497175167E-3"/>
                  <c:y val="-2.864230404407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-4.81184292586590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3399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최소값!$F$23</c:f>
              <c:strCache>
                <c:ptCount val="1"/>
                <c:pt idx="0">
                  <c:v>6.전인적 소그룹</c:v>
                </c:pt>
              </c:strCache>
            </c:strRef>
          </c:cat>
          <c:val>
            <c:numRef>
              <c:f>최소값!$F$25</c:f>
              <c:numCache>
                <c:formatCode>0.00%</c:formatCode>
                <c:ptCount val="1"/>
                <c:pt idx="0">
                  <c:v>0.49534161568978546</c:v>
                </c:pt>
              </c:numCache>
            </c:numRef>
          </c:val>
        </c:ser>
        <c:ser>
          <c:idx val="3"/>
          <c:order val="2"/>
          <c:tx>
            <c:strRef>
              <c:f>최소값!$E$26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1361079865016872E-2"/>
                  <c:y val="-2.132355596736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314115396592394E-3"/>
                  <c:y val="-3.818973872542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90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99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최소값!$F$23</c:f>
              <c:strCache>
                <c:ptCount val="1"/>
                <c:pt idx="0">
                  <c:v>6.전인적 소그룹</c:v>
                </c:pt>
              </c:strCache>
            </c:strRef>
          </c:cat>
          <c:val>
            <c:numRef>
              <c:f>최소값!$F$26</c:f>
              <c:numCache>
                <c:formatCode>0.00%</c:formatCode>
                <c:ptCount val="1"/>
                <c:pt idx="0">
                  <c:v>0.40937653667623386</c:v>
                </c:pt>
              </c:numCache>
            </c:numRef>
          </c:val>
        </c:ser>
        <c:ser>
          <c:idx val="4"/>
          <c:order val="3"/>
          <c:tx>
            <c:strRef>
              <c:f>최소값!$E$28</c:f>
              <c:strCache>
                <c:ptCount val="1"/>
                <c:pt idx="0">
                  <c:v>1차-P교회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7857142857142856E-2"/>
                  <c:y val="-1.232980021451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666699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최소값!$F$28</c:f>
              <c:numCache>
                <c:formatCode>0.00%</c:formatCode>
                <c:ptCount val="1"/>
                <c:pt idx="0">
                  <c:v>0.48870000000000002</c:v>
                </c:pt>
              </c:numCache>
            </c:numRef>
          </c:val>
        </c:ser>
        <c:ser>
          <c:idx val="0"/>
          <c:order val="4"/>
          <c:tx>
            <c:strRef>
              <c:f>최소값!$E$27</c:f>
              <c:strCache>
                <c:ptCount val="1"/>
                <c:pt idx="0">
                  <c:v>2차-P교회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3.0113657667791536E-2"/>
                  <c:y val="-9.152012650569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56159081809799E-3"/>
                  <c:y val="-2.148191597468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최소값!$F$23</c:f>
              <c:strCache>
                <c:ptCount val="1"/>
                <c:pt idx="0">
                  <c:v>6.전인적 소그룹</c:v>
                </c:pt>
              </c:strCache>
            </c:strRef>
          </c:cat>
          <c:val>
            <c:numRef>
              <c:f>최소값!$F$27</c:f>
              <c:numCache>
                <c:formatCode>0.00%</c:formatCode>
                <c:ptCount val="1"/>
                <c:pt idx="0">
                  <c:v>0.60085690086609178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4497152"/>
        <c:axId val="514511232"/>
        <c:axId val="0"/>
      </c:bar3DChart>
      <c:catAx>
        <c:axId val="51449715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4511232"/>
        <c:crosses val="autoZero"/>
        <c:auto val="1"/>
        <c:lblAlgn val="ctr"/>
        <c:lblOffset val="100"/>
        <c:noMultiLvlLbl val="0"/>
      </c:catAx>
      <c:valAx>
        <c:axId val="514511232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4497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4"/>
        <c:txPr>
          <a:bodyPr/>
          <a:lstStyle/>
          <a:p>
            <a:pPr>
              <a:defRPr sz="73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</c:legendEntry>
      <c:layout>
        <c:manualLayout>
          <c:xMode val="edge"/>
          <c:yMode val="edge"/>
          <c:x val="0.56413268653918291"/>
          <c:y val="6.0023135996889292E-2"/>
          <c:w val="0.39285714285714296"/>
          <c:h val="0.174469524642753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'4가지 주제별 그래프'!$N$44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3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그래프'!$O$44:$R$44</c:f>
              <c:numCache>
                <c:formatCode>0.00%</c:formatCode>
                <c:ptCount val="4"/>
                <c:pt idx="0">
                  <c:v>0.63478826769985186</c:v>
                </c:pt>
                <c:pt idx="1">
                  <c:v>0.6373136622099278</c:v>
                </c:pt>
                <c:pt idx="2">
                  <c:v>0.62199035096625943</c:v>
                </c:pt>
                <c:pt idx="3">
                  <c:v>0.63136409362534629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그래프'!$N$45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-4.81184292586586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그래프'!$O$45:$R$45</c:f>
              <c:numCache>
                <c:formatCode>0.00%</c:formatCode>
                <c:ptCount val="4"/>
                <c:pt idx="0">
                  <c:v>0.51254653872930345</c:v>
                </c:pt>
                <c:pt idx="1">
                  <c:v>0.51229445212847691</c:v>
                </c:pt>
                <c:pt idx="2">
                  <c:v>0.49797736580669172</c:v>
                </c:pt>
                <c:pt idx="3">
                  <c:v>0.50760611888815743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그래프'!$N$46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562636019106666E-3"/>
                  <c:y val="-4.81184292586586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86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184726637136E-3"/>
                  <c:y val="-1.193429335169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그래프'!$O$46:$R$46</c:f>
              <c:numCache>
                <c:formatCode>0.00%</c:formatCode>
                <c:ptCount val="4"/>
                <c:pt idx="0">
                  <c:v>0.42431545721704794</c:v>
                </c:pt>
                <c:pt idx="1">
                  <c:v>0.42490164313816242</c:v>
                </c:pt>
                <c:pt idx="2">
                  <c:v>0.44058995125395489</c:v>
                </c:pt>
                <c:pt idx="3">
                  <c:v>0.42993568386972175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그래프'!$N$47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630635261996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909650167505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6874412733229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그래프'!$O$47:$R$47</c:f>
              <c:numCache>
                <c:formatCode>0.00%</c:formatCode>
                <c:ptCount val="4"/>
                <c:pt idx="0">
                  <c:v>0.49951798236748407</c:v>
                </c:pt>
                <c:pt idx="1">
                  <c:v>0.55865606270170576</c:v>
                </c:pt>
                <c:pt idx="2">
                  <c:v>0.69395995623558182</c:v>
                </c:pt>
                <c:pt idx="3">
                  <c:v>0.58404466710159053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771200"/>
        <c:axId val="260793472"/>
        <c:axId val="0"/>
      </c:bar3DChart>
      <c:catAx>
        <c:axId val="26077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60793472"/>
        <c:crosses val="autoZero"/>
        <c:auto val="1"/>
        <c:lblAlgn val="ctr"/>
        <c:lblOffset val="100"/>
        <c:noMultiLvlLbl val="0"/>
      </c:catAx>
      <c:valAx>
        <c:axId val="260793472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60771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658389953704053"/>
          <c:y val="0.23184821038693962"/>
          <c:w val="0.10686304581894619"/>
          <c:h val="0.54874839333401149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최소치12개!$A$15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최소치12개!$B$12:$M$13</c:f>
              <c:multiLvlStrCache>
                <c:ptCount val="12"/>
                <c:lvl>
                  <c:pt idx="0">
                    <c:v>NO.20</c:v>
                  </c:pt>
                  <c:pt idx="1">
                    <c:v>NO.41</c:v>
                  </c:pt>
                  <c:pt idx="2">
                    <c:v>NO.37</c:v>
                  </c:pt>
                  <c:pt idx="3">
                    <c:v>NO.42</c:v>
                  </c:pt>
                  <c:pt idx="4">
                    <c:v>NO.35</c:v>
                  </c:pt>
                  <c:pt idx="5">
                    <c:v>NO.48</c:v>
                  </c:pt>
                  <c:pt idx="6">
                    <c:v>NO.13</c:v>
                  </c:pt>
                  <c:pt idx="7">
                    <c:v>NO.34</c:v>
                  </c:pt>
                  <c:pt idx="8">
                    <c:v>NO.25</c:v>
                  </c:pt>
                  <c:pt idx="9">
                    <c:v>NO.32</c:v>
                  </c:pt>
                  <c:pt idx="10">
                    <c:v>NO.64</c:v>
                  </c:pt>
                  <c:pt idx="11">
                    <c:v>NO.81</c:v>
                  </c:pt>
                </c:lvl>
                <c:lvl>
                  <c:pt idx="0">
                    <c:v>7.영성</c:v>
                  </c:pt>
                  <c:pt idx="1">
                    <c:v>7.영성</c:v>
                  </c:pt>
                  <c:pt idx="2">
                    <c:v>7.영성</c:v>
                  </c:pt>
                  <c:pt idx="3">
                    <c:v>10.핵심역량</c:v>
                  </c:pt>
                  <c:pt idx="4">
                    <c:v>7.영성</c:v>
                  </c:pt>
                  <c:pt idx="5">
                    <c:v>10.핵심역량</c:v>
                  </c:pt>
                  <c:pt idx="6">
                    <c:v>8.인격</c:v>
                  </c:pt>
                  <c:pt idx="7">
                    <c:v>8.인격</c:v>
                  </c:pt>
                  <c:pt idx="8">
                    <c:v>7.영성</c:v>
                  </c:pt>
                  <c:pt idx="9">
                    <c:v>8.인격</c:v>
                  </c:pt>
                  <c:pt idx="10">
                    <c:v>11.리더십</c:v>
                  </c:pt>
                  <c:pt idx="11">
                    <c:v>7.영성</c:v>
                  </c:pt>
                </c:lvl>
              </c:multiLvlStrCache>
            </c:multiLvlStrRef>
          </c:cat>
          <c:val>
            <c:numRef>
              <c:f>최소치12개!$B$15:$M$15</c:f>
              <c:numCache>
                <c:formatCode>0.00%</c:formatCode>
                <c:ptCount val="12"/>
                <c:pt idx="0">
                  <c:v>0.42260117589189716</c:v>
                </c:pt>
                <c:pt idx="1">
                  <c:v>0.47230169973744374</c:v>
                </c:pt>
                <c:pt idx="2">
                  <c:v>0.44494804494750234</c:v>
                </c:pt>
                <c:pt idx="3">
                  <c:v>0.41719179559053415</c:v>
                </c:pt>
                <c:pt idx="4">
                  <c:v>0.45372534062791103</c:v>
                </c:pt>
                <c:pt idx="5">
                  <c:v>0.46193922322734415</c:v>
                </c:pt>
                <c:pt idx="6">
                  <c:v>0.4696901816176724</c:v>
                </c:pt>
                <c:pt idx="7">
                  <c:v>0.45520788684097724</c:v>
                </c:pt>
                <c:pt idx="8">
                  <c:v>0.47140772351881133</c:v>
                </c:pt>
                <c:pt idx="9">
                  <c:v>0.48977475045658692</c:v>
                </c:pt>
                <c:pt idx="10">
                  <c:v>0.48979725460915513</c:v>
                </c:pt>
                <c:pt idx="11">
                  <c:v>0.55056179775280834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01730176"/>
        <c:axId val="401776640"/>
        <c:axId val="0"/>
      </c:bar3DChart>
      <c:catAx>
        <c:axId val="40173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 i="1" u="none" strike="noStrike" baseline="0">
                <a:solidFill>
                  <a:srgbClr val="000000"/>
                </a:solidFill>
                <a:latin typeface="+mj-ea"/>
                <a:ea typeface="+mj-ea"/>
                <a:cs typeface="Calibri"/>
              </a:defRPr>
            </a:pPr>
            <a:endParaRPr lang="ko-KR"/>
          </a:p>
        </c:txPr>
        <c:crossAx val="401776640"/>
        <c:crosses val="autoZero"/>
        <c:auto val="1"/>
        <c:lblAlgn val="ctr"/>
        <c:lblOffset val="100"/>
        <c:noMultiLvlLbl val="0"/>
      </c:catAx>
      <c:valAx>
        <c:axId val="401776640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01730176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829268292682928"/>
          <c:y val="0.2131782945736434"/>
          <c:w val="0.6794425087108017"/>
          <c:h val="0.439948774747335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최소치12개!$B$3:$B$4</c:f>
              <c:strCache>
                <c:ptCount val="1"/>
                <c:pt idx="0">
                  <c:v>NO.20 당신은 사명을 위해 목숨을 벌릴 각오로 일합니까?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최소치12개!$B$5:$B$8</c:f>
              <c:numCache>
                <c:formatCode>0.00%</c:formatCode>
                <c:ptCount val="4"/>
                <c:pt idx="0">
                  <c:v>0.69499790568743436</c:v>
                </c:pt>
                <c:pt idx="1">
                  <c:v>0.49968885325304535</c:v>
                </c:pt>
                <c:pt idx="2">
                  <c:v>0.45293745172860367</c:v>
                </c:pt>
                <c:pt idx="3">
                  <c:v>0.42260117589189716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1392384"/>
        <c:axId val="401393920"/>
        <c:axId val="0"/>
      </c:bar3DChart>
      <c:catAx>
        <c:axId val="40139238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1393920"/>
        <c:crosses val="autoZero"/>
        <c:auto val="1"/>
        <c:lblAlgn val="ctr"/>
        <c:lblOffset val="100"/>
        <c:noMultiLvlLbl val="0"/>
      </c:catAx>
      <c:valAx>
        <c:axId val="40139392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139238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00116144018576"/>
          <c:y val="0.2131782945736434"/>
          <c:w val="0.68873403019744484"/>
          <c:h val="0.439948599720322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최소치12개!$C$3:$C$4</c:f>
              <c:strCache>
                <c:ptCount val="1"/>
                <c:pt idx="0">
                  <c:v>NO.41 당신은 하나님으로부터 받은 물질을 기꺼이 즐거움으로 하나님께 드립니까?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최소치12개!$C$5:$C$8</c:f>
              <c:numCache>
                <c:formatCode>0.00%</c:formatCode>
                <c:ptCount val="4"/>
                <c:pt idx="0">
                  <c:v>0.80798311592678063</c:v>
                </c:pt>
                <c:pt idx="1">
                  <c:v>0.49671658261157181</c:v>
                </c:pt>
                <c:pt idx="2">
                  <c:v>0.46900547650896712</c:v>
                </c:pt>
                <c:pt idx="3">
                  <c:v>0.47230169973744374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1575936"/>
        <c:axId val="401577472"/>
        <c:axId val="0"/>
      </c:bar3DChart>
      <c:catAx>
        <c:axId val="40157593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1577472"/>
        <c:crosses val="autoZero"/>
        <c:auto val="1"/>
        <c:lblAlgn val="ctr"/>
        <c:lblOffset val="100"/>
        <c:noMultiLvlLbl val="0"/>
      </c:catAx>
      <c:valAx>
        <c:axId val="40157747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1575936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70963995354239"/>
          <c:y val="0.20542635658914826"/>
          <c:w val="0.69802555168409308"/>
          <c:h val="0.447700812180115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최소치12개!$D$3:$D$4</c:f>
              <c:strCache>
                <c:ptCount val="1"/>
                <c:pt idx="0">
                  <c:v>NO.37 당신은 말씀 순종의 삶(Obedient life)을 살아갑니까?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최소치12개!$D$5:$D$8</c:f>
              <c:numCache>
                <c:formatCode>0.00%</c:formatCode>
                <c:ptCount val="4"/>
                <c:pt idx="0">
                  <c:v>0.74817863149895425</c:v>
                </c:pt>
                <c:pt idx="1">
                  <c:v>0.49313826530376947</c:v>
                </c:pt>
                <c:pt idx="2">
                  <c:v>0.44829981929738932</c:v>
                </c:pt>
                <c:pt idx="3">
                  <c:v>0.44494804494750234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480128"/>
        <c:axId val="402486016"/>
        <c:axId val="0"/>
      </c:bar3DChart>
      <c:catAx>
        <c:axId val="40248012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486016"/>
        <c:crosses val="autoZero"/>
        <c:auto val="1"/>
        <c:lblAlgn val="ctr"/>
        <c:lblOffset val="100"/>
        <c:noMultiLvlLbl val="0"/>
      </c:catAx>
      <c:valAx>
        <c:axId val="40248601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48012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38873474999661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최소치12개!$E$3:$E$4</c:f>
              <c:strCache>
                <c:ptCount val="1"/>
                <c:pt idx="0">
                  <c:v>NO.42 당신은 신앙과 관련된 서적이나 일반서적을매달 1권씩은 읽습니까?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최소치12개!$E$5:$E$8</c:f>
              <c:numCache>
                <c:formatCode>0.00%</c:formatCode>
                <c:ptCount val="4"/>
                <c:pt idx="0">
                  <c:v>0.61096771165759334</c:v>
                </c:pt>
                <c:pt idx="1">
                  <c:v>0.52609348601464223</c:v>
                </c:pt>
                <c:pt idx="2">
                  <c:v>0.4212845668697105</c:v>
                </c:pt>
                <c:pt idx="3">
                  <c:v>0.41719179559053415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520320"/>
        <c:axId val="402132992"/>
        <c:axId val="0"/>
      </c:bar3DChart>
      <c:catAx>
        <c:axId val="40252032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132992"/>
        <c:crosses val="autoZero"/>
        <c:auto val="1"/>
        <c:lblAlgn val="ctr"/>
        <c:lblOffset val="100"/>
        <c:noMultiLvlLbl val="0"/>
      </c:catAx>
      <c:valAx>
        <c:axId val="40213299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52032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439948424693448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최소치12개!$F$3:$F$4</c:f>
              <c:strCache>
                <c:ptCount val="1"/>
                <c:pt idx="0">
                  <c:v>NO.35 당신은 매일 성결의 삶(Holy life)을 유지합니까?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최소치12개!$F$5:$F$8</c:f>
              <c:numCache>
                <c:formatCode>0.00%</c:formatCode>
                <c:ptCount val="4"/>
                <c:pt idx="0">
                  <c:v>0.69777473537216905</c:v>
                </c:pt>
                <c:pt idx="1">
                  <c:v>0.49175255317848943</c:v>
                </c:pt>
                <c:pt idx="2">
                  <c:v>0.46349404929007859</c:v>
                </c:pt>
                <c:pt idx="3">
                  <c:v>0.45372534062791103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171392"/>
        <c:axId val="402172928"/>
        <c:axId val="0"/>
      </c:bar3DChart>
      <c:catAx>
        <c:axId val="40217139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172928"/>
        <c:crosses val="autoZero"/>
        <c:auto val="1"/>
        <c:lblAlgn val="ctr"/>
        <c:lblOffset val="100"/>
        <c:noMultiLvlLbl val="0"/>
      </c:catAx>
      <c:valAx>
        <c:axId val="40217292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17139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439948424693448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최소치12개!$G$3:$G$4</c:f>
              <c:strCache>
                <c:ptCount val="1"/>
                <c:pt idx="0">
                  <c:v>NO.48 당신은 리더(평신도 사역자)로써 정체하지 않기 위해 늘 새로운 변화를 시도합니까?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최소치12개!$G$5:$G$8</c:f>
              <c:numCache>
                <c:formatCode>0.00%</c:formatCode>
                <c:ptCount val="4"/>
                <c:pt idx="0">
                  <c:v>0.65825005098919054</c:v>
                </c:pt>
                <c:pt idx="1">
                  <c:v>0.58001223740566987</c:v>
                </c:pt>
                <c:pt idx="2">
                  <c:v>0.43672065435241864</c:v>
                </c:pt>
                <c:pt idx="3">
                  <c:v>0.46193922322734415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289408"/>
        <c:axId val="402290944"/>
        <c:axId val="0"/>
      </c:bar3DChart>
      <c:catAx>
        <c:axId val="40228940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290944"/>
        <c:crosses val="autoZero"/>
        <c:auto val="1"/>
        <c:lblAlgn val="ctr"/>
        <c:lblOffset val="100"/>
        <c:noMultiLvlLbl val="0"/>
      </c:catAx>
      <c:valAx>
        <c:axId val="40229094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28940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85189637554847"/>
          <c:y val="3.3407572383073889E-2"/>
          <c:w val="0.78888888888888964"/>
          <c:h val="0.82182628062360863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기타그래프!$L$5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기타그래프!$L$6</c:f>
              <c:numCache>
                <c:formatCode>General</c:formatCode>
                <c:ptCount val="1"/>
                <c:pt idx="0">
                  <c:v>6.94</c:v>
                </c:pt>
              </c:numCache>
            </c:numRef>
          </c:val>
        </c:ser>
        <c:ser>
          <c:idx val="1"/>
          <c:order val="1"/>
          <c:tx>
            <c:strRef>
              <c:f>기타그래프!$K$5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기타그래프!$K$6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0"/>
          <c:order val="2"/>
          <c:tx>
            <c:strRef>
              <c:f>기타그래프!$J$5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기타그래프!$J$6</c:f>
              <c:numCache>
                <c:formatCode>General</c:formatCode>
                <c:ptCount val="1"/>
                <c:pt idx="0">
                  <c:v>5.68</c:v>
                </c:pt>
              </c:numCache>
            </c:numRef>
          </c:val>
        </c:ser>
        <c:ser>
          <c:idx val="2"/>
          <c:order val="3"/>
          <c:tx>
            <c:strRef>
              <c:f>기타그래프!$I$5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기타그래프!$I$6</c:f>
              <c:numCache>
                <c:formatCode>General</c:formatCode>
                <c:ptCount val="1"/>
                <c:pt idx="0">
                  <c:v>6.95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60954752"/>
        <c:axId val="260972928"/>
        <c:axId val="0"/>
      </c:bar3DChart>
      <c:catAx>
        <c:axId val="2609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260972928"/>
        <c:crosses val="autoZero"/>
        <c:auto val="1"/>
        <c:lblAlgn val="ctr"/>
        <c:lblOffset val="100"/>
        <c:noMultiLvlLbl val="0"/>
      </c:catAx>
      <c:valAx>
        <c:axId val="260972928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260954752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4889763779527557E-2"/>
          <c:y val="0.92797725865662162"/>
          <c:w val="0.88109861267341627"/>
          <c:h val="7.2022741343378646E-2"/>
        </c:manualLayout>
      </c:layout>
      <c:overlay val="0"/>
      <c:txPr>
        <a:bodyPr/>
        <a:lstStyle/>
        <a:p>
          <a:pPr>
            <a:defRPr sz="14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0300751879699291"/>
          <c:w val="0.68408826945412315"/>
          <c:h val="0.419381076594735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최소치12개!$H$3:$H$4</c:f>
              <c:strCache>
                <c:ptCount val="1"/>
                <c:pt idx="0">
                  <c:v>NO.13 당신은 충성스러운 일꾼(청지기)이라는 말을 듣습니까?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최소치12개!$H$5:$H$8</c:f>
              <c:numCache>
                <c:formatCode>0.00%</c:formatCode>
                <c:ptCount val="4"/>
                <c:pt idx="0">
                  <c:v>0.65514461352413578</c:v>
                </c:pt>
                <c:pt idx="1">
                  <c:v>0.54106620981557985</c:v>
                </c:pt>
                <c:pt idx="2">
                  <c:v>0.43290140262604682</c:v>
                </c:pt>
                <c:pt idx="3">
                  <c:v>0.4696901816176724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813312"/>
        <c:axId val="402814848"/>
        <c:axId val="0"/>
      </c:bar3DChart>
      <c:catAx>
        <c:axId val="40281331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814848"/>
        <c:crosses val="autoZero"/>
        <c:auto val="1"/>
        <c:lblAlgn val="ctr"/>
        <c:lblOffset val="100"/>
        <c:noMultiLvlLbl val="0"/>
      </c:catAx>
      <c:valAx>
        <c:axId val="40281484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81331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68"/>
          <c:h val="0.424400442652754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최소치12개!$I$3:$I$4</c:f>
              <c:strCache>
                <c:ptCount val="1"/>
                <c:pt idx="0">
                  <c:v>NO.34 당신은 도저히 사랑할 수 없는 사람을 사랑하십니까?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최소치12개!$I$5:$I$8</c:f>
              <c:numCache>
                <c:formatCode>0.00%</c:formatCode>
                <c:ptCount val="4"/>
                <c:pt idx="0">
                  <c:v>0.60894780447390218</c:v>
                </c:pt>
                <c:pt idx="1">
                  <c:v>0.53769676884838458</c:v>
                </c:pt>
                <c:pt idx="2">
                  <c:v>0.42413201885983709</c:v>
                </c:pt>
                <c:pt idx="3">
                  <c:v>0.45520788684097724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345344"/>
        <c:axId val="402347136"/>
        <c:axId val="0"/>
      </c:bar3DChart>
      <c:catAx>
        <c:axId val="40234534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347136"/>
        <c:crosses val="autoZero"/>
        <c:auto val="1"/>
        <c:lblAlgn val="ctr"/>
        <c:lblOffset val="100"/>
        <c:noMultiLvlLbl val="0"/>
      </c:catAx>
      <c:valAx>
        <c:axId val="40234713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34534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089"/>
          <c:h val="0.439458540826812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최소치12개!$J$3:$J$4</c:f>
              <c:strCache>
                <c:ptCount val="1"/>
                <c:pt idx="0">
                  <c:v>NO.25 당신은 미운 사람이나 싫은 사람이라 할지라도 축복기도를 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최소치12개!$J$5:$J$8</c:f>
              <c:numCache>
                <c:formatCode>0.00%</c:formatCode>
                <c:ptCount val="4"/>
                <c:pt idx="0">
                  <c:v>0.66773484015321027</c:v>
                </c:pt>
                <c:pt idx="1">
                  <c:v>0.48921515516688602</c:v>
                </c:pt>
                <c:pt idx="2">
                  <c:v>0.46188544073586796</c:v>
                </c:pt>
                <c:pt idx="3">
                  <c:v>0.47140772351881133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369152"/>
        <c:axId val="402526592"/>
        <c:axId val="0"/>
      </c:bar3DChart>
      <c:catAx>
        <c:axId val="40236915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526592"/>
        <c:crosses val="autoZero"/>
        <c:auto val="1"/>
        <c:lblAlgn val="ctr"/>
        <c:lblOffset val="100"/>
        <c:noMultiLvlLbl val="0"/>
      </c:catAx>
      <c:valAx>
        <c:axId val="40252659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36915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089"/>
          <c:h val="0.434439174768792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최소치12개!$K$3:$K$4</c:f>
              <c:strCache>
                <c:ptCount val="1"/>
                <c:pt idx="0">
                  <c:v>NO.32 당신은 하나님의 마음에 합한 삶을 살아 주위 사람들에게 인정받습니까?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최소치12개!$K$5:$K$8</c:f>
              <c:numCache>
                <c:formatCode>0.00%</c:formatCode>
                <c:ptCount val="4"/>
                <c:pt idx="0">
                  <c:v>0.61540270824233045</c:v>
                </c:pt>
                <c:pt idx="1">
                  <c:v>0.58086085817008848</c:v>
                </c:pt>
                <c:pt idx="2">
                  <c:v>0.43290756843060452</c:v>
                </c:pt>
                <c:pt idx="3">
                  <c:v>0.48977475045658692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569088"/>
        <c:axId val="402570624"/>
        <c:axId val="0"/>
      </c:bar3DChart>
      <c:catAx>
        <c:axId val="40256908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570624"/>
        <c:crosses val="autoZero"/>
        <c:auto val="1"/>
        <c:lblAlgn val="ctr"/>
        <c:lblOffset val="100"/>
        <c:noMultiLvlLbl val="0"/>
      </c:catAx>
      <c:valAx>
        <c:axId val="40257062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56908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089"/>
          <c:h val="0.449497272942850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최소치12개!$L$3:$L$4</c:f>
              <c:strCache>
                <c:ptCount val="1"/>
                <c:pt idx="0">
                  <c:v>NO.64 당신은 섬김( Servant-hood )의 리더십을 보입니까?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최소치12개!$L$5:$L$8</c:f>
              <c:numCache>
                <c:formatCode>0.00%</c:formatCode>
                <c:ptCount val="4"/>
                <c:pt idx="0">
                  <c:v>0.63527633126154892</c:v>
                </c:pt>
                <c:pt idx="1">
                  <c:v>0.56096086007055246</c:v>
                </c:pt>
                <c:pt idx="2">
                  <c:v>0.43290448566997874</c:v>
                </c:pt>
                <c:pt idx="3">
                  <c:v>0.48979725460915513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621568"/>
        <c:axId val="402623104"/>
        <c:axId val="0"/>
      </c:bar3DChart>
      <c:catAx>
        <c:axId val="40262156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623104"/>
        <c:crosses val="autoZero"/>
        <c:auto val="1"/>
        <c:lblAlgn val="ctr"/>
        <c:lblOffset val="100"/>
        <c:noMultiLvlLbl val="0"/>
      </c:catAx>
      <c:valAx>
        <c:axId val="40262310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62156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68"/>
          <c:h val="0.434439174768792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최소치12개!$M$3:$M$4</c:f>
              <c:strCache>
                <c:ptCount val="1"/>
                <c:pt idx="0">
                  <c:v>NO.81 당신은 수입의 온전한 십일조를 정기적으로 드립니까?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최소치12개!$M$5:$M$8</c:f>
              <c:numCache>
                <c:formatCode>0.00%</c:formatCode>
                <c:ptCount val="4"/>
                <c:pt idx="0">
                  <c:v>0.85580524344569286</c:v>
                </c:pt>
                <c:pt idx="1">
                  <c:v>0.48695903058280426</c:v>
                </c:pt>
                <c:pt idx="2">
                  <c:v>0.45822273514137324</c:v>
                </c:pt>
                <c:pt idx="3">
                  <c:v>0.55056179775280834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674048"/>
        <c:axId val="402675584"/>
        <c:axId val="0"/>
      </c:bar3DChart>
      <c:catAx>
        <c:axId val="40267404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675584"/>
        <c:crosses val="autoZero"/>
        <c:auto val="1"/>
        <c:lblAlgn val="ctr"/>
        <c:lblOffset val="100"/>
        <c:noMultiLvlLbl val="0"/>
      </c:catAx>
      <c:valAx>
        <c:axId val="40267558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67404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최대치12개!$A$15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99CC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최대치12개!$B$12:$M$13</c:f>
              <c:multiLvlStrCache>
                <c:ptCount val="12"/>
                <c:lvl>
                  <c:pt idx="0">
                    <c:v>NO.46</c:v>
                  </c:pt>
                  <c:pt idx="1">
                    <c:v>NO.15</c:v>
                  </c:pt>
                  <c:pt idx="2">
                    <c:v>NO.54</c:v>
                  </c:pt>
                  <c:pt idx="3">
                    <c:v>NO.43</c:v>
                  </c:pt>
                  <c:pt idx="4">
                    <c:v>NO.24</c:v>
                  </c:pt>
                  <c:pt idx="5">
                    <c:v>NO.79</c:v>
                  </c:pt>
                  <c:pt idx="6">
                    <c:v>NO.38</c:v>
                  </c:pt>
                  <c:pt idx="7">
                    <c:v>NO.80</c:v>
                  </c:pt>
                  <c:pt idx="8">
                    <c:v>NO.87</c:v>
                  </c:pt>
                  <c:pt idx="9">
                    <c:v>NO.52</c:v>
                  </c:pt>
                  <c:pt idx="10">
                    <c:v>NO.71</c:v>
                  </c:pt>
                  <c:pt idx="11">
                    <c:v>NO.36</c:v>
                  </c:pt>
                </c:lvl>
                <c:lvl>
                  <c:pt idx="0">
                    <c:v>7.영성</c:v>
                  </c:pt>
                  <c:pt idx="1">
                    <c:v>12.사역</c:v>
                  </c:pt>
                  <c:pt idx="2">
                    <c:v>12.사역</c:v>
                  </c:pt>
                  <c:pt idx="3">
                    <c:v>9.예배</c:v>
                  </c:pt>
                  <c:pt idx="4">
                    <c:v>9.예배</c:v>
                  </c:pt>
                  <c:pt idx="5">
                    <c:v>9.예배</c:v>
                  </c:pt>
                  <c:pt idx="6">
                    <c:v>7.영성</c:v>
                  </c:pt>
                  <c:pt idx="7">
                    <c:v>9.예배</c:v>
                  </c:pt>
                  <c:pt idx="8">
                    <c:v>3.전략</c:v>
                  </c:pt>
                  <c:pt idx="9">
                    <c:v>6.인간관계</c:v>
                  </c:pt>
                  <c:pt idx="10">
                    <c:v>6.인간관계</c:v>
                  </c:pt>
                  <c:pt idx="11">
                    <c:v>6.인간관계</c:v>
                  </c:pt>
                </c:lvl>
              </c:multiLvlStrCache>
            </c:multiLvlStrRef>
          </c:cat>
          <c:val>
            <c:numRef>
              <c:f>최대치12개!$B$15:$M$15</c:f>
              <c:numCache>
                <c:formatCode>0.00%</c:formatCode>
                <c:ptCount val="12"/>
                <c:pt idx="0">
                  <c:v>0.81891593191165268</c:v>
                </c:pt>
                <c:pt idx="1">
                  <c:v>0.74157075231214209</c:v>
                </c:pt>
                <c:pt idx="2">
                  <c:v>0.74739273796977268</c:v>
                </c:pt>
                <c:pt idx="3">
                  <c:v>0.74036871799445914</c:v>
                </c:pt>
                <c:pt idx="4">
                  <c:v>0.74152549173992166</c:v>
                </c:pt>
                <c:pt idx="5">
                  <c:v>0.74142229750547073</c:v>
                </c:pt>
                <c:pt idx="6">
                  <c:v>0.72991584828094203</c:v>
                </c:pt>
                <c:pt idx="7">
                  <c:v>0.72113724847441374</c:v>
                </c:pt>
                <c:pt idx="8">
                  <c:v>0.70245911938396377</c:v>
                </c:pt>
                <c:pt idx="9">
                  <c:v>0.70248382185440417</c:v>
                </c:pt>
                <c:pt idx="10">
                  <c:v>0.6988156225817882</c:v>
                </c:pt>
                <c:pt idx="11">
                  <c:v>0.71188905727389173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02707968"/>
        <c:axId val="402738560"/>
        <c:axId val="0"/>
      </c:bar3DChart>
      <c:catAx>
        <c:axId val="40270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 i="1" u="none" strike="noStrike" baseline="0">
                <a:solidFill>
                  <a:srgbClr val="000000"/>
                </a:solidFill>
                <a:latin typeface="+mn-ea"/>
                <a:ea typeface="+mn-ea"/>
                <a:cs typeface="Calibri"/>
              </a:defRPr>
            </a:pPr>
            <a:endParaRPr lang="ko-KR"/>
          </a:p>
        </c:txPr>
        <c:crossAx val="402738560"/>
        <c:crosses val="autoZero"/>
        <c:auto val="1"/>
        <c:lblAlgn val="ctr"/>
        <c:lblOffset val="100"/>
        <c:noMultiLvlLbl val="0"/>
      </c:catAx>
      <c:valAx>
        <c:axId val="402738560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02707968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829268292682928"/>
          <c:y val="0.2131782945736434"/>
          <c:w val="0.6794425087108017"/>
          <c:h val="0.4096337370564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최대치12개!$B$3:$B$4</c:f>
              <c:strCache>
                <c:ptCount val="1"/>
                <c:pt idx="0">
                  <c:v>NO.46 당신은 교회를 세우기 위해서  봉사나 섬김, 헌신등에 열정적입니까?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최대치12개!$B$5:$B$8</c:f>
              <c:numCache>
                <c:formatCode>0.00%</c:formatCode>
                <c:ptCount val="4"/>
                <c:pt idx="0">
                  <c:v>0.60626690761480195</c:v>
                </c:pt>
                <c:pt idx="1">
                  <c:v>0.49002357833734778</c:v>
                </c:pt>
                <c:pt idx="2">
                  <c:v>0.43484715659268275</c:v>
                </c:pt>
                <c:pt idx="3">
                  <c:v>0.81891593191165268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1838848"/>
        <c:axId val="401840384"/>
        <c:axId val="0"/>
      </c:bar3DChart>
      <c:catAx>
        <c:axId val="40183884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1840384"/>
        <c:crosses val="autoZero"/>
        <c:auto val="1"/>
        <c:lblAlgn val="ctr"/>
        <c:lblOffset val="100"/>
        <c:noMultiLvlLbl val="0"/>
      </c:catAx>
      <c:valAx>
        <c:axId val="40184038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183884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00116144018576"/>
          <c:y val="0.2131782945736434"/>
          <c:w val="0.68873403019744484"/>
          <c:h val="0.414686078361556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최대치12개!$C$3:$C$4</c:f>
              <c:strCache>
                <c:ptCount val="1"/>
                <c:pt idx="0">
                  <c:v>NO.15 전체 교회 사역 중 당신이 하는 일이 중요한 가치가 있다고 생각합니까?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최대치12개!$C$5:$C$8</c:f>
              <c:numCache>
                <c:formatCode>0.00%</c:formatCode>
                <c:ptCount val="4"/>
                <c:pt idx="0">
                  <c:v>0.57952796934616235</c:v>
                </c:pt>
                <c:pt idx="1">
                  <c:v>0.50301590578290223</c:v>
                </c:pt>
                <c:pt idx="2">
                  <c:v>0.45954413987542353</c:v>
                </c:pt>
                <c:pt idx="3">
                  <c:v>0.74157075231214209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1915904"/>
        <c:axId val="401917440"/>
        <c:axId val="0"/>
      </c:bar3DChart>
      <c:catAx>
        <c:axId val="40191590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1917440"/>
        <c:crosses val="autoZero"/>
        <c:auto val="1"/>
        <c:lblAlgn val="ctr"/>
        <c:lblOffset val="100"/>
        <c:noMultiLvlLbl val="0"/>
      </c:catAx>
      <c:valAx>
        <c:axId val="40191744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191590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70963995354239"/>
          <c:y val="0.20542635658914832"/>
          <c:w val="0.69802555168409353"/>
          <c:h val="0.493173245627443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최대치12개!$D$3:$D$4</c:f>
              <c:strCache>
                <c:ptCount val="1"/>
                <c:pt idx="0">
                  <c:v>NO.54 교회에서 당신에게 주어진 사역(일)을 즐겁게 감당합니까?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최대치12개!$D$5:$D$8</c:f>
              <c:numCache>
                <c:formatCode>0.00%</c:formatCode>
                <c:ptCount val="4"/>
                <c:pt idx="0">
                  <c:v>0.61651701026301831</c:v>
                </c:pt>
                <c:pt idx="1">
                  <c:v>0.48737131905324782</c:v>
                </c:pt>
                <c:pt idx="2">
                  <c:v>0.45862538634951144</c:v>
                </c:pt>
                <c:pt idx="3">
                  <c:v>0.74739273796977268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1935360"/>
        <c:axId val="401941248"/>
        <c:axId val="0"/>
      </c:bar3DChart>
      <c:catAx>
        <c:axId val="40193536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1941248"/>
        <c:crosses val="autoZero"/>
        <c:auto val="1"/>
        <c:lblAlgn val="ctr"/>
        <c:lblOffset val="100"/>
        <c:noMultiLvlLbl val="0"/>
      </c:catAx>
      <c:valAx>
        <c:axId val="40194124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193536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85189637554847"/>
          <c:y val="3.3407572383073847E-2"/>
          <c:w val="0.78888888888888964"/>
          <c:h val="0.82182628062360863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기타그래프!$E$9</c:f>
              <c:strCache>
                <c:ptCount val="1"/>
                <c:pt idx="0">
                  <c:v>Green</c:v>
                </c:pt>
              </c:strCache>
            </c:strRef>
          </c:tx>
          <c:invertIfNegative val="0"/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기타그래프!$E$10</c:f>
              <c:numCache>
                <c:formatCode>General</c:formatCode>
                <c:ptCount val="1"/>
                <c:pt idx="0">
                  <c:v>7.11</c:v>
                </c:pt>
              </c:numCache>
            </c:numRef>
          </c:val>
        </c:ser>
        <c:ser>
          <c:idx val="1"/>
          <c:order val="1"/>
          <c:tx>
            <c:strRef>
              <c:f>기타그래프!$D$9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기타그래프!$D$10</c:f>
              <c:numCache>
                <c:formatCode>General</c:formatCode>
                <c:ptCount val="1"/>
                <c:pt idx="0">
                  <c:v>5.66</c:v>
                </c:pt>
              </c:numCache>
            </c:numRef>
          </c:val>
        </c:ser>
        <c:ser>
          <c:idx val="0"/>
          <c:order val="2"/>
          <c:tx>
            <c:strRef>
              <c:f>기타그래프!$C$9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기타그래프!$C$10</c:f>
              <c:numCache>
                <c:formatCode>General</c:formatCode>
                <c:ptCount val="1"/>
                <c:pt idx="0">
                  <c:v>4.62</c:v>
                </c:pt>
              </c:numCache>
            </c:numRef>
          </c:val>
        </c:ser>
        <c:ser>
          <c:idx val="3"/>
          <c:order val="3"/>
          <c:tx>
            <c:strRef>
              <c:f>기타그래프!$B$9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기타그래프!$B$10</c:f>
              <c:numCache>
                <c:formatCode>0.00_);[Red]\(0.00\)</c:formatCode>
                <c:ptCount val="1"/>
                <c:pt idx="0">
                  <c:v>9.8000000000000007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61010560"/>
        <c:axId val="261025152"/>
        <c:axId val="0"/>
      </c:bar3DChart>
      <c:catAx>
        <c:axId val="26101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261025152"/>
        <c:crosses val="autoZero"/>
        <c:auto val="1"/>
        <c:lblAlgn val="ctr"/>
        <c:lblOffset val="100"/>
        <c:noMultiLvlLbl val="0"/>
      </c:catAx>
      <c:valAx>
        <c:axId val="261025152"/>
        <c:scaling>
          <c:orientation val="minMax"/>
          <c:max val="2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2610105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4889998506284283E-2"/>
          <c:y val="0.92797743565636381"/>
          <c:w val="0.9"/>
          <c:h val="7.1971794570454758E-2"/>
        </c:manualLayout>
      </c:layout>
      <c:overlay val="0"/>
      <c:txPr>
        <a:bodyPr/>
        <a:lstStyle/>
        <a:p>
          <a:pPr>
            <a:defRPr sz="8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378629745473236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최대치12개!$E$3:$E$4</c:f>
              <c:strCache>
                <c:ptCount val="1"/>
                <c:pt idx="0">
                  <c:v>NO.43 당신이 예배를 드리는 것은 하나님이 베풀어 주신 놀라운 은혜와 사랑 때문입니까?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최대치12개!$E$5:$E$8</c:f>
              <c:numCache>
                <c:formatCode>0.00%</c:formatCode>
                <c:ptCount val="4"/>
                <c:pt idx="0">
                  <c:v>0.59294868154792779</c:v>
                </c:pt>
                <c:pt idx="1">
                  <c:v>0.49735842389229312</c:v>
                </c:pt>
                <c:pt idx="2">
                  <c:v>0.45739975092702023</c:v>
                </c:pt>
                <c:pt idx="3">
                  <c:v>0.74036871799445914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1975552"/>
        <c:axId val="401985536"/>
        <c:axId val="0"/>
      </c:bar3DChart>
      <c:catAx>
        <c:axId val="40197555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1985536"/>
        <c:crosses val="autoZero"/>
        <c:auto val="1"/>
        <c:lblAlgn val="ctr"/>
        <c:lblOffset val="100"/>
        <c:noMultiLvlLbl val="0"/>
      </c:catAx>
      <c:valAx>
        <c:axId val="40198553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197555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409633411123302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최대치12개!$F$3:$F$4</c:f>
              <c:strCache>
                <c:ptCount val="1"/>
                <c:pt idx="0">
                  <c:v>NO.24 당신은 예배 중에 설교를 즐겨(의미 있게) 듣습니까?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최대치12개!$F$5:$F$8</c:f>
              <c:numCache>
                <c:formatCode>0.00%</c:formatCode>
                <c:ptCount val="4"/>
                <c:pt idx="0">
                  <c:v>0.57921597505129885</c:v>
                </c:pt>
                <c:pt idx="1">
                  <c:v>0.50688150782002628</c:v>
                </c:pt>
                <c:pt idx="2">
                  <c:v>0.46802313556018788</c:v>
                </c:pt>
                <c:pt idx="3">
                  <c:v>0.74152549173992166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036224"/>
        <c:axId val="402037760"/>
        <c:axId val="0"/>
      </c:bar3DChart>
      <c:catAx>
        <c:axId val="40203622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037760"/>
        <c:crosses val="autoZero"/>
        <c:auto val="1"/>
        <c:lblAlgn val="ctr"/>
        <c:lblOffset val="100"/>
        <c:noMultiLvlLbl val="0"/>
      </c:catAx>
      <c:valAx>
        <c:axId val="40203776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203622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394475904338229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최대치12개!$G$3:$G$4</c:f>
              <c:strCache>
                <c:ptCount val="1"/>
                <c:pt idx="0">
                  <c:v>NO.79 당신은 언제나 교회 예배가 기다려집니까?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최대치12개!$G$5:$G$8</c:f>
              <c:numCache>
                <c:formatCode>0.00%</c:formatCode>
                <c:ptCount val="4"/>
                <c:pt idx="0">
                  <c:v>0.63900982566765174</c:v>
                </c:pt>
                <c:pt idx="1">
                  <c:v>0.48417290995243678</c:v>
                </c:pt>
                <c:pt idx="2">
                  <c:v>0.44775477999885305</c:v>
                </c:pt>
                <c:pt idx="3">
                  <c:v>0.74142229750547073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3530496"/>
        <c:axId val="403532032"/>
        <c:axId val="0"/>
      </c:bar3DChart>
      <c:catAx>
        <c:axId val="40353049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3532032"/>
        <c:crosses val="autoZero"/>
        <c:auto val="1"/>
        <c:lblAlgn val="ctr"/>
        <c:lblOffset val="100"/>
        <c:noMultiLvlLbl val="0"/>
      </c:catAx>
      <c:valAx>
        <c:axId val="40353203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3530496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0300751879699291"/>
          <c:w val="0.68408826945412315"/>
          <c:h val="0.44447790688483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최대치12개!$H$3:$H$4</c:f>
              <c:strCache>
                <c:ptCount val="1"/>
                <c:pt idx="0">
                  <c:v>NO.38 당신은 하나님으로부터 경험한 것들을 다른 성도들과 함께 종종 나눕니까?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최대치12개!$H$5:$H$8</c:f>
              <c:numCache>
                <c:formatCode>0.00%</c:formatCode>
                <c:ptCount val="4"/>
                <c:pt idx="0">
                  <c:v>0.62819638893093621</c:v>
                </c:pt>
                <c:pt idx="1">
                  <c:v>0.5029453513966563</c:v>
                </c:pt>
                <c:pt idx="2">
                  <c:v>0.41658870587510466</c:v>
                </c:pt>
                <c:pt idx="3">
                  <c:v>0.72991584828094203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3276928"/>
        <c:axId val="403278464"/>
        <c:axId val="0"/>
      </c:bar3DChart>
      <c:catAx>
        <c:axId val="40327692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3278464"/>
        <c:crosses val="autoZero"/>
        <c:auto val="1"/>
        <c:lblAlgn val="ctr"/>
        <c:lblOffset val="100"/>
        <c:noMultiLvlLbl val="0"/>
      </c:catAx>
      <c:valAx>
        <c:axId val="40327846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327692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9"/>
          <c:h val="0.419381076594735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최대치12개!$I$3:$I$4</c:f>
              <c:strCache>
                <c:ptCount val="1"/>
                <c:pt idx="0">
                  <c:v>NO.80 당신은 예배를 드리기 위해 마음의 준비를 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최대치12개!$I$5:$I$8</c:f>
              <c:numCache>
                <c:formatCode>0.00%</c:formatCode>
                <c:ptCount val="4"/>
                <c:pt idx="0">
                  <c:v>0.60443490634074659</c:v>
                </c:pt>
                <c:pt idx="1">
                  <c:v>0.49467431713398741</c:v>
                </c:pt>
                <c:pt idx="2">
                  <c:v>0.45953572595522407</c:v>
                </c:pt>
                <c:pt idx="3">
                  <c:v>0.72113724847441374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3317120"/>
        <c:axId val="403318656"/>
        <c:axId val="0"/>
      </c:bar3DChart>
      <c:catAx>
        <c:axId val="40331712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3318656"/>
        <c:crosses val="autoZero"/>
        <c:auto val="1"/>
        <c:lblAlgn val="ctr"/>
        <c:lblOffset val="100"/>
        <c:noMultiLvlLbl val="0"/>
      </c:catAx>
      <c:valAx>
        <c:axId val="40331865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331712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111"/>
          <c:h val="0.434439174768792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최대치12개!$J$3:$J$4</c:f>
              <c:strCache>
                <c:ptCount val="1"/>
                <c:pt idx="0">
                  <c:v>NO.87 당신은 목표와 실행계획을 성취한 후 평가하는 시간을 갖습니까?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최대치12개!$J$5:$J$8</c:f>
              <c:numCache>
                <c:formatCode>0.00%</c:formatCode>
                <c:ptCount val="4"/>
                <c:pt idx="0">
                  <c:v>0.59306061639532581</c:v>
                </c:pt>
                <c:pt idx="1">
                  <c:v>0.51178402828884784</c:v>
                </c:pt>
                <c:pt idx="2">
                  <c:v>0.40441669803138652</c:v>
                </c:pt>
                <c:pt idx="3">
                  <c:v>0.70245911938396377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3377536"/>
        <c:axId val="403379328"/>
        <c:axId val="0"/>
      </c:bar3DChart>
      <c:catAx>
        <c:axId val="40337753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3379328"/>
        <c:crosses val="autoZero"/>
        <c:auto val="1"/>
        <c:lblAlgn val="ctr"/>
        <c:lblOffset val="100"/>
        <c:noMultiLvlLbl val="0"/>
      </c:catAx>
      <c:valAx>
        <c:axId val="40337932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3377536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111"/>
          <c:h val="0.409342344478697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최대치12개!$K$3:$K$4</c:f>
              <c:strCache>
                <c:ptCount val="1"/>
                <c:pt idx="0">
                  <c:v>NO.52 당신은 영적 여정(삶의 간증, 기도생활 등등)을 교회의 여러 사람들과 나눕니까?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최대치12개!$K$5:$K$8</c:f>
              <c:numCache>
                <c:formatCode>0.00%</c:formatCode>
                <c:ptCount val="4"/>
                <c:pt idx="0">
                  <c:v>0.65099733522408032</c:v>
                </c:pt>
                <c:pt idx="1">
                  <c:v>0.49043272090490708</c:v>
                </c:pt>
                <c:pt idx="2">
                  <c:v>0.37536121099311393</c:v>
                </c:pt>
                <c:pt idx="3">
                  <c:v>0.70248382185440417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3417728"/>
        <c:axId val="403440000"/>
        <c:axId val="0"/>
      </c:bar3DChart>
      <c:catAx>
        <c:axId val="40341772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3440000"/>
        <c:crosses val="autoZero"/>
        <c:auto val="1"/>
        <c:lblAlgn val="ctr"/>
        <c:lblOffset val="100"/>
        <c:noMultiLvlLbl val="0"/>
      </c:catAx>
      <c:valAx>
        <c:axId val="40344000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341772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111"/>
          <c:h val="0.419381076594735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최대치12개!$L$3:$L$4</c:f>
              <c:strCache>
                <c:ptCount val="1"/>
                <c:pt idx="0">
                  <c:v>NO.71 당신은 의견 충돌이 있으면 그것을 풀기 위해서 먼저 찾아가 만납니까?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최대치12개!$L$5:$L$8</c:f>
              <c:numCache>
                <c:formatCode>0.00%</c:formatCode>
                <c:ptCount val="4"/>
                <c:pt idx="0">
                  <c:v>0.57883637502328655</c:v>
                </c:pt>
                <c:pt idx="1">
                  <c:v>0.49707696652532002</c:v>
                </c:pt>
                <c:pt idx="2">
                  <c:v>0.4344480814970258</c:v>
                </c:pt>
                <c:pt idx="3">
                  <c:v>0.6988156225817882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3478400"/>
        <c:axId val="403479936"/>
        <c:axId val="0"/>
      </c:bar3DChart>
      <c:catAx>
        <c:axId val="40347840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3479936"/>
        <c:crosses val="autoZero"/>
        <c:auto val="1"/>
        <c:lblAlgn val="ctr"/>
        <c:lblOffset val="100"/>
        <c:noMultiLvlLbl val="0"/>
      </c:catAx>
      <c:valAx>
        <c:axId val="40347993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347840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9"/>
          <c:h val="0.424400442652754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최대치12개!$M$3:$M$4</c:f>
              <c:strCache>
                <c:ptCount val="1"/>
                <c:pt idx="0">
                  <c:v>NO.36 당신은 교회의 친구들을 믿고 의지할 수 있습니까?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대전S교회</c:v>
                </c:pt>
              </c:strCache>
            </c:strRef>
          </c:cat>
          <c:val>
            <c:numRef>
              <c:f>최대치12개!$M$5:$M$8</c:f>
              <c:numCache>
                <c:formatCode>0.00%</c:formatCode>
                <c:ptCount val="4"/>
                <c:pt idx="0">
                  <c:v>0.63657262635620004</c:v>
                </c:pt>
                <c:pt idx="1">
                  <c:v>0.51375068064807694</c:v>
                </c:pt>
                <c:pt idx="2">
                  <c:v>0.40013814243480156</c:v>
                </c:pt>
                <c:pt idx="3">
                  <c:v>0.71188905727389173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3850368"/>
        <c:axId val="403851904"/>
        <c:axId val="0"/>
      </c:bar3DChart>
      <c:catAx>
        <c:axId val="40385036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3851904"/>
        <c:crosses val="autoZero"/>
        <c:auto val="1"/>
        <c:lblAlgn val="ctr"/>
        <c:lblOffset val="100"/>
        <c:noMultiLvlLbl val="0"/>
      </c:catAx>
      <c:valAx>
        <c:axId val="40385190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385036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최소값!$A$25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9.4488188976377986E-3"/>
                  <c:y val="-9.5474346813571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53172765169068E-2"/>
                  <c:y val="-2.14817280330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5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최소값!$B$23:$C$23</c:f>
              <c:strCache>
                <c:ptCount val="2"/>
                <c:pt idx="0">
                  <c:v>8.인격</c:v>
                </c:pt>
                <c:pt idx="1">
                  <c:v>10.핵심역량</c:v>
                </c:pt>
              </c:strCache>
            </c:strRef>
          </c:cat>
          <c:val>
            <c:numRef>
              <c:f>최소값!$B$25:$C$25</c:f>
              <c:numCache>
                <c:formatCode>0.0%</c:formatCode>
                <c:ptCount val="2"/>
                <c:pt idx="0">
                  <c:v>0.6374777557667124</c:v>
                </c:pt>
                <c:pt idx="1">
                  <c:v>0.63478826769985186</c:v>
                </c:pt>
              </c:numCache>
            </c:numRef>
          </c:val>
        </c:ser>
        <c:ser>
          <c:idx val="2"/>
          <c:order val="1"/>
          <c:tx>
            <c:strRef>
              <c:f>최소값!$A$26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0656538520920179E-2"/>
                  <c:y val="-1.4321152022035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59363903041524E-2"/>
                  <c:y val="-1.6708010692375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807365075013177E-3"/>
                  <c:y val="-2.3868586703392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최소값!$B$23:$C$23</c:f>
              <c:strCache>
                <c:ptCount val="2"/>
                <c:pt idx="0">
                  <c:v>8.인격</c:v>
                </c:pt>
                <c:pt idx="1">
                  <c:v>10.핵심역량</c:v>
                </c:pt>
              </c:strCache>
            </c:strRef>
          </c:cat>
          <c:val>
            <c:numRef>
              <c:f>최소값!$B$26:$C$26</c:f>
              <c:numCache>
                <c:formatCode>0.0%</c:formatCode>
                <c:ptCount val="2"/>
                <c:pt idx="0">
                  <c:v>0.53684988080448615</c:v>
                </c:pt>
                <c:pt idx="1">
                  <c:v>0.51254653872930345</c:v>
                </c:pt>
              </c:numCache>
            </c:numRef>
          </c:val>
        </c:ser>
        <c:ser>
          <c:idx val="3"/>
          <c:order val="2"/>
          <c:tx>
            <c:strRef>
              <c:f>최소값!$A$27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1024857186969283E-2"/>
                  <c:y val="-1.4321152022035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876022850084913E-3"/>
                  <c:y val="-1.4321152022035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89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최소값!$B$23:$C$23</c:f>
              <c:strCache>
                <c:ptCount val="2"/>
                <c:pt idx="0">
                  <c:v>8.인격</c:v>
                </c:pt>
                <c:pt idx="1">
                  <c:v>10.핵심역량</c:v>
                </c:pt>
              </c:strCache>
            </c:strRef>
          </c:cat>
          <c:val>
            <c:numRef>
              <c:f>최소값!$B$27:$C$27</c:f>
              <c:numCache>
                <c:formatCode>0.0%</c:formatCode>
                <c:ptCount val="2"/>
                <c:pt idx="0">
                  <c:v>0.42989184006913594</c:v>
                </c:pt>
                <c:pt idx="1">
                  <c:v>0.42431545721704794</c:v>
                </c:pt>
              </c:numCache>
            </c:numRef>
          </c:val>
        </c:ser>
        <c:ser>
          <c:idx val="0"/>
          <c:order val="3"/>
          <c:tx>
            <c:strRef>
              <c:f>최소값!$A$24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5715917863208275E-2"/>
                  <c:y val="-1.193429335169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9444187124E-2"/>
                  <c:y val="-2.14817280330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최소값!$B$23:$C$23</c:f>
              <c:strCache>
                <c:ptCount val="2"/>
                <c:pt idx="0">
                  <c:v>8.인격</c:v>
                </c:pt>
                <c:pt idx="1">
                  <c:v>10.핵심역량</c:v>
                </c:pt>
              </c:strCache>
            </c:strRef>
          </c:cat>
          <c:val>
            <c:numRef>
              <c:f>최소값!$B$24:$C$24</c:f>
              <c:numCache>
                <c:formatCode>0.00%</c:formatCode>
                <c:ptCount val="2"/>
                <c:pt idx="0">
                  <c:v>0.49513887951172741</c:v>
                </c:pt>
                <c:pt idx="1">
                  <c:v>0.49951798236748407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3619200"/>
        <c:axId val="403633280"/>
        <c:axId val="0"/>
      </c:bar3DChart>
      <c:catAx>
        <c:axId val="40361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/>
            </a:pPr>
            <a:endParaRPr lang="ko-KR"/>
          </a:p>
        </c:txPr>
        <c:crossAx val="403633280"/>
        <c:crosses val="autoZero"/>
        <c:auto val="1"/>
        <c:lblAlgn val="ctr"/>
        <c:lblOffset val="100"/>
        <c:noMultiLvlLbl val="0"/>
      </c:catAx>
      <c:valAx>
        <c:axId val="40363328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ko-KR"/>
          </a:p>
        </c:txPr>
        <c:crossAx val="403619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282451535663294"/>
          <c:y val="0.2318482708043848"/>
          <c:w val="0.15062243864253816"/>
          <c:h val="0.4365661185734137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70917774622625"/>
          <c:y val="3.1914893617021281E-2"/>
          <c:w val="0.76697904565208697"/>
          <c:h val="0.8296039609748117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기타그래프!$E$6</c:f>
              <c:strCache>
                <c:ptCount val="1"/>
                <c:pt idx="0">
                  <c:v>Green</c:v>
                </c:pt>
              </c:strCache>
            </c:strRef>
          </c:tx>
          <c:invertIfNegative val="0"/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기타그래프!$E$7</c:f>
              <c:numCache>
                <c:formatCode>0.00%</c:formatCode>
                <c:ptCount val="1"/>
                <c:pt idx="0">
                  <c:v>9.4500000000000001E-2</c:v>
                </c:pt>
              </c:numCache>
            </c:numRef>
          </c:val>
        </c:ser>
        <c:ser>
          <c:idx val="1"/>
          <c:order val="1"/>
          <c:tx>
            <c:strRef>
              <c:f>기타그래프!$D$6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기타그래프!$D$7</c:f>
              <c:numCache>
                <c:formatCode>0.00%</c:formatCode>
                <c:ptCount val="1"/>
                <c:pt idx="0">
                  <c:v>8.7300000000000003E-2</c:v>
                </c:pt>
              </c:numCache>
            </c:numRef>
          </c:val>
        </c:ser>
        <c:ser>
          <c:idx val="0"/>
          <c:order val="2"/>
          <c:tx>
            <c:strRef>
              <c:f>기타그래프!$C$6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기타그래프!$C$7</c:f>
              <c:numCache>
                <c:formatCode>0.00%</c:formatCode>
                <c:ptCount val="1"/>
                <c:pt idx="0">
                  <c:v>7.85E-2</c:v>
                </c:pt>
              </c:numCache>
            </c:numRef>
          </c:val>
        </c:ser>
        <c:ser>
          <c:idx val="3"/>
          <c:order val="3"/>
          <c:tx>
            <c:strRef>
              <c:f>기타그래프!$B$6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0"/>
              <c:layout>
                <c:manualLayout>
                  <c:x val="2.9101274727490634E-2"/>
                  <c:y val="-6.2723058878135423E-7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기타그래프!$B$7</c:f>
              <c:numCache>
                <c:formatCode>0.00%</c:formatCode>
                <c:ptCount val="1"/>
                <c:pt idx="0">
                  <c:v>0.1188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61079040"/>
        <c:axId val="261080576"/>
        <c:axId val="0"/>
      </c:bar3DChart>
      <c:catAx>
        <c:axId val="26107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261080576"/>
        <c:crosses val="autoZero"/>
        <c:auto val="1"/>
        <c:lblAlgn val="ctr"/>
        <c:lblOffset val="100"/>
        <c:noMultiLvlLbl val="0"/>
      </c:catAx>
      <c:valAx>
        <c:axId val="261080576"/>
        <c:scaling>
          <c:orientation val="minMax"/>
          <c:max val="0.15000000000000024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ko-KR"/>
          </a:p>
        </c:txPr>
        <c:crossAx val="261079040"/>
        <c:crosses val="autoZero"/>
        <c:crossBetween val="between"/>
        <c:majorUnit val="0.0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99988538550585E-2"/>
          <c:y val="0.92399451561092172"/>
          <c:w val="0.89999977077101179"/>
          <c:h val="7.2022564343636228E-2"/>
        </c:manualLayout>
      </c:layout>
      <c:overlay val="0"/>
      <c:txPr>
        <a:bodyPr/>
        <a:lstStyle/>
        <a:p>
          <a:pPr>
            <a:defRPr sz="8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strRef>
              <c:f>최소값!$H$25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9.4563004390806355E-3"/>
                  <c:y val="-1.6708010692375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13932837834518E-2"/>
                  <c:y val="-1.6708198634002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90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최소값!$I$23:$J$23</c:f>
              <c:strCache>
                <c:ptCount val="2"/>
                <c:pt idx="0">
                  <c:v>9.예배</c:v>
                </c:pt>
                <c:pt idx="1">
                  <c:v>12.사역</c:v>
                </c:pt>
              </c:strCache>
            </c:strRef>
          </c:cat>
          <c:val>
            <c:numRef>
              <c:f>최소값!$I$25:$J$25</c:f>
              <c:numCache>
                <c:formatCode>0.0%</c:formatCode>
                <c:ptCount val="2"/>
                <c:pt idx="0">
                  <c:v>0.60636128601871364</c:v>
                </c:pt>
                <c:pt idx="1">
                  <c:v>0.62199035096625943</c:v>
                </c:pt>
              </c:numCache>
            </c:numRef>
          </c:val>
        </c:ser>
        <c:ser>
          <c:idx val="0"/>
          <c:order val="1"/>
          <c:tx>
            <c:strRef>
              <c:f>최소값!$H$26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4092280521009661E-2"/>
                  <c:y val="-1.9094869362714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13932837834518E-2"/>
                  <c:y val="-2.625544537373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최소값!$I$23:$J$23</c:f>
              <c:strCache>
                <c:ptCount val="2"/>
                <c:pt idx="0">
                  <c:v>9.예배</c:v>
                </c:pt>
                <c:pt idx="1">
                  <c:v>12.사역</c:v>
                </c:pt>
              </c:strCache>
            </c:strRef>
          </c:cat>
          <c:val>
            <c:numRef>
              <c:f>최소값!$I$26:$J$26</c:f>
              <c:numCache>
                <c:formatCode>0.0%</c:formatCode>
                <c:ptCount val="2"/>
                <c:pt idx="0">
                  <c:v>0.50011522876160575</c:v>
                </c:pt>
                <c:pt idx="1">
                  <c:v>0.49797736580669172</c:v>
                </c:pt>
              </c:numCache>
            </c:numRef>
          </c:val>
        </c:ser>
        <c:ser>
          <c:idx val="1"/>
          <c:order val="2"/>
          <c:tx>
            <c:strRef>
              <c:f>최소값!$H$27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0995535604778381E-2"/>
                  <c:y val="-1.1934293351696478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1852724017E-3"/>
                  <c:y val="-1.432115202203578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6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최소값!$I$23:$J$23</c:f>
              <c:strCache>
                <c:ptCount val="2"/>
                <c:pt idx="0">
                  <c:v>9.예배</c:v>
                </c:pt>
                <c:pt idx="1">
                  <c:v>12.사역</c:v>
                </c:pt>
              </c:strCache>
            </c:strRef>
          </c:cat>
          <c:val>
            <c:numRef>
              <c:f>최소값!$I$27:$J$27</c:f>
              <c:numCache>
                <c:formatCode>0.0%</c:formatCode>
                <c:ptCount val="2"/>
                <c:pt idx="0">
                  <c:v>0.46156420478570548</c:v>
                </c:pt>
                <c:pt idx="1">
                  <c:v>0.44058995125395489</c:v>
                </c:pt>
              </c:numCache>
            </c:numRef>
          </c:val>
        </c:ser>
        <c:ser>
          <c:idx val="2"/>
          <c:order val="3"/>
          <c:tx>
            <c:strRef>
              <c:f>최소값!$H$24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6.30411852724017E-3"/>
                  <c:y val="-2.14817280330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18691588785043E-2"/>
                  <c:y val="-2.6255445373732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-4.81184292586590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최소값!$I$23:$J$23</c:f>
              <c:strCache>
                <c:ptCount val="2"/>
                <c:pt idx="0">
                  <c:v>9.예배</c:v>
                </c:pt>
                <c:pt idx="1">
                  <c:v>12.사역</c:v>
                </c:pt>
              </c:strCache>
            </c:strRef>
          </c:cat>
          <c:val>
            <c:numRef>
              <c:f>최소값!$I$24:$J$24</c:f>
              <c:numCache>
                <c:formatCode>0.00%</c:formatCode>
                <c:ptCount val="2"/>
                <c:pt idx="0">
                  <c:v>0.69838051392110567</c:v>
                </c:pt>
                <c:pt idx="1">
                  <c:v>0.69395995623558182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3783680"/>
        <c:axId val="403785216"/>
        <c:axId val="0"/>
      </c:bar3DChart>
      <c:catAx>
        <c:axId val="40378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03785216"/>
        <c:crosses val="autoZero"/>
        <c:auto val="1"/>
        <c:lblAlgn val="ctr"/>
        <c:lblOffset val="100"/>
        <c:noMultiLvlLbl val="0"/>
      </c:catAx>
      <c:valAx>
        <c:axId val="40378521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03783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867045307861156"/>
          <c:y val="0.23184817868728302"/>
          <c:w val="0.13905173328743753"/>
          <c:h val="0.43530474298698157"/>
        </c:manualLayout>
      </c:layout>
      <c:overlay val="0"/>
      <c:spPr>
        <a:noFill/>
      </c:spPr>
      <c:txPr>
        <a:bodyPr/>
        <a:lstStyle/>
        <a:p>
          <a:pPr>
            <a:defRPr sz="900" b="0" i="0" u="none" strike="noStrike" baseline="0">
              <a:solidFill>
                <a:sysClr val="windowText" lastClr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ko-KR" sz="1600"/>
              <a:t>성별비율</a:t>
            </a:r>
            <a:r>
              <a:rPr lang="en-US" sz="1600"/>
              <a:t>(%)</a:t>
            </a:r>
            <a:endParaRPr lang="ko-KR" sz="1600"/>
          </a:p>
        </c:rich>
      </c:tx>
      <c:layout>
        <c:manualLayout>
          <c:xMode val="edge"/>
          <c:yMode val="edge"/>
          <c:x val="0.3498931194801721"/>
          <c:y val="0.46022113902428868"/>
        </c:manualLayout>
      </c:layout>
      <c:overlay val="0"/>
      <c:spPr>
        <a:solidFill>
          <a:srgbClr val="FFFF00"/>
        </a:solidFill>
      </c:spPr>
    </c:title>
    <c:autoTitleDeleted val="0"/>
    <c:plotArea>
      <c:layout>
        <c:manualLayout>
          <c:layoutTarget val="inner"/>
          <c:xMode val="edge"/>
          <c:yMode val="edge"/>
          <c:x val="0.15311979875600967"/>
          <c:y val="2.9352137944782197E-2"/>
          <c:w val="0.66564046015036205"/>
          <c:h val="0.9626509186351766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'성별,연령대'!$BF$2:$BG$2</c:f>
              <c:strCache>
                <c:ptCount val="2"/>
                <c:pt idx="0">
                  <c:v>남 자</c:v>
                </c:pt>
                <c:pt idx="1">
                  <c:v>여 자</c:v>
                </c:pt>
              </c:strCache>
            </c:strRef>
          </c:cat>
          <c:val>
            <c:numRef>
              <c:f>'성별,연령대'!$BF$4:$BG$4</c:f>
              <c:numCache>
                <c:formatCode>0%</c:formatCode>
                <c:ptCount val="2"/>
                <c:pt idx="0">
                  <c:v>0.14285714285714285</c:v>
                </c:pt>
                <c:pt idx="1">
                  <c:v>0.8571428571428571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600"/>
            </a:pPr>
            <a:r>
              <a:rPr lang="ko-KR" altLang="en-US" sz="1600" spc="-100" baseline="0"/>
              <a:t>연령대 </a:t>
            </a:r>
            <a:endParaRPr lang="en-US" altLang="ko-KR" sz="1600" spc="-100" baseline="0"/>
          </a:p>
          <a:p>
            <a:pPr algn="ctr">
              <a:defRPr sz="1600"/>
            </a:pPr>
            <a:r>
              <a:rPr lang="ko-KR" altLang="en-US" sz="1600" spc="-100" baseline="0"/>
              <a:t>비율</a:t>
            </a:r>
            <a:r>
              <a:rPr lang="en-US" altLang="ko-KR" sz="1600" spc="-100" baseline="0"/>
              <a:t>(%)</a:t>
            </a:r>
            <a:endParaRPr lang="ko-KR" altLang="en-US" sz="1600" spc="-100" baseline="0"/>
          </a:p>
        </c:rich>
      </c:tx>
      <c:layout>
        <c:manualLayout>
          <c:xMode val="edge"/>
          <c:yMode val="edge"/>
          <c:x val="0.34358972331445969"/>
          <c:y val="0.39334129678500135"/>
        </c:manualLayout>
      </c:layout>
      <c:overlay val="0"/>
      <c:spPr>
        <a:solidFill>
          <a:srgbClr val="FFFF00"/>
        </a:solidFill>
      </c:spPr>
    </c:title>
    <c:autoTitleDeleted val="0"/>
    <c:plotArea>
      <c:layout>
        <c:manualLayout>
          <c:layoutTarget val="inner"/>
          <c:xMode val="edge"/>
          <c:yMode val="edge"/>
          <c:x val="7.3537044711516314E-2"/>
          <c:y val="5.8304854750299069E-2"/>
          <c:w val="0.69348694571072778"/>
          <c:h val="0.8963436713267986"/>
        </c:manualLayout>
      </c:layout>
      <c:doughnutChart>
        <c:varyColors val="1"/>
        <c:ser>
          <c:idx val="0"/>
          <c:order val="0"/>
          <c:tx>
            <c:strRef>
              <c:f>'성별,연령대'!$BK$4</c:f>
              <c:strCache>
                <c:ptCount val="1"/>
                <c:pt idx="0">
                  <c:v>연령대</c:v>
                </c:pt>
              </c:strCache>
            </c:strRef>
          </c:tx>
          <c:dLbls>
            <c:dLbl>
              <c:idx val="0"/>
              <c:layout>
                <c:manualLayout>
                  <c:x val="1.1814527729371041E-2"/>
                  <c:y val="-7.1957695940572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72638646855873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536319323427607E-3"/>
                  <c:y val="-6.772489029700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8608957970282877E-3"/>
                  <c:y val="4.2328056435631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'성별,연령대'!$BL$2:$BR$2</c:f>
              <c:strCache>
                <c:ptCount val="7"/>
                <c:pt idx="0">
                  <c:v>70+</c:v>
                </c:pt>
                <c:pt idx="1">
                  <c:v>61-70</c:v>
                </c:pt>
                <c:pt idx="2">
                  <c:v>51-60</c:v>
                </c:pt>
                <c:pt idx="3">
                  <c:v>41-50</c:v>
                </c:pt>
                <c:pt idx="4">
                  <c:v>31-40</c:v>
                </c:pt>
                <c:pt idx="5">
                  <c:v>21-30</c:v>
                </c:pt>
                <c:pt idx="6">
                  <c:v>-20</c:v>
                </c:pt>
              </c:strCache>
            </c:strRef>
          </c:cat>
          <c:val>
            <c:numRef>
              <c:f>'성별,연령대'!$BL$4:$BR$4</c:f>
              <c:numCache>
                <c:formatCode>0%</c:formatCode>
                <c:ptCount val="7"/>
                <c:pt idx="0">
                  <c:v>2.2222222222222223E-2</c:v>
                </c:pt>
                <c:pt idx="1">
                  <c:v>0.28888888888888886</c:v>
                </c:pt>
                <c:pt idx="2">
                  <c:v>0.37777777777777777</c:v>
                </c:pt>
                <c:pt idx="3">
                  <c:v>0.33333333333333331</c:v>
                </c:pt>
                <c:pt idx="4">
                  <c:v>2.2222222222222223E-2</c:v>
                </c:pt>
                <c:pt idx="5">
                  <c:v>2.2222222222222223E-2</c:v>
                </c:pt>
                <c:pt idx="6">
                  <c:v>2.2222222222222223E-2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8191240042363126"/>
          <c:y val="0.13951565578112377"/>
          <c:w val="0.15046663903854124"/>
          <c:h val="0.7304017950137186"/>
        </c:manualLayout>
      </c:layout>
      <c:overlay val="0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/>
            </a:pPr>
            <a:r>
              <a:rPr lang="ko-KR" sz="1600"/>
              <a:t>성별비율</a:t>
            </a:r>
            <a:r>
              <a:rPr lang="en-US" sz="1600"/>
              <a:t>(%)</a:t>
            </a:r>
            <a:endParaRPr lang="ko-KR" sz="1600"/>
          </a:p>
        </c:rich>
      </c:tx>
      <c:layout>
        <c:manualLayout>
          <c:xMode val="edge"/>
          <c:yMode val="edge"/>
          <c:x val="0.3498931194801721"/>
          <c:y val="0.46022113902428868"/>
        </c:manualLayout>
      </c:layout>
      <c:overlay val="0"/>
      <c:spPr>
        <a:solidFill>
          <a:srgbClr val="FFFF00"/>
        </a:solidFill>
      </c:spPr>
    </c:title>
    <c:autoTitleDeleted val="0"/>
    <c:plotArea>
      <c:layout>
        <c:manualLayout>
          <c:layoutTarget val="inner"/>
          <c:xMode val="edge"/>
          <c:yMode val="edge"/>
          <c:x val="0.15311979875601117"/>
          <c:y val="2.9352137944782197E-2"/>
          <c:w val="0.66564046015036848"/>
          <c:h val="0.96265091863518792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n-US" sz="16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'성별,연령대'!$AP$2:$AQ$2</c:f>
              <c:strCache>
                <c:ptCount val="2"/>
                <c:pt idx="0">
                  <c:v>남 자</c:v>
                </c:pt>
                <c:pt idx="1">
                  <c:v>여 자</c:v>
                </c:pt>
              </c:strCache>
            </c:strRef>
          </c:cat>
          <c:val>
            <c:numRef>
              <c:f>'성별,연령대'!$AP$4:$AQ$4</c:f>
              <c:numCache>
                <c:formatCode>0%</c:formatCode>
                <c:ptCount val="2"/>
                <c:pt idx="0">
                  <c:v>8.8235294117647065E-2</c:v>
                </c:pt>
                <c:pt idx="1">
                  <c:v>0.91176470588235292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lang="en-US" sz="1600"/>
            </a:pPr>
            <a:r>
              <a:rPr lang="ko-KR" altLang="en-US" sz="1600" spc="-100" baseline="0"/>
              <a:t>연령대 </a:t>
            </a:r>
            <a:endParaRPr lang="en-US" altLang="ko-KR" sz="1600" spc="-100" baseline="0"/>
          </a:p>
          <a:p>
            <a:pPr algn="ctr">
              <a:defRPr lang="en-US" sz="1600"/>
            </a:pPr>
            <a:r>
              <a:rPr lang="ko-KR" altLang="en-US" sz="1600" spc="-100" baseline="0"/>
              <a:t>비율</a:t>
            </a:r>
            <a:r>
              <a:rPr lang="en-US" altLang="ko-KR" sz="1600" spc="-100" baseline="0"/>
              <a:t>(%)</a:t>
            </a:r>
            <a:endParaRPr lang="ko-KR" altLang="en-US" sz="1600" spc="-100" baseline="0"/>
          </a:p>
        </c:rich>
      </c:tx>
      <c:layout>
        <c:manualLayout>
          <c:xMode val="edge"/>
          <c:yMode val="edge"/>
          <c:x val="0.34358972331446536"/>
          <c:y val="0.39334129678500435"/>
        </c:manualLayout>
      </c:layout>
      <c:overlay val="0"/>
      <c:spPr>
        <a:solidFill>
          <a:srgbClr val="FFFF00"/>
        </a:solidFill>
      </c:spPr>
    </c:title>
    <c:autoTitleDeleted val="0"/>
    <c:plotArea>
      <c:layout>
        <c:manualLayout>
          <c:layoutTarget val="inner"/>
          <c:xMode val="edge"/>
          <c:yMode val="edge"/>
          <c:x val="7.3537044711516314E-2"/>
          <c:y val="5.8304854750299069E-2"/>
          <c:w val="0.69348694571071856"/>
          <c:h val="0.8963436713267986"/>
        </c:manualLayout>
      </c:layout>
      <c:doughnutChart>
        <c:varyColors val="1"/>
        <c:ser>
          <c:idx val="0"/>
          <c:order val="0"/>
          <c:tx>
            <c:strRef>
              <c:f>'성별,연령대'!$AU$4</c:f>
              <c:strCache>
                <c:ptCount val="1"/>
                <c:pt idx="0">
                  <c:v>연령대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'성별,연령대'!$AV$2:$BB$2</c:f>
              <c:strCache>
                <c:ptCount val="7"/>
                <c:pt idx="0">
                  <c:v>70+</c:v>
                </c:pt>
                <c:pt idx="1">
                  <c:v>61-70</c:v>
                </c:pt>
                <c:pt idx="2">
                  <c:v>51-60</c:v>
                </c:pt>
                <c:pt idx="3">
                  <c:v>41-50</c:v>
                </c:pt>
                <c:pt idx="4">
                  <c:v>31-40</c:v>
                </c:pt>
                <c:pt idx="5">
                  <c:v>21-30</c:v>
                </c:pt>
                <c:pt idx="6">
                  <c:v>-20</c:v>
                </c:pt>
              </c:strCache>
            </c:strRef>
          </c:cat>
          <c:val>
            <c:numRef>
              <c:f>'성별,연령대'!$AV$4:$BB$4</c:f>
              <c:numCache>
                <c:formatCode>0%</c:formatCode>
                <c:ptCount val="7"/>
                <c:pt idx="0">
                  <c:v>0.17647058823529413</c:v>
                </c:pt>
                <c:pt idx="1">
                  <c:v>0.20588235294117646</c:v>
                </c:pt>
                <c:pt idx="2">
                  <c:v>0.3235294117647059</c:v>
                </c:pt>
                <c:pt idx="3">
                  <c:v>0.11764705882352941</c:v>
                </c:pt>
                <c:pt idx="4">
                  <c:v>0.17647058823529413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8191240042363126"/>
          <c:y val="0.13951565578112554"/>
          <c:w val="0.15046663903854124"/>
          <c:h val="0.7304017950137186"/>
        </c:manualLayout>
      </c:layout>
      <c:overlay val="0"/>
      <c:txPr>
        <a:bodyPr/>
        <a:lstStyle/>
        <a:p>
          <a:pPr>
            <a:defRPr lang="en-US" sz="1200"/>
          </a:pPr>
          <a:endParaRPr lang="ko-K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85189637554847"/>
          <c:y val="3.3407572383073889E-2"/>
          <c:w val="0.78888888888888964"/>
          <c:h val="0.82182628062360863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기타요인그래프!$F$2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기타요인그래프!$F$3</c:f>
              <c:numCache>
                <c:formatCode>General</c:formatCode>
                <c:ptCount val="1"/>
                <c:pt idx="0">
                  <c:v>25.66</c:v>
                </c:pt>
              </c:numCache>
            </c:numRef>
          </c:val>
        </c:ser>
        <c:ser>
          <c:idx val="2"/>
          <c:order val="1"/>
          <c:tx>
            <c:strRef>
              <c:f>기타요인그래프!$E$2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기타요인그래프!$E$3</c:f>
              <c:numCache>
                <c:formatCode>General</c:formatCode>
                <c:ptCount val="1"/>
                <c:pt idx="0">
                  <c:v>23.13</c:v>
                </c:pt>
              </c:numCache>
            </c:numRef>
          </c:val>
        </c:ser>
        <c:ser>
          <c:idx val="1"/>
          <c:order val="2"/>
          <c:tx>
            <c:strRef>
              <c:f>기타요인그래프!$D$2</c:f>
              <c:strCache>
                <c:ptCount val="1"/>
                <c:pt idx="0">
                  <c:v>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기타요인그래프!$D$3</c:f>
              <c:numCache>
                <c:formatCode>General</c:formatCode>
                <c:ptCount val="1"/>
                <c:pt idx="0">
                  <c:v>21.34</c:v>
                </c:pt>
              </c:numCache>
            </c:numRef>
          </c:val>
        </c:ser>
        <c:ser>
          <c:idx val="4"/>
          <c:order val="3"/>
          <c:tx>
            <c:strRef>
              <c:f>기타요인그래프!$C$2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기타요인그래프!$C$3</c:f>
              <c:numCache>
                <c:formatCode>0.00_ </c:formatCode>
                <c:ptCount val="1"/>
                <c:pt idx="0">
                  <c:v>29.42</c:v>
                </c:pt>
              </c:numCache>
            </c:numRef>
          </c:val>
        </c:ser>
        <c:ser>
          <c:idx val="0"/>
          <c:order val="4"/>
          <c:tx>
            <c:strRef>
              <c:f>기타요인그래프!$B$2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기타요인그래프!$B$3</c:f>
              <c:numCache>
                <c:formatCode>0.00_ </c:formatCode>
                <c:ptCount val="1"/>
                <c:pt idx="0">
                  <c:v>29.03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5690112"/>
        <c:axId val="95728768"/>
        <c:axId val="0"/>
      </c:bar3DChart>
      <c:catAx>
        <c:axId val="956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95728768"/>
        <c:crosses val="autoZero"/>
        <c:auto val="1"/>
        <c:lblAlgn val="ctr"/>
        <c:lblOffset val="100"/>
        <c:noMultiLvlLbl val="0"/>
      </c:catAx>
      <c:valAx>
        <c:axId val="95728768"/>
        <c:scaling>
          <c:orientation val="minMax"/>
          <c:max val="3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956901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US" sz="9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70917774622653"/>
          <c:y val="3.1914893617021281E-2"/>
          <c:w val="0.76697904565208785"/>
          <c:h val="0.8296039609748117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기타요인그래프!$F$6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기타요인그래프!$F$7</c:f>
              <c:numCache>
                <c:formatCode>0.00%</c:formatCode>
                <c:ptCount val="1"/>
                <c:pt idx="0">
                  <c:v>9.4500000000000001E-2</c:v>
                </c:pt>
              </c:numCache>
            </c:numRef>
          </c:val>
        </c:ser>
        <c:ser>
          <c:idx val="2"/>
          <c:order val="1"/>
          <c:tx>
            <c:strRef>
              <c:f>기타요인그래프!$E$6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기타요인그래프!$E$7</c:f>
              <c:numCache>
                <c:formatCode>0.00%</c:formatCode>
                <c:ptCount val="1"/>
                <c:pt idx="0">
                  <c:v>8.7300000000000003E-2</c:v>
                </c:pt>
              </c:numCache>
            </c:numRef>
          </c:val>
        </c:ser>
        <c:ser>
          <c:idx val="1"/>
          <c:order val="2"/>
          <c:tx>
            <c:strRef>
              <c:f>기타요인그래프!$D$6</c:f>
              <c:strCache>
                <c:ptCount val="1"/>
                <c:pt idx="0">
                  <c:v>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기타요인그래프!$D$7</c:f>
              <c:numCache>
                <c:formatCode>0.00%</c:formatCode>
                <c:ptCount val="1"/>
                <c:pt idx="0">
                  <c:v>7.85E-2</c:v>
                </c:pt>
              </c:numCache>
            </c:numRef>
          </c:val>
        </c:ser>
        <c:ser>
          <c:idx val="4"/>
          <c:order val="3"/>
          <c:tx>
            <c:strRef>
              <c:f>기타요인그래프!$C$6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lang="en-US" sz="1050" b="1"/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기타요인그래프!$C$7</c:f>
              <c:numCache>
                <c:formatCode>0.00%</c:formatCode>
                <c:ptCount val="1"/>
                <c:pt idx="0">
                  <c:v>9.6000000000000002E-2</c:v>
                </c:pt>
              </c:numCache>
            </c:numRef>
          </c:val>
        </c:ser>
        <c:ser>
          <c:idx val="0"/>
          <c:order val="4"/>
          <c:tx>
            <c:strRef>
              <c:f>기타요인그래프!$B$6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기타요인그래프!$B$7</c:f>
              <c:numCache>
                <c:formatCode>0.00%</c:formatCode>
                <c:ptCount val="1"/>
                <c:pt idx="0">
                  <c:v>9.5000000000000001E-2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5705728"/>
        <c:axId val="95740288"/>
        <c:axId val="0"/>
      </c:bar3DChart>
      <c:catAx>
        <c:axId val="9570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95740288"/>
        <c:crosses val="autoZero"/>
        <c:auto val="1"/>
        <c:lblAlgn val="ctr"/>
        <c:lblOffset val="100"/>
        <c:noMultiLvlLbl val="0"/>
      </c:catAx>
      <c:valAx>
        <c:axId val="95740288"/>
        <c:scaling>
          <c:orientation val="minMax"/>
          <c:max val="0.15000000000000024"/>
          <c:min val="3.0000000000000002E-2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lang="en-US" sz="900" b="1"/>
            </a:pPr>
            <a:endParaRPr lang="ko-KR"/>
          </a:p>
        </c:txPr>
        <c:crossAx val="95705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US" sz="9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39409696429471"/>
          <c:y val="3.2896354622338878E-2"/>
          <c:w val="0.84444867033130722"/>
          <c:h val="0.80559393409157265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기타요인그래프!$F$9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기타요인그래프!$F$10</c:f>
              <c:numCache>
                <c:formatCode>General</c:formatCode>
                <c:ptCount val="1"/>
                <c:pt idx="0">
                  <c:v>7.11</c:v>
                </c:pt>
              </c:numCache>
            </c:numRef>
          </c:val>
        </c:ser>
        <c:ser>
          <c:idx val="2"/>
          <c:order val="1"/>
          <c:tx>
            <c:strRef>
              <c:f>기타요인그래프!$E$9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기타요인그래프!$E$10</c:f>
              <c:numCache>
                <c:formatCode>General</c:formatCode>
                <c:ptCount val="1"/>
                <c:pt idx="0">
                  <c:v>5.66</c:v>
                </c:pt>
              </c:numCache>
            </c:numRef>
          </c:val>
        </c:ser>
        <c:ser>
          <c:idx val="1"/>
          <c:order val="2"/>
          <c:tx>
            <c:strRef>
              <c:f>기타요인그래프!$D$9</c:f>
              <c:strCache>
                <c:ptCount val="1"/>
                <c:pt idx="0">
                  <c:v>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기타요인그래프!$D$10</c:f>
              <c:numCache>
                <c:formatCode>General</c:formatCode>
                <c:ptCount val="1"/>
                <c:pt idx="0">
                  <c:v>4.62</c:v>
                </c:pt>
              </c:numCache>
            </c:numRef>
          </c:val>
        </c:ser>
        <c:ser>
          <c:idx val="4"/>
          <c:order val="3"/>
          <c:tx>
            <c:strRef>
              <c:f>기타요인그래프!$C$9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기타요인그래프!$C$10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0"/>
          <c:order val="4"/>
          <c:tx>
            <c:strRef>
              <c:f>기타요인그래프!$B$9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기타요인그래프!$B$10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4812416"/>
        <c:axId val="114813952"/>
        <c:axId val="0"/>
      </c:bar3DChart>
      <c:catAx>
        <c:axId val="1148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sz="900" b="1"/>
            </a:pPr>
            <a:endParaRPr lang="ko-KR"/>
          </a:p>
        </c:txPr>
        <c:crossAx val="114813952"/>
        <c:crosses val="autoZero"/>
        <c:auto val="1"/>
        <c:lblAlgn val="ctr"/>
        <c:lblOffset val="100"/>
        <c:noMultiLvlLbl val="0"/>
      </c:catAx>
      <c:valAx>
        <c:axId val="114813952"/>
        <c:scaling>
          <c:orientation val="minMax"/>
          <c:max val="2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1148124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US" sz="9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879721556537"/>
          <c:y val="3.2896354622338878E-2"/>
          <c:w val="0.83707074165136452"/>
          <c:h val="0.82423097112860888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기타요인그래프!$F$12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기타요인그래프!$F$13</c:f>
              <c:numCache>
                <c:formatCode>General</c:formatCode>
                <c:ptCount val="1"/>
                <c:pt idx="0">
                  <c:v>27.22</c:v>
                </c:pt>
              </c:numCache>
            </c:numRef>
          </c:val>
        </c:ser>
        <c:ser>
          <c:idx val="2"/>
          <c:order val="1"/>
          <c:tx>
            <c:strRef>
              <c:f>기타요인그래프!$E$12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기타요인그래프!$E$13</c:f>
              <c:numCache>
                <c:formatCode>General</c:formatCode>
                <c:ptCount val="1"/>
                <c:pt idx="0">
                  <c:v>22.44</c:v>
                </c:pt>
              </c:numCache>
            </c:numRef>
          </c:val>
        </c:ser>
        <c:ser>
          <c:idx val="1"/>
          <c:order val="2"/>
          <c:tx>
            <c:strRef>
              <c:f>기타요인그래프!$D$12</c:f>
              <c:strCache>
                <c:ptCount val="1"/>
                <c:pt idx="0">
                  <c:v>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기타요인그래프!$D$13</c:f>
              <c:numCache>
                <c:formatCode>General</c:formatCode>
                <c:ptCount val="1"/>
                <c:pt idx="0">
                  <c:v>19.45</c:v>
                </c:pt>
              </c:numCache>
            </c:numRef>
          </c:val>
        </c:ser>
        <c:ser>
          <c:idx val="4"/>
          <c:order val="3"/>
          <c:tx>
            <c:strRef>
              <c:f>기타요인그래프!$C$12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기타요인그래프!$C$13</c:f>
              <c:numCache>
                <c:formatCode>General</c:formatCode>
                <c:ptCount val="1"/>
                <c:pt idx="0">
                  <c:v>26.5</c:v>
                </c:pt>
              </c:numCache>
            </c:numRef>
          </c:val>
        </c:ser>
        <c:ser>
          <c:idx val="0"/>
          <c:order val="4"/>
          <c:tx>
            <c:strRef>
              <c:f>기타요인그래프!$B$12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기타요인그래프!$B$13</c:f>
              <c:numCache>
                <c:formatCode>General</c:formatCode>
                <c:ptCount val="1"/>
                <c:pt idx="0">
                  <c:v>34.799999999999997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31539072"/>
        <c:axId val="231540608"/>
        <c:axId val="0"/>
      </c:bar3DChart>
      <c:catAx>
        <c:axId val="23153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231540608"/>
        <c:crosses val="autoZero"/>
        <c:auto val="1"/>
        <c:lblAlgn val="ctr"/>
        <c:lblOffset val="100"/>
        <c:noMultiLvlLbl val="0"/>
      </c:catAx>
      <c:valAx>
        <c:axId val="231540608"/>
        <c:scaling>
          <c:orientation val="minMax"/>
          <c:max val="4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231539072"/>
        <c:crosses val="autoZero"/>
        <c:crossBetween val="between"/>
        <c:majorUnit val="5"/>
      </c:valAx>
    </c:plotArea>
    <c:legend>
      <c:legendPos val="b"/>
      <c:layout/>
      <c:overlay val="0"/>
      <c:txPr>
        <a:bodyPr/>
        <a:lstStyle/>
        <a:p>
          <a:pPr>
            <a:defRPr lang="en-US" sz="9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4482840114556383E-2"/>
          <c:y val="0"/>
          <c:w val="0.6300188718893307"/>
          <c:h val="0.9708445046519731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'기본(2)영역(1)'!$C$47</c:f>
              <c:strCache>
                <c:ptCount val="1"/>
                <c:pt idx="0">
                  <c:v>35미만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+mj-ea"/>
                      <a:ea typeface="+mj-ea"/>
                      <a:cs typeface="Cambria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'기본(2)영역(1)'!$C$48</c:f>
              <c:numCache>
                <c:formatCode>0.00%</c:formatCode>
                <c:ptCount val="1"/>
                <c:pt idx="0">
                  <c:v>0.16504854368932043</c:v>
                </c:pt>
              </c:numCache>
            </c:numRef>
          </c:val>
        </c:ser>
        <c:ser>
          <c:idx val="1"/>
          <c:order val="1"/>
          <c:tx>
            <c:strRef>
              <c:f>'기본(2)영역(1)'!$D$47</c:f>
              <c:strCache>
                <c:ptCount val="1"/>
                <c:pt idx="0">
                  <c:v>35.1~42.5미만</c:v>
                </c:pt>
              </c:strCache>
            </c:strRef>
          </c:tx>
          <c:spPr>
            <a:solidFill>
              <a:srgbClr val="F27A7A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+mj-ea"/>
                      <a:ea typeface="+mj-ea"/>
                      <a:cs typeface="Cambria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'기본(2)영역(1)'!$D$48</c:f>
              <c:numCache>
                <c:formatCode>0.00%</c:formatCode>
                <c:ptCount val="1"/>
                <c:pt idx="0">
                  <c:v>0.23300970873786411</c:v>
                </c:pt>
              </c:numCache>
            </c:numRef>
          </c:val>
        </c:ser>
        <c:ser>
          <c:idx val="2"/>
          <c:order val="2"/>
          <c:tx>
            <c:strRef>
              <c:f>'기본(2)영역(1)'!$E$47</c:f>
              <c:strCache>
                <c:ptCount val="1"/>
                <c:pt idx="0">
                  <c:v>42.6~57.5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+mj-ea"/>
                      <a:ea typeface="+mj-ea"/>
                      <a:cs typeface="Cambria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'기본(2)영역(1)'!$E$48</c:f>
              <c:numCache>
                <c:formatCode>0.00%</c:formatCode>
                <c:ptCount val="1"/>
                <c:pt idx="0">
                  <c:v>0.40776699029126218</c:v>
                </c:pt>
              </c:numCache>
            </c:numRef>
          </c:val>
        </c:ser>
        <c:ser>
          <c:idx val="3"/>
          <c:order val="3"/>
          <c:tx>
            <c:strRef>
              <c:f>'기본(2)영역(1)'!$F$47</c:f>
              <c:strCache>
                <c:ptCount val="1"/>
                <c:pt idx="0">
                  <c:v>57.6~65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FFFFFF"/>
                    </a:solidFill>
                    <a:latin typeface="+mj-ea"/>
                    <a:ea typeface="+mj-ea"/>
                    <a:cs typeface="Cambria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'기본(2)영역(1)'!$F$48</c:f>
              <c:numCache>
                <c:formatCode>0.00%</c:formatCode>
                <c:ptCount val="1"/>
                <c:pt idx="0">
                  <c:v>9.7087378640776698E-2</c:v>
                </c:pt>
              </c:numCache>
            </c:numRef>
          </c:val>
        </c:ser>
        <c:ser>
          <c:idx val="4"/>
          <c:order val="4"/>
          <c:tx>
            <c:strRef>
              <c:f>'기본(2)영역(1)'!$G$47</c:f>
              <c:strCache>
                <c:ptCount val="1"/>
                <c:pt idx="0">
                  <c:v>65이상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FFFFFF"/>
                    </a:solidFill>
                    <a:latin typeface="+mn-ea"/>
                    <a:ea typeface="+mn-ea"/>
                    <a:cs typeface="Cambria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'기본(2)영역(1)'!$G$48</c:f>
              <c:numCache>
                <c:formatCode>0.00%</c:formatCode>
                <c:ptCount val="1"/>
                <c:pt idx="0">
                  <c:v>9.7087378640776698E-2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1595008"/>
        <c:axId val="236380928"/>
        <c:axId val="0"/>
      </c:bar3DChart>
      <c:catAx>
        <c:axId val="23159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236380928"/>
        <c:crosses val="autoZero"/>
        <c:auto val="1"/>
        <c:lblAlgn val="ctr"/>
        <c:lblOffset val="100"/>
        <c:noMultiLvlLbl val="0"/>
      </c:catAx>
      <c:valAx>
        <c:axId val="23638092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31595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39409696429471"/>
          <c:y val="3.2896354622338878E-2"/>
          <c:w val="0.84444867033130666"/>
          <c:h val="0.80559393409157265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기타그래프!$E$12</c:f>
              <c:strCache>
                <c:ptCount val="1"/>
                <c:pt idx="0">
                  <c:v>Green</c:v>
                </c:pt>
              </c:strCache>
            </c:strRef>
          </c:tx>
          <c:invertIfNegative val="0"/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기타그래프!$E$13</c:f>
              <c:numCache>
                <c:formatCode>General</c:formatCode>
                <c:ptCount val="1"/>
                <c:pt idx="0">
                  <c:v>27.22</c:v>
                </c:pt>
              </c:numCache>
            </c:numRef>
          </c:val>
        </c:ser>
        <c:ser>
          <c:idx val="1"/>
          <c:order val="1"/>
          <c:tx>
            <c:strRef>
              <c:f>기타그래프!$D$12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기타그래프!$D$13</c:f>
              <c:numCache>
                <c:formatCode>General</c:formatCode>
                <c:ptCount val="1"/>
                <c:pt idx="0">
                  <c:v>22.44</c:v>
                </c:pt>
              </c:numCache>
            </c:numRef>
          </c:val>
        </c:ser>
        <c:ser>
          <c:idx val="0"/>
          <c:order val="2"/>
          <c:tx>
            <c:strRef>
              <c:f>기타그래프!$C$12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기타그래프!$C$13</c:f>
              <c:numCache>
                <c:formatCode>General</c:formatCode>
                <c:ptCount val="1"/>
                <c:pt idx="0">
                  <c:v>19.45</c:v>
                </c:pt>
              </c:numCache>
            </c:numRef>
          </c:val>
        </c:ser>
        <c:ser>
          <c:idx val="3"/>
          <c:order val="3"/>
          <c:tx>
            <c:strRef>
              <c:f>기타그래프!$B$12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기타그래프!$B$13</c:f>
              <c:numCache>
                <c:formatCode>0.00_);[Red]\(0.00\)</c:formatCode>
                <c:ptCount val="1"/>
                <c:pt idx="0">
                  <c:v>25.7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61128960"/>
        <c:axId val="261143552"/>
        <c:axId val="0"/>
      </c:bar3DChart>
      <c:catAx>
        <c:axId val="26112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261143552"/>
        <c:crosses val="autoZero"/>
        <c:auto val="1"/>
        <c:lblAlgn val="ctr"/>
        <c:lblOffset val="100"/>
        <c:noMultiLvlLbl val="0"/>
      </c:catAx>
      <c:valAx>
        <c:axId val="261143552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2611289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9815851331836556E-2"/>
          <c:y val="0.92813726642378691"/>
          <c:w val="0.89999978918297852"/>
          <c:h val="7.186273357621345E-2"/>
        </c:manualLayout>
      </c:layout>
      <c:overlay val="0"/>
      <c:txPr>
        <a:bodyPr/>
        <a:lstStyle/>
        <a:p>
          <a:pPr>
            <a:defRPr sz="8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'8가지요인비교'!$A$4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716646647982571E-3"/>
                  <c:y val="-2.8642304044071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941234040660182E-3"/>
                  <c:y val="-2.864230404407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08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'8가지요인비교'!$B$3:$C$3</c:f>
              <c:strCache>
                <c:ptCount val="2"/>
                <c:pt idx="0">
                  <c:v>1.사역자를 세우는 지도력</c:v>
                </c:pt>
                <c:pt idx="1">
                  <c:v>2.은사중심 사역</c:v>
                </c:pt>
              </c:strCache>
            </c:strRef>
          </c:cat>
          <c:val>
            <c:numRef>
              <c:f>'8가지요인비교'!$B$4:$C$4</c:f>
              <c:numCache>
                <c:formatCode>0.00%</c:formatCode>
                <c:ptCount val="2"/>
                <c:pt idx="0">
                  <c:v>0.64766424445283866</c:v>
                </c:pt>
                <c:pt idx="1">
                  <c:v>0.63328225815568062</c:v>
                </c:pt>
              </c:numCache>
            </c:numRef>
          </c:val>
        </c:ser>
        <c:ser>
          <c:idx val="1"/>
          <c:order val="1"/>
          <c:tx>
            <c:strRef>
              <c:f>'8가지요인비교'!$A$5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3707740174862247E-2"/>
                  <c:y val="-2.3831135056420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34217494336386E-2"/>
                  <c:y val="-2.148164255362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6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3399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'8가지요인비교'!$B$3:$C$3</c:f>
              <c:strCache>
                <c:ptCount val="2"/>
                <c:pt idx="0">
                  <c:v>1.사역자를 세우는 지도력</c:v>
                </c:pt>
                <c:pt idx="1">
                  <c:v>2.은사중심 사역</c:v>
                </c:pt>
              </c:strCache>
            </c:strRef>
          </c:cat>
          <c:val>
            <c:numRef>
              <c:f>'8가지요인비교'!$B$5:$C$5</c:f>
              <c:numCache>
                <c:formatCode>0.00%</c:formatCode>
                <c:ptCount val="2"/>
                <c:pt idx="0">
                  <c:v>0.49275468798849831</c:v>
                </c:pt>
                <c:pt idx="1">
                  <c:v>0.49468617482178118</c:v>
                </c:pt>
              </c:numCache>
            </c:numRef>
          </c:val>
        </c:ser>
        <c:ser>
          <c:idx val="2"/>
          <c:order val="2"/>
          <c:tx>
            <c:strRef>
              <c:f>'8가지요인비교'!$A$6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6543428760146736E-2"/>
                  <c:y val="-2.2559219371455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46939910656859E-2"/>
                  <c:y val="-9.3977805971014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807365075013281E-3"/>
                  <c:y val="-2.3868586703392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99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'8가지요인비교'!$B$3:$C$3</c:f>
              <c:strCache>
                <c:ptCount val="2"/>
                <c:pt idx="0">
                  <c:v>1.사역자를 세우는 지도력</c:v>
                </c:pt>
                <c:pt idx="1">
                  <c:v>2.은사중심 사역</c:v>
                </c:pt>
              </c:strCache>
            </c:strRef>
          </c:cat>
          <c:val>
            <c:numRef>
              <c:f>'8가지요인비교'!$B$6:$C$6</c:f>
              <c:numCache>
                <c:formatCode>0.00%</c:formatCode>
                <c:ptCount val="2"/>
                <c:pt idx="0">
                  <c:v>0.42076539253204376</c:v>
                </c:pt>
                <c:pt idx="1">
                  <c:v>0.43371316784243591</c:v>
                </c:pt>
              </c:numCache>
            </c:numRef>
          </c:val>
        </c:ser>
        <c:ser>
          <c:idx val="4"/>
          <c:order val="3"/>
          <c:tx>
            <c:strRef>
              <c:f>'8가지요인비교'!$A$8</c:f>
              <c:strCache>
                <c:ptCount val="1"/>
                <c:pt idx="0">
                  <c:v>1차-P교회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4.41501103752759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433406916850634E-3"/>
                  <c:y val="-1.443335445931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666699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'8가지요인비교'!$B$8:$C$8</c:f>
              <c:numCache>
                <c:formatCode>0.00%</c:formatCode>
                <c:ptCount val="2"/>
                <c:pt idx="0">
                  <c:v>0.40470636946185673</c:v>
                </c:pt>
                <c:pt idx="1">
                  <c:v>0.48609430685539029</c:v>
                </c:pt>
              </c:numCache>
            </c:numRef>
          </c:val>
        </c:ser>
        <c:ser>
          <c:idx val="3"/>
          <c:order val="4"/>
          <c:tx>
            <c:strRef>
              <c:f>'8가지요인비교'!$A$7</c:f>
              <c:strCache>
                <c:ptCount val="1"/>
                <c:pt idx="0">
                  <c:v>2차-P교회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9.456270296721395E-3"/>
                  <c:y val="-2.1481728033053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86141384644801E-2"/>
                  <c:y val="-2.869831978327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90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'8가지요인비교'!$B$3:$C$3</c:f>
              <c:strCache>
                <c:ptCount val="2"/>
                <c:pt idx="0">
                  <c:v>1.사역자를 세우는 지도력</c:v>
                </c:pt>
                <c:pt idx="1">
                  <c:v>2.은사중심 사역</c:v>
                </c:pt>
              </c:strCache>
            </c:strRef>
          </c:cat>
          <c:val>
            <c:numRef>
              <c:f>'8가지요인비교'!$B$7:$C$7</c:f>
              <c:numCache>
                <c:formatCode>0.00%</c:formatCode>
                <c:ptCount val="2"/>
                <c:pt idx="0">
                  <c:v>0.50853776115218741</c:v>
                </c:pt>
                <c:pt idx="1">
                  <c:v>0.57566788651533396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511232"/>
        <c:axId val="236512768"/>
        <c:axId val="0"/>
      </c:bar3DChart>
      <c:catAx>
        <c:axId val="23651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6512768"/>
        <c:crosses val="autoZero"/>
        <c:auto val="1"/>
        <c:lblAlgn val="ctr"/>
        <c:lblOffset val="100"/>
        <c:noMultiLvlLbl val="0"/>
      </c:catAx>
      <c:valAx>
        <c:axId val="236512768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65112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971453071677309"/>
          <c:y val="0.2005760090799461"/>
          <c:w val="0.10520403492609788"/>
          <c:h val="0.57608852947435629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'8가지요인비교'!$A$4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654667147025992E-2"/>
                  <c:y val="-1.9020020505974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24092376389265E-2"/>
                  <c:y val="-2.1425580038174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08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'8가지요인비교'!$D$3:$E$3</c:f>
              <c:strCache>
                <c:ptCount val="2"/>
                <c:pt idx="0">
                  <c:v>3.열정적 영성</c:v>
                </c:pt>
                <c:pt idx="1">
                  <c:v>4.기능적 구조</c:v>
                </c:pt>
              </c:strCache>
            </c:strRef>
          </c:cat>
          <c:val>
            <c:numRef>
              <c:f>'8가지요인비교'!$D$4:$E$4</c:f>
              <c:numCache>
                <c:formatCode>0.00%</c:formatCode>
                <c:ptCount val="2"/>
                <c:pt idx="0">
                  <c:v>0.65796196993865275</c:v>
                </c:pt>
                <c:pt idx="1">
                  <c:v>0.63158135049404673</c:v>
                </c:pt>
              </c:numCache>
            </c:numRef>
          </c:val>
        </c:ser>
        <c:ser>
          <c:idx val="1"/>
          <c:order val="1"/>
          <c:tx>
            <c:strRef>
              <c:f>'8가지요인비교'!$A$5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324503157775442E-2"/>
                  <c:y val="-1.683891672540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4503157775442E-2"/>
                  <c:y val="-1.683891672540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3399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'8가지요인비교'!$D$3:$E$3</c:f>
              <c:strCache>
                <c:ptCount val="2"/>
                <c:pt idx="0">
                  <c:v>3.열정적 영성</c:v>
                </c:pt>
                <c:pt idx="1">
                  <c:v>4.기능적 구조</c:v>
                </c:pt>
              </c:strCache>
            </c:strRef>
          </c:cat>
          <c:val>
            <c:numRef>
              <c:f>'8가지요인비교'!$D$5:$E$5</c:f>
              <c:numCache>
                <c:formatCode>0.00%</c:formatCode>
                <c:ptCount val="2"/>
                <c:pt idx="0">
                  <c:v>0.493407528348971</c:v>
                </c:pt>
                <c:pt idx="1">
                  <c:v>0.49600752681380117</c:v>
                </c:pt>
              </c:numCache>
            </c:numRef>
          </c:val>
        </c:ser>
        <c:ser>
          <c:idx val="2"/>
          <c:order val="2"/>
          <c:tx>
            <c:strRef>
              <c:f>'8가지요인비교'!$A$6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76600441501103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88373804267853E-2"/>
                  <c:y val="-4.8111181531064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99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'8가지요인비교'!$D$3:$E$3</c:f>
              <c:strCache>
                <c:ptCount val="2"/>
                <c:pt idx="0">
                  <c:v>3.열정적 영성</c:v>
                </c:pt>
                <c:pt idx="1">
                  <c:v>4.기능적 구조</c:v>
                </c:pt>
              </c:strCache>
            </c:strRef>
          </c:cat>
          <c:val>
            <c:numRef>
              <c:f>'8가지요인비교'!$D$6:$E$6</c:f>
              <c:numCache>
                <c:formatCode>0.00%</c:formatCode>
                <c:ptCount val="2"/>
                <c:pt idx="0">
                  <c:v>0.43438960785175568</c:v>
                </c:pt>
                <c:pt idx="1">
                  <c:v>0.40975781147601043</c:v>
                </c:pt>
              </c:numCache>
            </c:numRef>
          </c:val>
        </c:ser>
        <c:ser>
          <c:idx val="4"/>
          <c:order val="3"/>
          <c:tx>
            <c:strRef>
              <c:f>'8가지요인비교'!$A$8</c:f>
              <c:strCache>
                <c:ptCount val="1"/>
                <c:pt idx="0">
                  <c:v>1차-P교회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2.9433406916850634E-3"/>
                  <c:y val="-4.8111181531064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666699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'8가지요인비교'!$D$8:$E$8</c:f>
              <c:numCache>
                <c:formatCode>0.00%</c:formatCode>
                <c:ptCount val="2"/>
                <c:pt idx="0">
                  <c:v>0.51347819134574157</c:v>
                </c:pt>
                <c:pt idx="1">
                  <c:v>0.45944167572970918</c:v>
                </c:pt>
              </c:numCache>
            </c:numRef>
          </c:val>
        </c:ser>
        <c:ser>
          <c:idx val="3"/>
          <c:order val="4"/>
          <c:tx>
            <c:strRef>
              <c:f>'8가지요인비교'!$A$7</c:f>
              <c:strCache>
                <c:ptCount val="1"/>
                <c:pt idx="0">
                  <c:v>2차-P교회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6188371928366519E-2"/>
                  <c:y val="-1.683891672540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300210518362787E-3"/>
                  <c:y val="-1.4433357193200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'8가지요인비교'!$D$3:$E$3</c:f>
              <c:strCache>
                <c:ptCount val="2"/>
                <c:pt idx="0">
                  <c:v>3.열정적 영성</c:v>
                </c:pt>
                <c:pt idx="1">
                  <c:v>4.기능적 구조</c:v>
                </c:pt>
              </c:strCache>
            </c:strRef>
          </c:cat>
          <c:val>
            <c:numRef>
              <c:f>'8가지요인비교'!$D$7:$E$7</c:f>
              <c:numCache>
                <c:formatCode>0.00%</c:formatCode>
                <c:ptCount val="2"/>
                <c:pt idx="0">
                  <c:v>0.56684641969912952</c:v>
                </c:pt>
                <c:pt idx="1">
                  <c:v>0.52714776688568044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782720"/>
        <c:axId val="236784256"/>
        <c:axId val="0"/>
      </c:bar3DChart>
      <c:catAx>
        <c:axId val="23678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6784256"/>
        <c:crosses val="autoZero"/>
        <c:auto val="1"/>
        <c:lblAlgn val="ctr"/>
        <c:lblOffset val="100"/>
        <c:noMultiLvlLbl val="0"/>
      </c:catAx>
      <c:valAx>
        <c:axId val="236784256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67827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824286037093059"/>
          <c:y val="0.20057589463120884"/>
          <c:w val="0.10726495280805136"/>
          <c:h val="0.57853803409708948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'8가지요인비교'!$A$4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654667147025992E-2"/>
                  <c:y val="-1.9020020505974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24092376389265E-2"/>
                  <c:y val="-2.1425580038174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08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'8가지요인비교'!$F$3:$G$3</c:f>
              <c:strCache>
                <c:ptCount val="2"/>
                <c:pt idx="0">
                  <c:v>5.영감있는 예배</c:v>
                </c:pt>
                <c:pt idx="1">
                  <c:v>6.전인적 소그룹</c:v>
                </c:pt>
              </c:strCache>
            </c:strRef>
          </c:cat>
          <c:val>
            <c:numRef>
              <c:f>'8가지요인비교'!$F$4:$G$4</c:f>
              <c:numCache>
                <c:formatCode>0.00%</c:formatCode>
                <c:ptCount val="2"/>
                <c:pt idx="0">
                  <c:v>0.64491649619302804</c:v>
                </c:pt>
                <c:pt idx="1">
                  <c:v>0.64262441028624517</c:v>
                </c:pt>
              </c:numCache>
            </c:numRef>
          </c:val>
        </c:ser>
        <c:ser>
          <c:idx val="1"/>
          <c:order val="1"/>
          <c:tx>
            <c:strRef>
              <c:f>'8가지요인비교'!$A$5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9131598616398127E-2"/>
                  <c:y val="-1.9244472612425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60044150110375E-2"/>
                  <c:y val="-1.443335445931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3399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'8가지요인비교'!$F$3:$G$3</c:f>
              <c:strCache>
                <c:ptCount val="2"/>
                <c:pt idx="0">
                  <c:v>5.영감있는 예배</c:v>
                </c:pt>
                <c:pt idx="1">
                  <c:v>6.전인적 소그룹</c:v>
                </c:pt>
              </c:strCache>
            </c:strRef>
          </c:cat>
          <c:val>
            <c:numRef>
              <c:f>'8가지요인비교'!$F$5:$G$5</c:f>
              <c:numCache>
                <c:formatCode>0.00%</c:formatCode>
                <c:ptCount val="2"/>
                <c:pt idx="0">
                  <c:v>0.50112745474160525</c:v>
                </c:pt>
                <c:pt idx="1">
                  <c:v>0.49534161568978546</c:v>
                </c:pt>
              </c:numCache>
            </c:numRef>
          </c:val>
        </c:ser>
        <c:ser>
          <c:idx val="2"/>
          <c:order val="2"/>
          <c:tx>
            <c:strRef>
              <c:f>'8가지요인비교'!$A$6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7660044150110375E-2"/>
                  <c:y val="-1.9244472612425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45033112582781E-2"/>
                  <c:y val="-4.8111181531064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99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'8가지요인비교'!$F$3:$G$3</c:f>
              <c:strCache>
                <c:ptCount val="2"/>
                <c:pt idx="0">
                  <c:v>5.영감있는 예배</c:v>
                </c:pt>
                <c:pt idx="1">
                  <c:v>6.전인적 소그룹</c:v>
                </c:pt>
              </c:strCache>
            </c:strRef>
          </c:cat>
          <c:val>
            <c:numRef>
              <c:f>'8가지요인비교'!$F$6:$G$6</c:f>
              <c:numCache>
                <c:formatCode>0.00%</c:formatCode>
                <c:ptCount val="2"/>
                <c:pt idx="0">
                  <c:v>0.44756946238057238</c:v>
                </c:pt>
                <c:pt idx="1">
                  <c:v>0.40937653667623386</c:v>
                </c:pt>
              </c:numCache>
            </c:numRef>
          </c:val>
        </c:ser>
        <c:ser>
          <c:idx val="4"/>
          <c:order val="3"/>
          <c:tx>
            <c:strRef>
              <c:f>'8가지요인비교'!$A$8</c:f>
              <c:strCache>
                <c:ptCount val="1"/>
                <c:pt idx="0">
                  <c:v>1차-P교회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32450331125827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666699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'8가지요인비교'!$F$8:$G$8</c:f>
              <c:numCache>
                <c:formatCode>0.00%</c:formatCode>
                <c:ptCount val="2"/>
                <c:pt idx="0">
                  <c:v>0.53392057535381565</c:v>
                </c:pt>
                <c:pt idx="1">
                  <c:v>0.4886991720021408</c:v>
                </c:pt>
              </c:numCache>
            </c:numRef>
          </c:val>
        </c:ser>
        <c:ser>
          <c:idx val="3"/>
          <c:order val="4"/>
          <c:tx>
            <c:strRef>
              <c:f>'8가지요인비교'!$A$7</c:f>
              <c:strCache>
                <c:ptCount val="1"/>
                <c:pt idx="0">
                  <c:v>2차-P교회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9131714495952915E-2"/>
                  <c:y val="-1.2027795382766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7336276674025E-2"/>
                  <c:y val="-1.4433354459319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'8가지요인비교'!$F$3:$G$3</c:f>
              <c:strCache>
                <c:ptCount val="2"/>
                <c:pt idx="0">
                  <c:v>5.영감있는 예배</c:v>
                </c:pt>
                <c:pt idx="1">
                  <c:v>6.전인적 소그룹</c:v>
                </c:pt>
              </c:strCache>
            </c:strRef>
          </c:cat>
          <c:val>
            <c:numRef>
              <c:f>'8가지요인비교'!$F$7:$G$7</c:f>
              <c:numCache>
                <c:formatCode>0.00%</c:formatCode>
                <c:ptCount val="2"/>
                <c:pt idx="0">
                  <c:v>0.56226202311402784</c:v>
                </c:pt>
                <c:pt idx="1">
                  <c:v>0.60085690086609178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833024"/>
        <c:axId val="236945408"/>
        <c:axId val="0"/>
      </c:bar3DChart>
      <c:catAx>
        <c:axId val="23683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6945408"/>
        <c:crosses val="autoZero"/>
        <c:auto val="1"/>
        <c:lblAlgn val="ctr"/>
        <c:lblOffset val="100"/>
        <c:noMultiLvlLbl val="0"/>
      </c:catAx>
      <c:valAx>
        <c:axId val="236945408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68330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412954175430059"/>
          <c:y val="0.20057581991440257"/>
          <c:w val="9.9906601078838642E-2"/>
          <c:h val="0.57132155777825078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'8가지요인비교'!$A$4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654667147025992E-2"/>
                  <c:y val="-1.9020020505974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24092376389265E-2"/>
                  <c:y val="-2.1425580038174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08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'8가지요인비교'!$H$3:$I$3</c:f>
              <c:strCache>
                <c:ptCount val="2"/>
                <c:pt idx="0">
                  <c:v>7.필요중심 전도</c:v>
                </c:pt>
                <c:pt idx="1">
                  <c:v>8.사랑의 관계</c:v>
                </c:pt>
              </c:strCache>
            </c:strRef>
          </c:cat>
          <c:val>
            <c:numRef>
              <c:f>'8가지요인비교'!$H$4:$I$4</c:f>
              <c:numCache>
                <c:formatCode>0.00%</c:formatCode>
                <c:ptCount val="2"/>
                <c:pt idx="0">
                  <c:v>0.633309488718797</c:v>
                </c:pt>
                <c:pt idx="1">
                  <c:v>0.63686442640532759</c:v>
                </c:pt>
              </c:numCache>
            </c:numRef>
          </c:val>
        </c:ser>
        <c:ser>
          <c:idx val="1"/>
          <c:order val="1"/>
          <c:tx>
            <c:strRef>
              <c:f>'8가지요인비교'!$A$5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3245031577754446E-2"/>
                  <c:y val="-1.9244476257600961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33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60044150110375E-2"/>
                  <c:y val="-2.6461149842085474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33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666699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'8가지요인비교'!$H$3:$I$3</c:f>
              <c:strCache>
                <c:ptCount val="2"/>
                <c:pt idx="0">
                  <c:v>7.필요중심 전도</c:v>
                </c:pt>
                <c:pt idx="1">
                  <c:v>8.사랑의 관계</c:v>
                </c:pt>
              </c:strCache>
            </c:strRef>
          </c:cat>
          <c:val>
            <c:numRef>
              <c:f>'8가지요인비교'!$H$5:$I$5</c:f>
              <c:numCache>
                <c:formatCode>0.00%</c:formatCode>
                <c:ptCount val="2"/>
                <c:pt idx="0">
                  <c:v>0.49479148556280267</c:v>
                </c:pt>
                <c:pt idx="1">
                  <c:v>0.49011849984391176</c:v>
                </c:pt>
              </c:numCache>
            </c:numRef>
          </c:val>
        </c:ser>
        <c:ser>
          <c:idx val="2"/>
          <c:order val="2"/>
          <c:tx>
            <c:strRef>
              <c:f>'8가지요인비교'!$A$6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4716703458425313E-2"/>
                  <c:y val="-2.886670891863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60044150110375E-2"/>
                  <c:y val="-1.9244472612425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99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'8가지요인비교'!$H$3:$I$3</c:f>
              <c:strCache>
                <c:ptCount val="2"/>
                <c:pt idx="0">
                  <c:v>7.필요중심 전도</c:v>
                </c:pt>
                <c:pt idx="1">
                  <c:v>8.사랑의 관계</c:v>
                </c:pt>
              </c:strCache>
            </c:strRef>
          </c:cat>
          <c:val>
            <c:numRef>
              <c:f>'8가지요인비교'!$H$6:$I$6</c:f>
              <c:numCache>
                <c:formatCode>0.00%</c:formatCode>
                <c:ptCount val="2"/>
                <c:pt idx="0">
                  <c:v>0.41229484705065289</c:v>
                </c:pt>
                <c:pt idx="1">
                  <c:v>0.42144846547716996</c:v>
                </c:pt>
              </c:numCache>
            </c:numRef>
          </c:val>
        </c:ser>
        <c:ser>
          <c:idx val="4"/>
          <c:order val="3"/>
          <c:tx>
            <c:strRef>
              <c:f>'8가지요인비교'!$A$8</c:f>
              <c:strCache>
                <c:ptCount val="1"/>
                <c:pt idx="0">
                  <c:v>1차-P교회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666699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'8가지요인비교'!$H$8:$I$8</c:f>
              <c:numCache>
                <c:formatCode>0.00%</c:formatCode>
                <c:ptCount val="2"/>
                <c:pt idx="0">
                  <c:v>0.44303893286861024</c:v>
                </c:pt>
                <c:pt idx="1">
                  <c:v>0.42386010615932462</c:v>
                </c:pt>
              </c:numCache>
            </c:numRef>
          </c:val>
        </c:ser>
        <c:ser>
          <c:idx val="3"/>
          <c:order val="4"/>
          <c:tx>
            <c:strRef>
              <c:f>'8가지요인비교'!$A$7</c:f>
              <c:strCache>
                <c:ptCount val="1"/>
                <c:pt idx="0">
                  <c:v>2차-P교회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0301691227142327E-2"/>
                  <c:y val="-7.2166785966003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300210518362787E-3"/>
                  <c:y val="-1.4433357193200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'8가지요인비교'!$H$3:$I$3</c:f>
              <c:strCache>
                <c:ptCount val="2"/>
                <c:pt idx="0">
                  <c:v>7.필요중심 전도</c:v>
                </c:pt>
                <c:pt idx="1">
                  <c:v>8.사랑의 관계</c:v>
                </c:pt>
              </c:strCache>
            </c:strRef>
          </c:cat>
          <c:val>
            <c:numRef>
              <c:f>'8가지요인비교'!$H$7:$I$7</c:f>
              <c:numCache>
                <c:formatCode>0.00%</c:formatCode>
                <c:ptCount val="2"/>
                <c:pt idx="0">
                  <c:v>0.56424562013287827</c:v>
                </c:pt>
                <c:pt idx="1">
                  <c:v>0.50172219885242486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7040384"/>
        <c:axId val="237041920"/>
        <c:axId val="0"/>
      </c:bar3DChart>
      <c:catAx>
        <c:axId val="23704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7041920"/>
        <c:crosses val="autoZero"/>
        <c:auto val="1"/>
        <c:lblAlgn val="ctr"/>
        <c:lblOffset val="100"/>
        <c:noMultiLvlLbl val="0"/>
      </c:catAx>
      <c:valAx>
        <c:axId val="237041920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7040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118620106261537"/>
          <c:y val="0.20057581991440257"/>
          <c:w val="0.1043216121163662"/>
          <c:h val="0.57853803409708948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324406061292564E-2"/>
          <c:y val="3.5381814809224456E-2"/>
          <c:w val="0.88288385381899059"/>
          <c:h val="0.53258942291779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'1.지도력'!$A$64</c:f>
              <c:strCache>
                <c:ptCount val="1"/>
                <c:pt idx="0">
                  <c:v>1차-페닌술라한인침례교회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5"/>
              <c:layout>
                <c:manualLayout>
                  <c:x val="1.4977066808685424E-3"/>
                  <c:y val="1.5065678052391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2554731710326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1.7576624394456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977066808685424E-3"/>
                  <c:y val="1.5065678052391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'1.지도력'!$B$64:$J$64</c:f>
              <c:numCache>
                <c:formatCode>0.00%</c:formatCode>
                <c:ptCount val="9"/>
                <c:pt idx="0">
                  <c:v>0.40232283954101961</c:v>
                </c:pt>
                <c:pt idx="1">
                  <c:v>0.55088829340490431</c:v>
                </c:pt>
                <c:pt idx="2">
                  <c:v>0.41090428153192904</c:v>
                </c:pt>
                <c:pt idx="3">
                  <c:v>0.36912513798923124</c:v>
                </c:pt>
                <c:pt idx="4">
                  <c:v>0.30312100653957041</c:v>
                </c:pt>
                <c:pt idx="5">
                  <c:v>0.37603203875811064</c:v>
                </c:pt>
                <c:pt idx="6">
                  <c:v>0.40108652950741769</c:v>
                </c:pt>
                <c:pt idx="7">
                  <c:v>0.45482604762732648</c:v>
                </c:pt>
                <c:pt idx="8">
                  <c:v>0.40778944448293325</c:v>
                </c:pt>
              </c:numCache>
            </c:numRef>
          </c:val>
        </c:ser>
        <c:ser>
          <c:idx val="1"/>
          <c:order val="1"/>
          <c:tx>
            <c:strRef>
              <c:f>'1.지도력'!$A$63</c:f>
              <c:strCache>
                <c:ptCount val="1"/>
                <c:pt idx="0">
                  <c:v>2차-P교회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3077096161408E-3"/>
                  <c:y val="1.5065678052391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19684665585E-2"/>
                  <c:y val="1.7576624394456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1.5065678052391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'1.지도력'!$B$59:$J$59</c:f>
              <c:strCache>
                <c:ptCount val="9"/>
                <c:pt idx="0">
                  <c:v>N0.13</c:v>
                </c:pt>
                <c:pt idx="1">
                  <c:v>N0.16</c:v>
                </c:pt>
                <c:pt idx="2">
                  <c:v>N0.19</c:v>
                </c:pt>
                <c:pt idx="3">
                  <c:v>N0.21</c:v>
                </c:pt>
                <c:pt idx="4">
                  <c:v>N0.28</c:v>
                </c:pt>
                <c:pt idx="5">
                  <c:v>N0.35</c:v>
                </c:pt>
                <c:pt idx="6">
                  <c:v>N0.42</c:v>
                </c:pt>
                <c:pt idx="7">
                  <c:v>N0.64</c:v>
                </c:pt>
                <c:pt idx="8">
                  <c:v>N0.72</c:v>
                </c:pt>
              </c:strCache>
            </c:strRef>
          </c:cat>
          <c:val>
            <c:numRef>
              <c:f>'1.지도력'!$B$63:$J$63</c:f>
              <c:numCache>
                <c:formatCode>0.00%</c:formatCode>
                <c:ptCount val="9"/>
                <c:pt idx="0">
                  <c:v>0.49460096586797853</c:v>
                </c:pt>
                <c:pt idx="1">
                  <c:v>0.6400271512664234</c:v>
                </c:pt>
                <c:pt idx="2">
                  <c:v>0.49020209215487115</c:v>
                </c:pt>
                <c:pt idx="3">
                  <c:v>0.49572547422001839</c:v>
                </c:pt>
                <c:pt idx="4">
                  <c:v>0.4699031740068097</c:v>
                </c:pt>
                <c:pt idx="5">
                  <c:v>0.4911034693838045</c:v>
                </c:pt>
                <c:pt idx="6">
                  <c:v>0.52077160948700663</c:v>
                </c:pt>
                <c:pt idx="7">
                  <c:v>0.47725561866882982</c:v>
                </c:pt>
                <c:pt idx="8">
                  <c:v>0.55822501671058755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078784"/>
        <c:axId val="237101056"/>
      </c:barChart>
      <c:catAx>
        <c:axId val="23707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7101056"/>
        <c:crosses val="autoZero"/>
        <c:auto val="1"/>
        <c:lblAlgn val="ctr"/>
        <c:lblOffset val="100"/>
        <c:noMultiLvlLbl val="0"/>
      </c:catAx>
      <c:valAx>
        <c:axId val="237101056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707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546927248114426E-2"/>
          <c:y val="3.4782608695652174E-2"/>
          <c:w val="0.88725019307442921"/>
          <c:h val="0.53913043478260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'2.사역'!$A$64</c:f>
              <c:strCache>
                <c:ptCount val="1"/>
                <c:pt idx="0">
                  <c:v>목회자%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4.203888365027269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1715359204905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64015028868674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9.37228736392426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1380264245580809E-17"/>
                  <c:y val="1.1715359204905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405843104588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014064599529501E-3"/>
                  <c:y val="9.37228736392426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405843104588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'2.사역'!$B$64:$K$64</c:f>
              <c:numCache>
                <c:formatCode>0.00%</c:formatCode>
                <c:ptCount val="10"/>
                <c:pt idx="0">
                  <c:v>0.53273094195850434</c:v>
                </c:pt>
                <c:pt idx="1">
                  <c:v>0.65274824159151124</c:v>
                </c:pt>
                <c:pt idx="2">
                  <c:v>0.59299216098544416</c:v>
                </c:pt>
                <c:pt idx="3">
                  <c:v>0.63648059788152977</c:v>
                </c:pt>
                <c:pt idx="4">
                  <c:v>0.44089812900963082</c:v>
                </c:pt>
                <c:pt idx="5">
                  <c:v>0.33592883508310101</c:v>
                </c:pt>
                <c:pt idx="6">
                  <c:v>0.40892434684026568</c:v>
                </c:pt>
                <c:pt idx="7">
                  <c:v>0.51091664620506283</c:v>
                </c:pt>
                <c:pt idx="8">
                  <c:v>0.40603405873013498</c:v>
                </c:pt>
                <c:pt idx="9">
                  <c:v>0.51348271972346049</c:v>
                </c:pt>
              </c:numCache>
            </c:numRef>
          </c:val>
        </c:ser>
        <c:ser>
          <c:idx val="1"/>
          <c:order val="1"/>
          <c:tx>
            <c:strRef>
              <c:f>'2.사역'!$A$63</c:f>
              <c:strCache>
                <c:ptCount val="1"/>
                <c:pt idx="0">
                  <c:v>목회자%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34854339129991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0671351041501E-3"/>
                  <c:y val="1.405843104588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5750716260927E-2"/>
                  <c:y val="2.10876465688296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282993848199E-2"/>
                  <c:y val="1.64015028868674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11857833984586E-3"/>
                  <c:y val="1.64015028868674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405843104588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405843104588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276052849116158E-16"/>
                  <c:y val="-7.0292155229431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'2.사역'!$B$59:$K$59</c:f>
              <c:strCache>
                <c:ptCount val="10"/>
                <c:pt idx="0">
                  <c:v>N0.7</c:v>
                </c:pt>
                <c:pt idx="1">
                  <c:v>N0.8</c:v>
                </c:pt>
                <c:pt idx="2">
                  <c:v>N0.9</c:v>
                </c:pt>
                <c:pt idx="3">
                  <c:v>N0.15</c:v>
                </c:pt>
                <c:pt idx="4">
                  <c:v>N0.25</c:v>
                </c:pt>
                <c:pt idx="5">
                  <c:v>N0.34</c:v>
                </c:pt>
                <c:pt idx="6">
                  <c:v>N0.51</c:v>
                </c:pt>
                <c:pt idx="7">
                  <c:v>N0.54</c:v>
                </c:pt>
                <c:pt idx="8">
                  <c:v>N0.58</c:v>
                </c:pt>
                <c:pt idx="9">
                  <c:v>N0.70</c:v>
                </c:pt>
              </c:strCache>
            </c:strRef>
          </c:cat>
          <c:val>
            <c:numRef>
              <c:f>'2.사역'!$B$63:$K$63</c:f>
              <c:numCache>
                <c:formatCode>0.00%</c:formatCode>
                <c:ptCount val="10"/>
                <c:pt idx="0">
                  <c:v>0.63320851154761992</c:v>
                </c:pt>
                <c:pt idx="1">
                  <c:v>0.58799195644793512</c:v>
                </c:pt>
                <c:pt idx="2">
                  <c:v>0.55424623409153551</c:v>
                </c:pt>
                <c:pt idx="3">
                  <c:v>0.58288046679969563</c:v>
                </c:pt>
                <c:pt idx="4">
                  <c:v>0.55298347563250982</c:v>
                </c:pt>
                <c:pt idx="5">
                  <c:v>0.51487191144961675</c:v>
                </c:pt>
                <c:pt idx="6">
                  <c:v>0.64749867707522668</c:v>
                </c:pt>
                <c:pt idx="7">
                  <c:v>0.61294964340769265</c:v>
                </c:pt>
                <c:pt idx="8">
                  <c:v>0.51625123154027375</c:v>
                </c:pt>
                <c:pt idx="9">
                  <c:v>0.59851795345644798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153664"/>
        <c:axId val="237167744"/>
      </c:barChart>
      <c:catAx>
        <c:axId val="23715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7167744"/>
        <c:crosses val="autoZero"/>
        <c:auto val="1"/>
        <c:lblAlgn val="ctr"/>
        <c:lblOffset val="100"/>
        <c:noMultiLvlLbl val="0"/>
      </c:catAx>
      <c:valAx>
        <c:axId val="237167744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715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546927248114426E-2"/>
          <c:y val="3.4782608695652174E-2"/>
          <c:w val="0.88725019307442921"/>
          <c:h val="0.53913043478260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'3.영성'!$A$64</c:f>
              <c:strCache>
                <c:ptCount val="1"/>
                <c:pt idx="0">
                  <c:v>목회자%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7.0292155229431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11857833984586E-3"/>
                  <c:y val="2.3430718409810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405843104588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7.0292155229431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'3.영성'!$B$64:$K$64</c:f>
              <c:numCache>
                <c:formatCode>0.00%</c:formatCode>
                <c:ptCount val="10"/>
                <c:pt idx="0">
                  <c:v>0.49262368660421613</c:v>
                </c:pt>
                <c:pt idx="1">
                  <c:v>0.47569619489132103</c:v>
                </c:pt>
                <c:pt idx="2">
                  <c:v>0.47633839440187742</c:v>
                </c:pt>
                <c:pt idx="3">
                  <c:v>0.58665593153746809</c:v>
                </c:pt>
                <c:pt idx="4">
                  <c:v>0.54138617379808562</c:v>
                </c:pt>
                <c:pt idx="5">
                  <c:v>0.56523922460784992</c:v>
                </c:pt>
                <c:pt idx="6">
                  <c:v>0.65059836588343867</c:v>
                </c:pt>
                <c:pt idx="7">
                  <c:v>0.37818640036452977</c:v>
                </c:pt>
                <c:pt idx="8">
                  <c:v>0.48226397700382206</c:v>
                </c:pt>
                <c:pt idx="9">
                  <c:v>0.68886250832266427</c:v>
                </c:pt>
              </c:numCache>
            </c:numRef>
          </c:val>
        </c:ser>
        <c:ser>
          <c:idx val="1"/>
          <c:order val="1"/>
          <c:tx>
            <c:strRef>
              <c:f>'3.영성'!$A$63</c:f>
              <c:strCache>
                <c:ptCount val="1"/>
                <c:pt idx="0">
                  <c:v>목회자%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36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12961216757051E-3"/>
                  <c:y val="1.405843104588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405843104588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'3.영성'!$B$59:$K$59</c:f>
              <c:strCache>
                <c:ptCount val="10"/>
                <c:pt idx="0">
                  <c:v>No.26</c:v>
                </c:pt>
                <c:pt idx="1">
                  <c:v>No.38</c:v>
                </c:pt>
                <c:pt idx="2">
                  <c:v>No.39</c:v>
                </c:pt>
                <c:pt idx="3">
                  <c:v>No.46</c:v>
                </c:pt>
                <c:pt idx="4">
                  <c:v>No.60</c:v>
                </c:pt>
                <c:pt idx="5">
                  <c:v>No.62</c:v>
                </c:pt>
                <c:pt idx="6">
                  <c:v>No.63</c:v>
                </c:pt>
                <c:pt idx="7">
                  <c:v>No.65</c:v>
                </c:pt>
                <c:pt idx="8">
                  <c:v>No.68</c:v>
                </c:pt>
                <c:pt idx="9">
                  <c:v>No.75</c:v>
                </c:pt>
              </c:strCache>
            </c:strRef>
          </c:cat>
          <c:val>
            <c:numRef>
              <c:f>'3.영성'!$B$63:$K$63</c:f>
              <c:numCache>
                <c:formatCode>0.00%</c:formatCode>
                <c:ptCount val="10"/>
                <c:pt idx="0">
                  <c:v>0.48322385959951775</c:v>
                </c:pt>
                <c:pt idx="1">
                  <c:v>0.61679421790859179</c:v>
                </c:pt>
                <c:pt idx="2">
                  <c:v>0.6044646825808595</c:v>
                </c:pt>
                <c:pt idx="3">
                  <c:v>0.59421519197766637</c:v>
                </c:pt>
                <c:pt idx="4">
                  <c:v>0.59560450339014215</c:v>
                </c:pt>
                <c:pt idx="5">
                  <c:v>0.60885750871873701</c:v>
                </c:pt>
                <c:pt idx="6">
                  <c:v>0.65123118972941496</c:v>
                </c:pt>
                <c:pt idx="7">
                  <c:v>0.51639937076340781</c:v>
                </c:pt>
                <c:pt idx="8">
                  <c:v>0.49973094550304104</c:v>
                </c:pt>
                <c:pt idx="9">
                  <c:v>0.58956562031558069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220608"/>
        <c:axId val="237222144"/>
      </c:barChart>
      <c:catAx>
        <c:axId val="23722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7222144"/>
        <c:crosses val="autoZero"/>
        <c:auto val="1"/>
        <c:lblAlgn val="ctr"/>
        <c:lblOffset val="100"/>
        <c:noMultiLvlLbl val="0"/>
      </c:catAx>
      <c:valAx>
        <c:axId val="237222144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722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324406061292564E-2"/>
          <c:y val="3.3519614029791575E-2"/>
          <c:w val="0.88851449064181554"/>
          <c:h val="0.5400382260355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'4.구조'!$A$64</c:f>
              <c:strCache>
                <c:ptCount val="1"/>
                <c:pt idx="0">
                  <c:v>목회자%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1.2554731710326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00437853682609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2554731710326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977066808685424E-3"/>
                  <c:y val="2.2598517078587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1.5065678052391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'4.구조'!$B$64:$J$64</c:f>
              <c:numCache>
                <c:formatCode>0.00%</c:formatCode>
                <c:ptCount val="9"/>
                <c:pt idx="0">
                  <c:v>0.50081751558833631</c:v>
                </c:pt>
                <c:pt idx="1">
                  <c:v>0.35078354263779987</c:v>
                </c:pt>
                <c:pt idx="2">
                  <c:v>0.52406989878719978</c:v>
                </c:pt>
                <c:pt idx="3">
                  <c:v>0.3731203321231002</c:v>
                </c:pt>
                <c:pt idx="4">
                  <c:v>0.64495629632997253</c:v>
                </c:pt>
                <c:pt idx="5">
                  <c:v>0.53040162964208548</c:v>
                </c:pt>
                <c:pt idx="6">
                  <c:v>0.49388291416400099</c:v>
                </c:pt>
                <c:pt idx="7">
                  <c:v>0.37793980987256143</c:v>
                </c:pt>
                <c:pt idx="8">
                  <c:v>0.44416263499156144</c:v>
                </c:pt>
              </c:numCache>
            </c:numRef>
          </c:val>
        </c:ser>
        <c:ser>
          <c:idx val="1"/>
          <c:order val="1"/>
          <c:tx>
            <c:strRef>
              <c:f>'4.구조'!$A$63</c:f>
              <c:strCache>
                <c:ptCount val="1"/>
                <c:pt idx="0">
                  <c:v>목회자%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658298574532E-3"/>
                  <c:y val="-7.53283902619569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19684665531E-2"/>
                  <c:y val="-1.00437853682609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7.53283902619569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1.2554731710326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983055449175568E-16"/>
                  <c:y val="1.5065678052391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'4.구조'!$B$59:$J$59</c:f>
              <c:strCache>
                <c:ptCount val="9"/>
                <c:pt idx="0">
                  <c:v>No.17</c:v>
                </c:pt>
                <c:pt idx="1">
                  <c:v>No.22</c:v>
                </c:pt>
                <c:pt idx="2">
                  <c:v>No.23</c:v>
                </c:pt>
                <c:pt idx="3">
                  <c:v>No.37</c:v>
                </c:pt>
                <c:pt idx="4">
                  <c:v>No.50</c:v>
                </c:pt>
                <c:pt idx="5">
                  <c:v>No.55</c:v>
                </c:pt>
                <c:pt idx="6">
                  <c:v>No.56</c:v>
                </c:pt>
                <c:pt idx="7">
                  <c:v>No.59</c:v>
                </c:pt>
                <c:pt idx="8">
                  <c:v>No.81</c:v>
                </c:pt>
              </c:strCache>
            </c:strRef>
          </c:cat>
          <c:val>
            <c:numRef>
              <c:f>'4.구조'!$B$63:$J$63</c:f>
              <c:numCache>
                <c:formatCode>0.00%</c:formatCode>
                <c:ptCount val="9"/>
                <c:pt idx="0">
                  <c:v>0.51709746890541974</c:v>
                </c:pt>
                <c:pt idx="1">
                  <c:v>0.49645106855550608</c:v>
                </c:pt>
                <c:pt idx="2">
                  <c:v>0.52585668032420441</c:v>
                </c:pt>
                <c:pt idx="3">
                  <c:v>0.48422440169193848</c:v>
                </c:pt>
                <c:pt idx="4">
                  <c:v>0.58088061534506541</c:v>
                </c:pt>
                <c:pt idx="5">
                  <c:v>0.57205232291869845</c:v>
                </c:pt>
                <c:pt idx="6">
                  <c:v>0.54282540784430355</c:v>
                </c:pt>
                <c:pt idx="7">
                  <c:v>0.45259109341773124</c:v>
                </c:pt>
                <c:pt idx="8">
                  <c:v>0.600881425797824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841472"/>
        <c:axId val="242843008"/>
      </c:barChart>
      <c:catAx>
        <c:axId val="24284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42843008"/>
        <c:crosses val="autoZero"/>
        <c:auto val="1"/>
        <c:lblAlgn val="ctr"/>
        <c:lblOffset val="100"/>
        <c:noMultiLvlLbl val="0"/>
      </c:catAx>
      <c:valAx>
        <c:axId val="242843008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4284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324406061292564E-2"/>
          <c:y val="3.3519614029791575E-2"/>
          <c:w val="0.88851449064181554"/>
          <c:h val="0.5400382260355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'5.예배'!$A$64</c:f>
              <c:strCache>
                <c:ptCount val="1"/>
                <c:pt idx="0">
                  <c:v>목회자%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2"/>
              <c:layout>
                <c:manualLayout>
                  <c:x val="1.4977066808685424E-3"/>
                  <c:y val="1.00437853682609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2554731710326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2554731710326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983055449175568E-16"/>
                  <c:y val="1.5065678052391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'5.예배'!$B$64:$J$64</c:f>
              <c:numCache>
                <c:formatCode>0.00%</c:formatCode>
                <c:ptCount val="9"/>
                <c:pt idx="0">
                  <c:v>0.44746695488711458</c:v>
                </c:pt>
                <c:pt idx="1">
                  <c:v>0.53034171237108385</c:v>
                </c:pt>
                <c:pt idx="2">
                  <c:v>0.45837655011251072</c:v>
                </c:pt>
                <c:pt idx="3">
                  <c:v>0.81739487838484981</c:v>
                </c:pt>
                <c:pt idx="4">
                  <c:v>0.68472739565615381</c:v>
                </c:pt>
                <c:pt idx="5">
                  <c:v>0.51899517313353061</c:v>
                </c:pt>
                <c:pt idx="6">
                  <c:v>0.39240853151204191</c:v>
                </c:pt>
                <c:pt idx="7">
                  <c:v>0.52880661629833225</c:v>
                </c:pt>
                <c:pt idx="8">
                  <c:v>0.69688831355914571</c:v>
                </c:pt>
              </c:numCache>
            </c:numRef>
          </c:val>
        </c:ser>
        <c:ser>
          <c:idx val="1"/>
          <c:order val="1"/>
          <c:tx>
            <c:strRef>
              <c:f>'5.예배'!$A$63</c:f>
              <c:strCache>
                <c:ptCount val="1"/>
                <c:pt idx="0">
                  <c:v>목회자%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3002636553407E-2"/>
                  <c:y val="2.2598517078587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7.53283902619569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977066808685424E-3"/>
                  <c:y val="1.5065678052391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983055449175568E-16"/>
                  <c:y val="1.5065678052391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'5.예배'!$B$59:$J$59</c:f>
              <c:strCache>
                <c:ptCount val="9"/>
                <c:pt idx="0">
                  <c:v>No.10</c:v>
                </c:pt>
                <c:pt idx="1">
                  <c:v>No.12</c:v>
                </c:pt>
                <c:pt idx="2">
                  <c:v>No.24</c:v>
                </c:pt>
                <c:pt idx="3">
                  <c:v>No.43</c:v>
                </c:pt>
                <c:pt idx="4">
                  <c:v>No.45</c:v>
                </c:pt>
                <c:pt idx="5">
                  <c:v>No.47</c:v>
                </c:pt>
                <c:pt idx="6">
                  <c:v>No.76</c:v>
                </c:pt>
                <c:pt idx="7">
                  <c:v>No.79</c:v>
                </c:pt>
                <c:pt idx="8">
                  <c:v>No.80</c:v>
                </c:pt>
              </c:strCache>
            </c:strRef>
          </c:cat>
          <c:val>
            <c:numRef>
              <c:f>'5.예배'!$B$63:$J$63</c:f>
              <c:numCache>
                <c:formatCode>0.00%</c:formatCode>
                <c:ptCount val="9"/>
                <c:pt idx="0">
                  <c:v>0.49062836927277376</c:v>
                </c:pt>
                <c:pt idx="1">
                  <c:v>0.57063820214409222</c:v>
                </c:pt>
                <c:pt idx="2">
                  <c:v>0.49624268079089034</c:v>
                </c:pt>
                <c:pt idx="3">
                  <c:v>0.73714969267407171</c:v>
                </c:pt>
                <c:pt idx="4">
                  <c:v>0.53581083463982726</c:v>
                </c:pt>
                <c:pt idx="5">
                  <c:v>0.4954941474644855</c:v>
                </c:pt>
                <c:pt idx="6">
                  <c:v>0.53110681978732033</c:v>
                </c:pt>
                <c:pt idx="7">
                  <c:v>0.61641576699358713</c:v>
                </c:pt>
                <c:pt idx="8">
                  <c:v>0.61844497159398359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386752"/>
        <c:axId val="243221248"/>
      </c:barChart>
      <c:catAx>
        <c:axId val="23738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43221248"/>
        <c:crosses val="autoZero"/>
        <c:auto val="1"/>
        <c:lblAlgn val="ctr"/>
        <c:lblOffset val="100"/>
        <c:noMultiLvlLbl val="0"/>
      </c:catAx>
      <c:valAx>
        <c:axId val="243221248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738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324406061292564E-2"/>
          <c:y val="3.3333393615078165E-2"/>
          <c:w val="0.88851449064181554"/>
          <c:h val="0.54074171864460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'6.소그룹'!$A$64</c:f>
              <c:strCache>
                <c:ptCount val="1"/>
                <c:pt idx="0">
                  <c:v>목회자%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5.0087623762278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'6.소그룹'!$B$64:$I$64</c:f>
              <c:numCache>
                <c:formatCode>0.00%</c:formatCode>
                <c:ptCount val="8"/>
                <c:pt idx="0">
                  <c:v>0.60718988730132661</c:v>
                </c:pt>
                <c:pt idx="1">
                  <c:v>0.47111769265848941</c:v>
                </c:pt>
                <c:pt idx="2">
                  <c:v>0.43682303338211698</c:v>
                </c:pt>
                <c:pt idx="3">
                  <c:v>0.48025419815335918</c:v>
                </c:pt>
                <c:pt idx="4">
                  <c:v>0.49119892712984187</c:v>
                </c:pt>
                <c:pt idx="5">
                  <c:v>0.47018560793273173</c:v>
                </c:pt>
                <c:pt idx="6">
                  <c:v>0.48996063009969171</c:v>
                </c:pt>
                <c:pt idx="7">
                  <c:v>0.50166601238862352</c:v>
                </c:pt>
              </c:numCache>
            </c:numRef>
          </c:val>
        </c:ser>
        <c:ser>
          <c:idx val="1"/>
          <c:order val="1"/>
          <c:tx>
            <c:strRef>
              <c:f>'6.소그룹'!$A$63</c:f>
              <c:strCache>
                <c:ptCount val="1"/>
                <c:pt idx="0">
                  <c:v>목회자%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7.8802677755168311E-3"/>
                  <c:y val="7.51314356434179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4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981273408239701E-3"/>
                  <c:y val="1.7530668316797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0017524752455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9962546816479402E-3"/>
                  <c:y val="1.50262871286835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'6.소그룹'!$B$59:$I$59</c:f>
              <c:strCache>
                <c:ptCount val="8"/>
                <c:pt idx="0">
                  <c:v>No.11</c:v>
                </c:pt>
                <c:pt idx="1">
                  <c:v>No.31</c:v>
                </c:pt>
                <c:pt idx="2">
                  <c:v>No.44</c:v>
                </c:pt>
                <c:pt idx="3">
                  <c:v>No.48</c:v>
                </c:pt>
                <c:pt idx="4">
                  <c:v>No.49</c:v>
                </c:pt>
                <c:pt idx="5">
                  <c:v>No.57</c:v>
                </c:pt>
                <c:pt idx="6">
                  <c:v>No.67</c:v>
                </c:pt>
                <c:pt idx="7">
                  <c:v>No.69</c:v>
                </c:pt>
              </c:strCache>
            </c:strRef>
          </c:cat>
          <c:val>
            <c:numRef>
              <c:f>'6.소그룹'!$B$63:$I$63</c:f>
              <c:numCache>
                <c:formatCode>0.00%</c:formatCode>
                <c:ptCount val="8"/>
                <c:pt idx="0">
                  <c:v>0.62471958549431139</c:v>
                </c:pt>
                <c:pt idx="1">
                  <c:v>0.7092216626858745</c:v>
                </c:pt>
                <c:pt idx="2">
                  <c:v>0.50156788034588873</c:v>
                </c:pt>
                <c:pt idx="3">
                  <c:v>0.60008710611130345</c:v>
                </c:pt>
                <c:pt idx="4">
                  <c:v>0.62354201213359428</c:v>
                </c:pt>
                <c:pt idx="5">
                  <c:v>0.61619553353113976</c:v>
                </c:pt>
                <c:pt idx="6">
                  <c:v>0.56007944633965689</c:v>
                </c:pt>
                <c:pt idx="7">
                  <c:v>0.61200788896977087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580928"/>
        <c:axId val="393582464"/>
      </c:barChart>
      <c:catAx>
        <c:axId val="39358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393582464"/>
        <c:crosses val="autoZero"/>
        <c:auto val="1"/>
        <c:lblAlgn val="ctr"/>
        <c:lblOffset val="100"/>
        <c:noMultiLvlLbl val="0"/>
      </c:catAx>
      <c:valAx>
        <c:axId val="393582464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39358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879721556537"/>
          <c:y val="3.2896354622338878E-2"/>
          <c:w val="0.83707074165136452"/>
          <c:h val="0.82423097112860888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기타그래프!$E$2</c:f>
              <c:strCache>
                <c:ptCount val="1"/>
                <c:pt idx="0">
                  <c:v>Green</c:v>
                </c:pt>
              </c:strCache>
            </c:strRef>
          </c:tx>
          <c:invertIfNegative val="0"/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기타그래프!$E$3</c:f>
              <c:numCache>
                <c:formatCode>General</c:formatCode>
                <c:ptCount val="1"/>
                <c:pt idx="0">
                  <c:v>25.66</c:v>
                </c:pt>
              </c:numCache>
            </c:numRef>
          </c:val>
        </c:ser>
        <c:ser>
          <c:idx val="1"/>
          <c:order val="1"/>
          <c:tx>
            <c:strRef>
              <c:f>기타그래프!$D$2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기타그래프!$D$3</c:f>
              <c:numCache>
                <c:formatCode>General</c:formatCode>
                <c:ptCount val="1"/>
                <c:pt idx="0">
                  <c:v>23.13</c:v>
                </c:pt>
              </c:numCache>
            </c:numRef>
          </c:val>
        </c:ser>
        <c:ser>
          <c:idx val="0"/>
          <c:order val="2"/>
          <c:tx>
            <c:strRef>
              <c:f>기타그래프!$C$2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683963014691583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기타그래프!$C$3</c:f>
              <c:numCache>
                <c:formatCode>General</c:formatCode>
                <c:ptCount val="1"/>
                <c:pt idx="0">
                  <c:v>21.34</c:v>
                </c:pt>
              </c:numCache>
            </c:numRef>
          </c:val>
        </c:ser>
        <c:ser>
          <c:idx val="3"/>
          <c:order val="3"/>
          <c:tx>
            <c:strRef>
              <c:f>기타그래프!$B$2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기타그래프!$B$3</c:f>
              <c:numCache>
                <c:formatCode>0.00_ </c:formatCode>
                <c:ptCount val="1"/>
                <c:pt idx="0">
                  <c:v>32.65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61176704"/>
        <c:axId val="261194880"/>
        <c:axId val="0"/>
      </c:bar3DChart>
      <c:catAx>
        <c:axId val="26117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261194880"/>
        <c:crosses val="autoZero"/>
        <c:auto val="1"/>
        <c:lblAlgn val="ctr"/>
        <c:lblOffset val="100"/>
        <c:noMultiLvlLbl val="0"/>
      </c:catAx>
      <c:valAx>
        <c:axId val="261194880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261176704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999889254349533E-2"/>
          <c:y val="0.92416322959630048"/>
          <c:w val="0.89999977850869961"/>
          <c:h val="7.1757592800899883E-2"/>
        </c:manualLayout>
      </c:layout>
      <c:overlay val="0"/>
      <c:txPr>
        <a:bodyPr/>
        <a:lstStyle/>
        <a:p>
          <a:pPr>
            <a:defRPr sz="8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095498220353969E-2"/>
          <c:y val="3.3508325746023936E-2"/>
          <c:w val="0.88092774514278249"/>
          <c:h val="0.5277786725848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'7.전도'!$A$64</c:f>
              <c:strCache>
                <c:ptCount val="1"/>
                <c:pt idx="0">
                  <c:v>목회자%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8"/>
              <c:layout>
                <c:manualLayout>
                  <c:x val="2.8025922433514102E-3"/>
                  <c:y val="7.0292155229431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'7.전도'!$B$64:$K$64</c:f>
              <c:numCache>
                <c:formatCode>0.00%</c:formatCode>
                <c:ptCount val="10"/>
                <c:pt idx="0">
                  <c:v>0.44536381555597543</c:v>
                </c:pt>
                <c:pt idx="1">
                  <c:v>0.4441423919932731</c:v>
                </c:pt>
                <c:pt idx="2">
                  <c:v>0.5798913498924041</c:v>
                </c:pt>
                <c:pt idx="3">
                  <c:v>0.35829800431934605</c:v>
                </c:pt>
                <c:pt idx="4">
                  <c:v>0.35489782135555648</c:v>
                </c:pt>
                <c:pt idx="5">
                  <c:v>0.63629016809283778</c:v>
                </c:pt>
                <c:pt idx="6">
                  <c:v>0.47176891518079017</c:v>
                </c:pt>
                <c:pt idx="7">
                  <c:v>0.42666622929941495</c:v>
                </c:pt>
                <c:pt idx="8">
                  <c:v>0.44572345672060726</c:v>
                </c:pt>
                <c:pt idx="9">
                  <c:v>0.31961750087350932</c:v>
                </c:pt>
              </c:numCache>
            </c:numRef>
          </c:val>
        </c:ser>
        <c:ser>
          <c:idx val="1"/>
          <c:order val="1"/>
          <c:tx>
            <c:strRef>
              <c:f>'7.전도'!$A$63</c:f>
              <c:strCache>
                <c:ptCount val="1"/>
                <c:pt idx="0">
                  <c:v>목회자%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36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'7.전도'!$B$59:$K$59</c:f>
              <c:strCache>
                <c:ptCount val="10"/>
                <c:pt idx="0">
                  <c:v>No.18</c:v>
                </c:pt>
                <c:pt idx="1">
                  <c:v>No.20</c:v>
                </c:pt>
                <c:pt idx="2">
                  <c:v>No.30</c:v>
                </c:pt>
                <c:pt idx="3">
                  <c:v>No.33</c:v>
                </c:pt>
                <c:pt idx="4">
                  <c:v>No.41</c:v>
                </c:pt>
                <c:pt idx="5">
                  <c:v>No.61</c:v>
                </c:pt>
                <c:pt idx="6">
                  <c:v>No.66</c:v>
                </c:pt>
                <c:pt idx="7">
                  <c:v>No.73</c:v>
                </c:pt>
                <c:pt idx="8">
                  <c:v>No.77</c:v>
                </c:pt>
                <c:pt idx="9">
                  <c:v>No.78</c:v>
                </c:pt>
              </c:strCache>
            </c:strRef>
          </c:cat>
          <c:val>
            <c:numRef>
              <c:f>'7.전도'!$B$63:$K$63</c:f>
              <c:numCache>
                <c:formatCode>0.00%</c:formatCode>
                <c:ptCount val="10"/>
                <c:pt idx="0">
                  <c:v>0.65794150306047949</c:v>
                </c:pt>
                <c:pt idx="1">
                  <c:v>0.56678805511797314</c:v>
                </c:pt>
                <c:pt idx="2">
                  <c:v>0.65021356791895046</c:v>
                </c:pt>
                <c:pt idx="3">
                  <c:v>0.55002955356802008</c:v>
                </c:pt>
                <c:pt idx="4">
                  <c:v>0.49233272601403805</c:v>
                </c:pt>
                <c:pt idx="5">
                  <c:v>0.66941847826147827</c:v>
                </c:pt>
                <c:pt idx="6">
                  <c:v>0.48258303117407964</c:v>
                </c:pt>
                <c:pt idx="7">
                  <c:v>0.52813137579224401</c:v>
                </c:pt>
                <c:pt idx="8">
                  <c:v>0.54500574830112158</c:v>
                </c:pt>
                <c:pt idx="9">
                  <c:v>0.53206211655934876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231488"/>
        <c:axId val="511233024"/>
      </c:barChart>
      <c:catAx>
        <c:axId val="51123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1233024"/>
        <c:crosses val="autoZero"/>
        <c:auto val="1"/>
        <c:lblAlgn val="ctr"/>
        <c:lblOffset val="100"/>
        <c:noMultiLvlLbl val="0"/>
      </c:catAx>
      <c:valAx>
        <c:axId val="511233024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1231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546927248114426E-2"/>
          <c:y val="3.4782608695652174E-2"/>
          <c:w val="0.88725019307442921"/>
          <c:h val="0.53913043478260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'8.관계'!$A$64</c:f>
              <c:strCache>
                <c:ptCount val="1"/>
                <c:pt idx="0">
                  <c:v>목회자%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'8.관계'!$B$64:$K$64</c:f>
              <c:numCache>
                <c:formatCode>0.00%</c:formatCode>
                <c:ptCount val="10"/>
                <c:pt idx="0">
                  <c:v>0.47365769635416805</c:v>
                </c:pt>
                <c:pt idx="1">
                  <c:v>0.42778569135563815</c:v>
                </c:pt>
                <c:pt idx="2">
                  <c:v>0.41061064948133952</c:v>
                </c:pt>
                <c:pt idx="3">
                  <c:v>0.37884862190937751</c:v>
                </c:pt>
                <c:pt idx="4">
                  <c:v>0.45225920333071107</c:v>
                </c:pt>
                <c:pt idx="5">
                  <c:v>0.28067615207198565</c:v>
                </c:pt>
                <c:pt idx="6">
                  <c:v>0.56111743907093792</c:v>
                </c:pt>
                <c:pt idx="7">
                  <c:v>0.38207288568359876</c:v>
                </c:pt>
                <c:pt idx="8">
                  <c:v>0.51478448513758579</c:v>
                </c:pt>
                <c:pt idx="9">
                  <c:v>0.39914721855549595</c:v>
                </c:pt>
              </c:numCache>
            </c:numRef>
          </c:val>
        </c:ser>
        <c:ser>
          <c:idx val="1"/>
          <c:order val="1"/>
          <c:tx>
            <c:strRef>
              <c:f>'8.관계'!$A$63</c:f>
              <c:strCache>
                <c:ptCount val="1"/>
                <c:pt idx="0">
                  <c:v>목회자%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4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'8.관계'!$B$59:$K$59</c:f>
              <c:strCache>
                <c:ptCount val="10"/>
                <c:pt idx="0">
                  <c:v>No.14</c:v>
                </c:pt>
                <c:pt idx="1">
                  <c:v>No.27</c:v>
                </c:pt>
                <c:pt idx="2">
                  <c:v>No.29</c:v>
                </c:pt>
                <c:pt idx="3">
                  <c:v>No.32</c:v>
                </c:pt>
                <c:pt idx="4">
                  <c:v>No.36</c:v>
                </c:pt>
                <c:pt idx="5">
                  <c:v>No.40</c:v>
                </c:pt>
                <c:pt idx="6">
                  <c:v>No.52</c:v>
                </c:pt>
                <c:pt idx="7">
                  <c:v>No.53</c:v>
                </c:pt>
                <c:pt idx="8">
                  <c:v>No.71</c:v>
                </c:pt>
                <c:pt idx="9">
                  <c:v>No.74</c:v>
                </c:pt>
              </c:strCache>
            </c:strRef>
          </c:cat>
          <c:val>
            <c:numRef>
              <c:f>'8.관계'!$B$63:$K$63</c:f>
              <c:numCache>
                <c:formatCode>0.00%</c:formatCode>
                <c:ptCount val="10"/>
                <c:pt idx="0">
                  <c:v>0.57450928619998132</c:v>
                </c:pt>
                <c:pt idx="1">
                  <c:v>0.43532168017461387</c:v>
                </c:pt>
                <c:pt idx="2">
                  <c:v>0.49439054697006241</c:v>
                </c:pt>
                <c:pt idx="3">
                  <c:v>0.5319320487100192</c:v>
                </c:pt>
                <c:pt idx="4">
                  <c:v>0.53828105724285413</c:v>
                </c:pt>
                <c:pt idx="5">
                  <c:v>0.39657204156573178</c:v>
                </c:pt>
                <c:pt idx="6">
                  <c:v>0.62181508213744441</c:v>
                </c:pt>
                <c:pt idx="7">
                  <c:v>0.53112904853706266</c:v>
                </c:pt>
                <c:pt idx="8">
                  <c:v>0.48573556646321919</c:v>
                </c:pt>
                <c:pt idx="9">
                  <c:v>0.4850893821578231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552704"/>
        <c:axId val="510558592"/>
      </c:barChart>
      <c:catAx>
        <c:axId val="51055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0558592"/>
        <c:crosses val="autoZero"/>
        <c:auto val="1"/>
        <c:lblAlgn val="ctr"/>
        <c:lblOffset val="100"/>
        <c:noMultiLvlLbl val="0"/>
      </c:catAx>
      <c:valAx>
        <c:axId val="510558592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055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최소치12개!$A$15</c:f>
              <c:strCache>
                <c:ptCount val="1"/>
                <c:pt idx="0">
                  <c:v>1차-P교회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최소치12개!$B$13:$M$14</c:f>
              <c:multiLvlStrCache>
                <c:ptCount val="12"/>
                <c:lvl>
                  <c:pt idx="0">
                    <c:v>No.40</c:v>
                  </c:pt>
                  <c:pt idx="1">
                    <c:v>N0.28</c:v>
                  </c:pt>
                  <c:pt idx="2">
                    <c:v>No.78</c:v>
                  </c:pt>
                  <c:pt idx="3">
                    <c:v>No.22</c:v>
                  </c:pt>
                  <c:pt idx="4">
                    <c:v>N0.34</c:v>
                  </c:pt>
                  <c:pt idx="5">
                    <c:v>No.33</c:v>
                  </c:pt>
                  <c:pt idx="6">
                    <c:v>N0.21</c:v>
                  </c:pt>
                  <c:pt idx="7">
                    <c:v>No.59</c:v>
                  </c:pt>
                  <c:pt idx="8">
                    <c:v>N0.35</c:v>
                  </c:pt>
                  <c:pt idx="9">
                    <c:v>No.32</c:v>
                  </c:pt>
                  <c:pt idx="10">
                    <c:v>N0.42</c:v>
                  </c:pt>
                  <c:pt idx="11">
                    <c:v>No.41</c:v>
                  </c:pt>
                </c:lvl>
                <c:lvl>
                  <c:pt idx="0">
                    <c:v>관계</c:v>
                  </c:pt>
                  <c:pt idx="1">
                    <c:v>지도력</c:v>
                  </c:pt>
                  <c:pt idx="2">
                    <c:v>전도</c:v>
                  </c:pt>
                  <c:pt idx="3">
                    <c:v>구조</c:v>
                  </c:pt>
                  <c:pt idx="4">
                    <c:v>사역</c:v>
                  </c:pt>
                  <c:pt idx="5">
                    <c:v>전도</c:v>
                  </c:pt>
                  <c:pt idx="6">
                    <c:v>지도력</c:v>
                  </c:pt>
                  <c:pt idx="7">
                    <c:v>구조</c:v>
                  </c:pt>
                  <c:pt idx="8">
                    <c:v>지도력</c:v>
                  </c:pt>
                  <c:pt idx="9">
                    <c:v>관계</c:v>
                  </c:pt>
                  <c:pt idx="10">
                    <c:v>지도력</c:v>
                  </c:pt>
                  <c:pt idx="11">
                    <c:v>전도</c:v>
                  </c:pt>
                </c:lvl>
              </c:multiLvlStrCache>
            </c:multiLvlStrRef>
          </c:cat>
          <c:val>
            <c:numRef>
              <c:f>최소치12개!$B$15:$M$15</c:f>
              <c:numCache>
                <c:formatCode>0.00%</c:formatCode>
                <c:ptCount val="12"/>
                <c:pt idx="0">
                  <c:v>0.28067615207198565</c:v>
                </c:pt>
                <c:pt idx="1">
                  <c:v>0.30312100653957041</c:v>
                </c:pt>
                <c:pt idx="2">
                  <c:v>0.31961750087350932</c:v>
                </c:pt>
                <c:pt idx="3">
                  <c:v>0.35078354263779987</c:v>
                </c:pt>
                <c:pt idx="4">
                  <c:v>0.33592883508310101</c:v>
                </c:pt>
                <c:pt idx="5">
                  <c:v>0.35829800431934605</c:v>
                </c:pt>
                <c:pt idx="6">
                  <c:v>0.36912513798923124</c:v>
                </c:pt>
                <c:pt idx="7">
                  <c:v>0.37793980987256143</c:v>
                </c:pt>
                <c:pt idx="8">
                  <c:v>0.37603203875811064</c:v>
                </c:pt>
                <c:pt idx="9">
                  <c:v>0.37884862190937751</c:v>
                </c:pt>
                <c:pt idx="10">
                  <c:v>0.40108652950741769</c:v>
                </c:pt>
                <c:pt idx="11">
                  <c:v>0.35489782135555648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33093760"/>
        <c:axId val="236720896"/>
        <c:axId val="0"/>
      </c:bar3DChart>
      <c:catAx>
        <c:axId val="23309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10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6720896"/>
        <c:crosses val="autoZero"/>
        <c:auto val="1"/>
        <c:lblAlgn val="ctr"/>
        <c:lblOffset val="100"/>
        <c:noMultiLvlLbl val="0"/>
      </c:catAx>
      <c:valAx>
        <c:axId val="236720896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233093760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최소치12개!$A$15</c:f>
              <c:strCache>
                <c:ptCount val="1"/>
                <c:pt idx="0">
                  <c:v>2차-P교회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</c:spPr>
          </c:dPt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최소치12개!$B$13:$M$14</c:f>
              <c:multiLvlStrCache>
                <c:ptCount val="12"/>
                <c:lvl>
                  <c:pt idx="0">
                    <c:v>No.40</c:v>
                  </c:pt>
                  <c:pt idx="1">
                    <c:v>No.59</c:v>
                  </c:pt>
                  <c:pt idx="2">
                    <c:v>No.27</c:v>
                  </c:pt>
                  <c:pt idx="3">
                    <c:v>No.47</c:v>
                  </c:pt>
                  <c:pt idx="4">
                    <c:v>No.74</c:v>
                  </c:pt>
                  <c:pt idx="5">
                    <c:v>No.10</c:v>
                  </c:pt>
                  <c:pt idx="6">
                    <c:v>N0.35</c:v>
                  </c:pt>
                  <c:pt idx="7">
                    <c:v>N0.28</c:v>
                  </c:pt>
                  <c:pt idx="8">
                    <c:v>No.68</c:v>
                  </c:pt>
                  <c:pt idx="9">
                    <c:v>N0.64</c:v>
                  </c:pt>
                  <c:pt idx="10">
                    <c:v>N0.13</c:v>
                  </c:pt>
                  <c:pt idx="11">
                    <c:v>No.26</c:v>
                  </c:pt>
                </c:lvl>
                <c:lvl>
                  <c:pt idx="0">
                    <c:v>관계</c:v>
                  </c:pt>
                  <c:pt idx="1">
                    <c:v>구조</c:v>
                  </c:pt>
                  <c:pt idx="2">
                    <c:v>관계</c:v>
                  </c:pt>
                  <c:pt idx="3">
                    <c:v>예배</c:v>
                  </c:pt>
                  <c:pt idx="4">
                    <c:v>관계</c:v>
                  </c:pt>
                  <c:pt idx="5">
                    <c:v>예배</c:v>
                  </c:pt>
                  <c:pt idx="6">
                    <c:v>지도력</c:v>
                  </c:pt>
                  <c:pt idx="7">
                    <c:v>지도력</c:v>
                  </c:pt>
                  <c:pt idx="8">
                    <c:v>영성</c:v>
                  </c:pt>
                  <c:pt idx="9">
                    <c:v>지도력</c:v>
                  </c:pt>
                  <c:pt idx="10">
                    <c:v>지도력</c:v>
                  </c:pt>
                  <c:pt idx="11">
                    <c:v>영성</c:v>
                  </c:pt>
                </c:lvl>
              </c:multiLvlStrCache>
            </c:multiLvlStrRef>
          </c:cat>
          <c:val>
            <c:numRef>
              <c:f>최소치12개!$B$15:$M$15</c:f>
              <c:numCache>
                <c:formatCode>0.00%</c:formatCode>
                <c:ptCount val="12"/>
                <c:pt idx="0">
                  <c:v>0.39657204156573178</c:v>
                </c:pt>
                <c:pt idx="1">
                  <c:v>0.45259109341773124</c:v>
                </c:pt>
                <c:pt idx="2">
                  <c:v>0.43532168017461387</c:v>
                </c:pt>
                <c:pt idx="3">
                  <c:v>0.4954941474644855</c:v>
                </c:pt>
                <c:pt idx="4">
                  <c:v>0.4850893821578231</c:v>
                </c:pt>
                <c:pt idx="5">
                  <c:v>0.49062836927277376</c:v>
                </c:pt>
                <c:pt idx="6">
                  <c:v>0.4911034693838045</c:v>
                </c:pt>
                <c:pt idx="7">
                  <c:v>0.4699031740068097</c:v>
                </c:pt>
                <c:pt idx="8">
                  <c:v>0.49973094550304104</c:v>
                </c:pt>
                <c:pt idx="9">
                  <c:v>0.47725561866882982</c:v>
                </c:pt>
                <c:pt idx="10">
                  <c:v>0.49460096586797853</c:v>
                </c:pt>
                <c:pt idx="11">
                  <c:v>0.48322385959951775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507530624"/>
        <c:axId val="507536512"/>
        <c:axId val="0"/>
      </c:bar3DChart>
      <c:catAx>
        <c:axId val="50753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10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07536512"/>
        <c:crosses val="autoZero"/>
        <c:auto val="1"/>
        <c:lblAlgn val="ctr"/>
        <c:lblOffset val="100"/>
        <c:noMultiLvlLbl val="0"/>
      </c:catAx>
      <c:valAx>
        <c:axId val="507536512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07530624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081081081081086E-2"/>
          <c:y val="3.6968576709796676E-2"/>
          <c:w val="0.88175675675675658"/>
          <c:h val="0.52865064695009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최소치12개!$W$33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1.4981273408239701E-3"/>
                  <c:y val="-5.00224507728860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75230352025753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최소치12개!$X$29:$AA$31</c:f>
              <c:multiLvlStrCache>
                <c:ptCount val="4"/>
                <c:lvl>
                  <c:pt idx="0">
                    <c:v>No.40</c:v>
                  </c:pt>
                  <c:pt idx="1">
                    <c:v>No.59</c:v>
                  </c:pt>
                  <c:pt idx="2">
                    <c:v>N0.28</c:v>
                  </c:pt>
                  <c:pt idx="3">
                    <c:v>N0.35</c:v>
                  </c:pt>
                </c:lvl>
                <c:lvl>
                  <c:pt idx="0">
                    <c:v>관계</c:v>
                  </c:pt>
                  <c:pt idx="1">
                    <c:v>구조</c:v>
                  </c:pt>
                  <c:pt idx="2">
                    <c:v>지도력</c:v>
                  </c:pt>
                  <c:pt idx="3">
                    <c:v>지도력</c:v>
                  </c:pt>
                </c:lvl>
                <c:lvl>
                  <c:pt idx="0">
                    <c:v>No.40 - 우리 교회 성도들은 교회 교인들을 비난하거나 빈정되지 않는다.</c:v>
                  </c:pt>
                  <c:pt idx="1">
                    <c:v>No.59 - 나는 우리 교회가 앞으로 나아가야 할 목표와 방향을 잘 안다.</c:v>
                  </c:pt>
                  <c:pt idx="2">
                    <c:v>No.28 - 우리 교회 직분자(목사, 장로, 집사 및 제직 모두 포함)들은 교회에서 일어나는 일들에 대해 설명을 잘해 준다.  </c:v>
                  </c:pt>
                  <c:pt idx="3">
                    <c:v>No.35 - 우리 교회는 많은 사람들이 예배에 동참할 기회(사회,기도,말씀읽기, 찬양,특송..등)를 준다.</c:v>
                  </c:pt>
                </c:lvl>
              </c:multiLvlStrCache>
            </c:multiLvlStrRef>
          </c:cat>
          <c:val>
            <c:numRef>
              <c:f>최소치12개!$X$33:$AA$33</c:f>
              <c:numCache>
                <c:formatCode>0.00%</c:formatCode>
                <c:ptCount val="4"/>
                <c:pt idx="0">
                  <c:v>0.28067615207198565</c:v>
                </c:pt>
                <c:pt idx="1">
                  <c:v>0.37793980987256143</c:v>
                </c:pt>
                <c:pt idx="2">
                  <c:v>0.30312100653957041</c:v>
                </c:pt>
                <c:pt idx="3">
                  <c:v>0.37603203875811064</c:v>
                </c:pt>
              </c:numCache>
            </c:numRef>
          </c:val>
        </c:ser>
        <c:ser>
          <c:idx val="1"/>
          <c:order val="1"/>
          <c:tx>
            <c:strRef>
              <c:f>최소치12개!$W$32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7.8802677755168415E-3"/>
                  <c:y val="1.75230352025753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4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981273408239701E-3"/>
                  <c:y val="1.7530668316797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0017524752455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최소치12개!$X$29:$AA$31</c:f>
              <c:multiLvlStrCache>
                <c:ptCount val="4"/>
                <c:lvl>
                  <c:pt idx="0">
                    <c:v>No.40</c:v>
                  </c:pt>
                  <c:pt idx="1">
                    <c:v>No.59</c:v>
                  </c:pt>
                  <c:pt idx="2">
                    <c:v>N0.28</c:v>
                  </c:pt>
                  <c:pt idx="3">
                    <c:v>N0.35</c:v>
                  </c:pt>
                </c:lvl>
                <c:lvl>
                  <c:pt idx="0">
                    <c:v>관계</c:v>
                  </c:pt>
                  <c:pt idx="1">
                    <c:v>구조</c:v>
                  </c:pt>
                  <c:pt idx="2">
                    <c:v>지도력</c:v>
                  </c:pt>
                  <c:pt idx="3">
                    <c:v>지도력</c:v>
                  </c:pt>
                </c:lvl>
                <c:lvl>
                  <c:pt idx="0">
                    <c:v>No.40 - 우리 교회 성도들은 교회 교인들을 비난하거나 빈정되지 않는다.</c:v>
                  </c:pt>
                  <c:pt idx="1">
                    <c:v>No.59 - 나는 우리 교회가 앞으로 나아가야 할 목표와 방향을 잘 안다.</c:v>
                  </c:pt>
                  <c:pt idx="2">
                    <c:v>No.28 - 우리 교회 직분자(목사, 장로, 집사 및 제직 모두 포함)들은 교회에서 일어나는 일들에 대해 설명을 잘해 준다.  </c:v>
                  </c:pt>
                  <c:pt idx="3">
                    <c:v>No.35 - 우리 교회는 많은 사람들이 예배에 동참할 기회(사회,기도,말씀읽기, 찬양,특송..등)를 준다.</c:v>
                  </c:pt>
                </c:lvl>
              </c:multiLvlStrCache>
            </c:multiLvlStrRef>
          </c:cat>
          <c:val>
            <c:numRef>
              <c:f>최소치12개!$X$32:$AA$32</c:f>
              <c:numCache>
                <c:formatCode>0.00%</c:formatCode>
                <c:ptCount val="4"/>
                <c:pt idx="0">
                  <c:v>0.3817799272807117</c:v>
                </c:pt>
                <c:pt idx="1">
                  <c:v>0.44741403962854698</c:v>
                </c:pt>
                <c:pt idx="2">
                  <c:v>0.47625084139423962</c:v>
                </c:pt>
                <c:pt idx="3">
                  <c:v>0.49318606568334322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597184"/>
        <c:axId val="507598720"/>
      </c:barChart>
      <c:catAx>
        <c:axId val="50759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07598720"/>
        <c:crosses val="autoZero"/>
        <c:auto val="1"/>
        <c:lblAlgn val="ctr"/>
        <c:lblOffset val="100"/>
        <c:noMultiLvlLbl val="0"/>
      </c:catAx>
      <c:valAx>
        <c:axId val="507598720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0759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00116144018576"/>
          <c:y val="0.2131782945736434"/>
          <c:w val="0.68873403019744484"/>
          <c:h val="0.404581069818050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최소치12개!$C$4</c:f>
              <c:strCache>
                <c:ptCount val="1"/>
                <c:pt idx="0">
                  <c:v>No.28 - 우리 교회 직분자(목사, 장로, 집사 및 제직 모두 포함)들은 교회에서 일어나는 일들에 대해 설명을 잘해 준다. 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최소치12개!$C$5:$C$8</c:f>
              <c:numCache>
                <c:formatCode>0.00%</c:formatCode>
                <c:ptCount val="4"/>
                <c:pt idx="0">
                  <c:v>0.6741039457658653</c:v>
                </c:pt>
                <c:pt idx="1">
                  <c:v>0.51123132401026461</c:v>
                </c:pt>
                <c:pt idx="2">
                  <c:v>0.35188564113046877</c:v>
                </c:pt>
                <c:pt idx="3">
                  <c:v>0.30312100653957041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1443712"/>
        <c:axId val="511445248"/>
        <c:axId val="0"/>
      </c:bar3DChart>
      <c:catAx>
        <c:axId val="51144371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445248"/>
        <c:crosses val="autoZero"/>
        <c:auto val="1"/>
        <c:lblAlgn val="ctr"/>
        <c:lblOffset val="100"/>
        <c:noMultiLvlLbl val="0"/>
      </c:catAx>
      <c:valAx>
        <c:axId val="51144524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44371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00116144018576"/>
          <c:y val="0.2131782945736434"/>
          <c:w val="0.68873403019744484"/>
          <c:h val="0.419738749620067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최소치12개!$B$4</c:f>
              <c:strCache>
                <c:ptCount val="1"/>
                <c:pt idx="0">
                  <c:v>No.40 - 우리 교회 성도들은 교회 교인들을 비난하거나 빈정되지 않는다.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최소치12개!$B$5:$B$8</c:f>
              <c:numCache>
                <c:formatCode>0.00%</c:formatCode>
                <c:ptCount val="4"/>
                <c:pt idx="0">
                  <c:v>0.69035682730898573</c:v>
                </c:pt>
                <c:pt idx="1">
                  <c:v>0.50289220670378088</c:v>
                </c:pt>
                <c:pt idx="2">
                  <c:v>0.37130604280202406</c:v>
                </c:pt>
                <c:pt idx="3">
                  <c:v>0.28067615207198565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1459712"/>
        <c:axId val="511461248"/>
        <c:axId val="0"/>
      </c:bar3DChart>
      <c:catAx>
        <c:axId val="51145971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461248"/>
        <c:crosses val="autoZero"/>
        <c:auto val="1"/>
        <c:lblAlgn val="ctr"/>
        <c:lblOffset val="100"/>
        <c:noMultiLvlLbl val="0"/>
      </c:catAx>
      <c:valAx>
        <c:axId val="51146124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45971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70963995354239"/>
          <c:y val="0.20542635658914826"/>
          <c:w val="0.69802555168409308"/>
          <c:h val="0.417385786549597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최소치12개!$D$4</c:f>
              <c:strCache>
                <c:ptCount val="1"/>
                <c:pt idx="0">
                  <c:v>No.78 - 우리 교회는 초신자가 믿음이 성장하도록 실질적으로 돕는다.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최소치12개!$D$5:$D$8</c:f>
              <c:numCache>
                <c:formatCode>0.00%</c:formatCode>
                <c:ptCount val="4"/>
                <c:pt idx="0">
                  <c:v>0.68473088862905906</c:v>
                </c:pt>
                <c:pt idx="1">
                  <c:v>0.51768319983403432</c:v>
                </c:pt>
                <c:pt idx="2">
                  <c:v>0.36709308402100743</c:v>
                </c:pt>
                <c:pt idx="3">
                  <c:v>0.31961750087350932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7483264"/>
        <c:axId val="507484800"/>
        <c:axId val="0"/>
      </c:bar3DChart>
      <c:catAx>
        <c:axId val="50748326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07484800"/>
        <c:crosses val="autoZero"/>
        <c:auto val="1"/>
        <c:lblAlgn val="ctr"/>
        <c:lblOffset val="100"/>
        <c:noMultiLvlLbl val="0"/>
      </c:catAx>
      <c:valAx>
        <c:axId val="50748480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0748326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404581069818050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최소치12개!$F$4</c:f>
              <c:strCache>
                <c:ptCount val="1"/>
                <c:pt idx="0">
                  <c:v>No.34 - 우리 교회는 성도들이 자신의 은사(혹은 재능)를 발견하도록 꾸준히 돕는다.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최소치12개!$F$5:$F$8</c:f>
              <c:numCache>
                <c:formatCode>0.00%</c:formatCode>
                <c:ptCount val="4"/>
                <c:pt idx="0">
                  <c:v>0.64021462235891391</c:v>
                </c:pt>
                <c:pt idx="1">
                  <c:v>0.52615373586273639</c:v>
                </c:pt>
                <c:pt idx="2">
                  <c:v>0.34501276778214995</c:v>
                </c:pt>
                <c:pt idx="3">
                  <c:v>0.33592883508310101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7418880"/>
        <c:axId val="507424768"/>
        <c:axId val="0"/>
      </c:bar3DChart>
      <c:catAx>
        <c:axId val="50741888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07424768"/>
        <c:crosses val="autoZero"/>
        <c:auto val="1"/>
        <c:lblAlgn val="ctr"/>
        <c:lblOffset val="100"/>
        <c:noMultiLvlLbl val="0"/>
      </c:catAx>
      <c:valAx>
        <c:axId val="50742476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0741888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394475904338229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최소치12개!$E$4</c:f>
              <c:strCache>
                <c:ptCount val="1"/>
                <c:pt idx="0">
                  <c:v>No.22 - 나는 내가 맡은 사역을 하는데 협력해줄 사람이 내 주위에 있다.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최소치12개!$E$5:$E$8</c:f>
              <c:numCache>
                <c:formatCode>0.00%</c:formatCode>
                <c:ptCount val="4"/>
                <c:pt idx="0">
                  <c:v>0.69196148508885169</c:v>
                </c:pt>
                <c:pt idx="1">
                  <c:v>0.53021385636864704</c:v>
                </c:pt>
                <c:pt idx="2">
                  <c:v>0.38414204976158639</c:v>
                </c:pt>
                <c:pt idx="3">
                  <c:v>0.35078354263779987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7639680"/>
        <c:axId val="507641216"/>
        <c:axId val="0"/>
      </c:bar3DChart>
      <c:catAx>
        <c:axId val="50763968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07641216"/>
        <c:crosses val="autoZero"/>
        <c:auto val="1"/>
        <c:lblAlgn val="ctr"/>
        <c:lblOffset val="100"/>
        <c:noMultiLvlLbl val="0"/>
      </c:catAx>
      <c:valAx>
        <c:axId val="50764121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0763968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754770790454677"/>
          <c:y val="0.16634276510647686"/>
          <c:w val="0.43940220779358374"/>
          <c:h val="0.67795984347109672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8064A2">
                <a:lumMod val="75000"/>
                <a:alpha val="91000"/>
              </a:srgbClr>
            </a:solidFill>
          </c:spPr>
          <c:dLbls>
            <c:dLbl>
              <c:idx val="0"/>
              <c:layout>
                <c:manualLayout>
                  <c:x val="-5.1746442432083423E-3"/>
                  <c:y val="4.7904191616766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244070720138E-3"/>
                  <c:y val="-1.5968063872255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244921250707529E-17"/>
                  <c:y val="-4.7904191616766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598102630444172E-2"/>
                  <c:y val="-2.1291170938961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방사형!$C$2:$F$2</c:f>
              <c:strCache>
                <c:ptCount val="4"/>
                <c:pt idx="0">
                  <c:v>Calling
(비전,핵심가치,전략)</c:v>
                </c:pt>
                <c:pt idx="1">
                  <c:v>성품
(영성,인격,예배)</c:v>
                </c:pt>
                <c:pt idx="2">
                  <c:v>(인간관계,주민이해,전도)
Community</c:v>
                </c:pt>
                <c:pt idx="3">
                  <c:v>능력
(핵심역량,사역,리더십)</c:v>
                </c:pt>
              </c:strCache>
            </c:strRef>
          </c:cat>
          <c:val>
            <c:numRef>
              <c:f>방사형!$C$3:$F$3</c:f>
              <c:numCache>
                <c:formatCode>0.00%</c:formatCode>
                <c:ptCount val="4"/>
                <c:pt idx="0">
                  <c:v>0.63046896637630268</c:v>
                </c:pt>
                <c:pt idx="1">
                  <c:v>0.58655692606640952</c:v>
                </c:pt>
                <c:pt idx="2">
                  <c:v>0.58798599561378662</c:v>
                </c:pt>
                <c:pt idx="3">
                  <c:v>0.58404466710159064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216896"/>
        <c:axId val="400834944"/>
      </c:radarChart>
      <c:catAx>
        <c:axId val="2612168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400834944"/>
        <c:crosses val="autoZero"/>
        <c:auto val="0"/>
        <c:lblAlgn val="ctr"/>
        <c:lblOffset val="100"/>
        <c:noMultiLvlLbl val="0"/>
      </c:catAx>
      <c:valAx>
        <c:axId val="400834944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ko-KR"/>
          </a:p>
        </c:txPr>
        <c:crossAx val="26121689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404581069818050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최소치12개!$G$4</c:f>
              <c:strCache>
                <c:ptCount val="1"/>
                <c:pt idx="0">
                  <c:v>No.33 - 우리 교회는 도움이 사람들의 필요를 채워준다.( 옷, 음식, 교육, 상담등 ) 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최소치12개!$G$5:$G$8</c:f>
              <c:numCache>
                <c:formatCode>0.00%</c:formatCode>
                <c:ptCount val="4"/>
                <c:pt idx="0">
                  <c:v>0.63504275475395999</c:v>
                </c:pt>
                <c:pt idx="1">
                  <c:v>0.54861203094820221</c:v>
                </c:pt>
                <c:pt idx="2">
                  <c:v>0.37319893060103737</c:v>
                </c:pt>
                <c:pt idx="3">
                  <c:v>0.35829800431934605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1337600"/>
        <c:axId val="511339136"/>
        <c:axId val="0"/>
      </c:bar3DChart>
      <c:catAx>
        <c:axId val="51133760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339136"/>
        <c:crosses val="autoZero"/>
        <c:auto val="1"/>
        <c:lblAlgn val="ctr"/>
        <c:lblOffset val="100"/>
        <c:noMultiLvlLbl val="0"/>
      </c:catAx>
      <c:valAx>
        <c:axId val="51133913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33760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0300751879699291"/>
          <c:w val="0.68408826945412315"/>
          <c:h val="0.419381076594735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최소치12개!$H$4</c:f>
              <c:strCache>
                <c:ptCount val="1"/>
                <c:pt idx="0">
                  <c:v>No.21 - 우리 교회 직분자(목사, 장로, 집사 및 제직 모두 포함)들은 예수님을 알지 못하는 자들에게 매우 관심이 있다.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최소치12개!$H$5:$H$8</c:f>
              <c:numCache>
                <c:formatCode>0.00%</c:formatCode>
                <c:ptCount val="4"/>
                <c:pt idx="0">
                  <c:v>0.668787841106813</c:v>
                </c:pt>
                <c:pt idx="1">
                  <c:v>0.54422030969666546</c:v>
                </c:pt>
                <c:pt idx="2">
                  <c:v>0.37603673769705737</c:v>
                </c:pt>
                <c:pt idx="3">
                  <c:v>0.36912513798923124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1843712"/>
        <c:axId val="511878272"/>
        <c:axId val="0"/>
      </c:bar3DChart>
      <c:catAx>
        <c:axId val="51184371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878272"/>
        <c:crosses val="autoZero"/>
        <c:auto val="1"/>
        <c:lblAlgn val="ctr"/>
        <c:lblOffset val="100"/>
        <c:noMultiLvlLbl val="0"/>
      </c:catAx>
      <c:valAx>
        <c:axId val="51187827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84371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0061242344706923"/>
          <c:y val="2.5096994454640541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68"/>
          <c:h val="0.369187416014544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최소치12개!$I$4</c:f>
              <c:strCache>
                <c:ptCount val="1"/>
                <c:pt idx="0">
                  <c:v>No.59 - 나는 우리 교회가 앞으로 나아가야 할 목표와 방향을 잘 안다.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최소치12개!$I$5:$I$8</c:f>
              <c:numCache>
                <c:formatCode>0.00%</c:formatCode>
                <c:ptCount val="4"/>
                <c:pt idx="0">
                  <c:v>0.69463685290466159</c:v>
                </c:pt>
                <c:pt idx="1">
                  <c:v>0.49287908075273512</c:v>
                </c:pt>
                <c:pt idx="2">
                  <c:v>0.41977388062483045</c:v>
                </c:pt>
                <c:pt idx="3">
                  <c:v>0.37793980987256143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1852544"/>
        <c:axId val="511854080"/>
        <c:axId val="0"/>
      </c:bar3DChart>
      <c:catAx>
        <c:axId val="51185254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854080"/>
        <c:crosses val="autoZero"/>
        <c:auto val="1"/>
        <c:lblAlgn val="ctr"/>
        <c:lblOffset val="100"/>
        <c:noMultiLvlLbl val="0"/>
      </c:catAx>
      <c:valAx>
        <c:axId val="51185408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85254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089"/>
          <c:h val="0.42941980871077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최소치12개!$J$4</c:f>
              <c:strCache>
                <c:ptCount val="1"/>
                <c:pt idx="0">
                  <c:v>No.35 - 우리 교회는 많은 사람들이 예배에 동참할 기회(사회,기도,말씀읽기, 찬양,특송..등)를 준다.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최소치12개!$J$5:$J$8</c:f>
              <c:numCache>
                <c:formatCode>0.00%</c:formatCode>
                <c:ptCount val="4"/>
                <c:pt idx="0">
                  <c:v>0.66061856472895653</c:v>
                </c:pt>
                <c:pt idx="1">
                  <c:v>0.52328992740932545</c:v>
                </c:pt>
                <c:pt idx="2">
                  <c:v>0.40424674961435614</c:v>
                </c:pt>
                <c:pt idx="3">
                  <c:v>0.37603203875811064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1701760"/>
        <c:axId val="511703296"/>
        <c:axId val="0"/>
      </c:bar3DChart>
      <c:catAx>
        <c:axId val="51170176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703296"/>
        <c:crosses val="autoZero"/>
        <c:auto val="1"/>
        <c:lblAlgn val="ctr"/>
        <c:lblOffset val="100"/>
        <c:noMultiLvlLbl val="0"/>
      </c:catAx>
      <c:valAx>
        <c:axId val="51170329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70176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9638923974093686"/>
          <c:y val="3.5135476486491832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089"/>
          <c:h val="0.409342344478697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최소치12개!$K$4</c:f>
              <c:strCache>
                <c:ptCount val="1"/>
                <c:pt idx="0">
                  <c:v>No.32 - 우리 교회 성도들은 서로 칭찬과 격려를 아끼지 않는다.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최소치12개!$K$5:$K$8</c:f>
              <c:numCache>
                <c:formatCode>0.00%</c:formatCode>
                <c:ptCount val="4"/>
                <c:pt idx="0">
                  <c:v>0.71549388155401838</c:v>
                </c:pt>
                <c:pt idx="1">
                  <c:v>0.50309683760091628</c:v>
                </c:pt>
                <c:pt idx="2">
                  <c:v>0.3722826768962772</c:v>
                </c:pt>
                <c:pt idx="3">
                  <c:v>0.37884862190937751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1710336"/>
        <c:axId val="511711872"/>
        <c:axId val="0"/>
      </c:bar3DChart>
      <c:catAx>
        <c:axId val="51171033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711872"/>
        <c:crosses val="autoZero"/>
        <c:auto val="1"/>
        <c:lblAlgn val="ctr"/>
        <c:lblOffset val="100"/>
        <c:noMultiLvlLbl val="0"/>
      </c:catAx>
      <c:valAx>
        <c:axId val="51171187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710336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089"/>
          <c:h val="0.414361710536716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최소치12개!$L$4</c:f>
              <c:strCache>
                <c:ptCount val="1"/>
                <c:pt idx="0">
                  <c:v>No.42 - 우리 교회의 직분자(목사, 장로, 집사 및 제직 모두 포함)들은 하나님께서 우리 교회를 성장시킬 것을 분명히 믿는다.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최소치12개!$L$5:$L$8</c:f>
              <c:numCache>
                <c:formatCode>0.00%</c:formatCode>
                <c:ptCount val="4"/>
                <c:pt idx="0">
                  <c:v>0.7272870869622946</c:v>
                </c:pt>
                <c:pt idx="1">
                  <c:v>0.5165921709725777</c:v>
                </c:pt>
                <c:pt idx="2">
                  <c:v>0.41363577034137899</c:v>
                </c:pt>
                <c:pt idx="3">
                  <c:v>0.40108652950741769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1653376"/>
        <c:axId val="511654912"/>
        <c:axId val="0"/>
      </c:bar3DChart>
      <c:catAx>
        <c:axId val="51165337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654912"/>
        <c:crosses val="autoZero"/>
        <c:auto val="1"/>
        <c:lblAlgn val="ctr"/>
        <c:lblOffset val="100"/>
        <c:noMultiLvlLbl val="0"/>
      </c:catAx>
      <c:valAx>
        <c:axId val="51165491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653376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0093274055028842"/>
          <c:y val="3.5135476486491832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68"/>
          <c:h val="0.424400442652754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최소치12개!$M$4</c:f>
              <c:strCache>
                <c:ptCount val="1"/>
                <c:pt idx="0">
                  <c:v>No.41 - 우리 교회의 새신자들은 쉽게 친구를 사귈 수 있다.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최소치12개!$M$5:$M$8</c:f>
              <c:numCache>
                <c:formatCode>0.00%</c:formatCode>
                <c:ptCount val="4"/>
                <c:pt idx="0">
                  <c:v>0.64155365702849532</c:v>
                </c:pt>
                <c:pt idx="1">
                  <c:v>0.51842071989428329</c:v>
                </c:pt>
                <c:pt idx="2">
                  <c:v>0.34611046434837184</c:v>
                </c:pt>
                <c:pt idx="3">
                  <c:v>0.35489782135555648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1600128"/>
        <c:axId val="511601664"/>
        <c:axId val="0"/>
      </c:bar3DChart>
      <c:catAx>
        <c:axId val="51160012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601664"/>
        <c:crosses val="autoZero"/>
        <c:auto val="1"/>
        <c:lblAlgn val="ctr"/>
        <c:lblOffset val="100"/>
        <c:noMultiLvlLbl val="0"/>
      </c:catAx>
      <c:valAx>
        <c:axId val="51160166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60012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00116144018576"/>
          <c:y val="0.2131782945736434"/>
          <c:w val="0.68873403019744484"/>
          <c:h val="0.53089367661187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최소치12개!$C$4</c:f>
              <c:strCache>
                <c:ptCount val="1"/>
                <c:pt idx="0">
                  <c:v>No.59 - 나는 우리 교회가 앞으로 나아가야 할 목표와 방향을 잘 안다.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최소치12개!$C$5:$C$8</c:f>
              <c:numCache>
                <c:formatCode>0.00%</c:formatCode>
                <c:ptCount val="4"/>
                <c:pt idx="0">
                  <c:v>0.6812486969535021</c:v>
                </c:pt>
                <c:pt idx="1">
                  <c:v>0.48824059838852629</c:v>
                </c:pt>
                <c:pt idx="2">
                  <c:v>0.42738214030015365</c:v>
                </c:pt>
                <c:pt idx="3">
                  <c:v>0.45259109341773124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079360"/>
        <c:axId val="512080896"/>
        <c:axId val="0"/>
      </c:bar3DChart>
      <c:catAx>
        <c:axId val="51207936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080896"/>
        <c:crosses val="autoZero"/>
        <c:auto val="1"/>
        <c:lblAlgn val="ctr"/>
        <c:lblOffset val="100"/>
        <c:noMultiLvlLbl val="0"/>
      </c:catAx>
      <c:valAx>
        <c:axId val="51208089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07936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00116144018576"/>
          <c:y val="0.2131782945736434"/>
          <c:w val="0.68873403019744484"/>
          <c:h val="0.515736368974587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최소치12개!$B$4</c:f>
              <c:strCache>
                <c:ptCount val="1"/>
                <c:pt idx="0">
                  <c:v>No.40 - 우리 교회 성도들은 교회 교인들을 비난하거나 빈정되지 않는다.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최소치12개!$B$5:$B$8</c:f>
              <c:numCache>
                <c:formatCode>0.00%</c:formatCode>
                <c:ptCount val="4"/>
                <c:pt idx="0">
                  <c:v>0.60823554706790584</c:v>
                </c:pt>
                <c:pt idx="1">
                  <c:v>0.49298272645165642</c:v>
                </c:pt>
                <c:pt idx="2">
                  <c:v>0.42795161972590778</c:v>
                </c:pt>
                <c:pt idx="3">
                  <c:v>0.39657204156573178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140416"/>
        <c:axId val="512141952"/>
        <c:axId val="0"/>
      </c:bar3DChart>
      <c:catAx>
        <c:axId val="51214041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141952"/>
        <c:crosses val="autoZero"/>
        <c:auto val="1"/>
        <c:lblAlgn val="ctr"/>
        <c:lblOffset val="100"/>
        <c:noMultiLvlLbl val="0"/>
      </c:catAx>
      <c:valAx>
        <c:axId val="51214195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140416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00116144018576"/>
          <c:y val="0.2131782945736434"/>
          <c:w val="0.68873403019744484"/>
          <c:h val="0.53089367661187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최소치12개!$D$4</c:f>
              <c:strCache>
                <c:ptCount val="1"/>
                <c:pt idx="0">
                  <c:v>No.27 - 우리 교회 안에서는 개인적인 문제를 다른 사람과 얘기하는 것이 가능하다.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최소치12개!$D$5:$D$8</c:f>
              <c:numCache>
                <c:formatCode>0.00%</c:formatCode>
                <c:ptCount val="4"/>
                <c:pt idx="0">
                  <c:v>0.63279075209621971</c:v>
                </c:pt>
                <c:pt idx="1">
                  <c:v>0.47836448774031193</c:v>
                </c:pt>
                <c:pt idx="2">
                  <c:v>0.41284605349069037</c:v>
                </c:pt>
                <c:pt idx="3">
                  <c:v>0.43532168017461387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168320"/>
        <c:axId val="512169856"/>
        <c:axId val="0"/>
      </c:bar3DChart>
      <c:catAx>
        <c:axId val="51216832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169856"/>
        <c:crosses val="autoZero"/>
        <c:auto val="1"/>
        <c:lblAlgn val="ctr"/>
        <c:lblOffset val="100"/>
        <c:noMultiLvlLbl val="0"/>
      </c:catAx>
      <c:valAx>
        <c:axId val="51216985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16832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'상대비교 그래프'!$B$6</c:f>
              <c:strCache>
                <c:ptCount val="1"/>
                <c:pt idx="0">
                  <c:v>대전서머나교회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3580090035221366E-17"/>
                  <c:y val="9.4395280235988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0796460176991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62962962962965E-3"/>
                  <c:y val="-4.7197640117994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179941002949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7.0796460176991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962962962962965E-3"/>
                  <c:y val="2.8318584070796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9.4395280235988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8888888888888958E-3"/>
                  <c:y val="2.3598448424035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8888888888888958E-3"/>
                  <c:y val="2.3596961884189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813648293963261E-3"/>
                  <c:y val="9.4395280235988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814814814814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'상대비교 그래프'!$C$2:$O$2</c:f>
              <c:strCache>
                <c:ptCount val="13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4.주민이해</c:v>
                </c:pt>
                <c:pt idx="4">
                  <c:v>5.전도</c:v>
                </c:pt>
                <c:pt idx="5">
                  <c:v>6.인간관계</c:v>
                </c:pt>
                <c:pt idx="6">
                  <c:v>7.영성</c:v>
                </c:pt>
                <c:pt idx="7">
                  <c:v>8.인격</c:v>
                </c:pt>
                <c:pt idx="8">
                  <c:v>9.예배</c:v>
                </c:pt>
                <c:pt idx="9">
                  <c:v>10.핵심역량</c:v>
                </c:pt>
                <c:pt idx="10">
                  <c:v>11.리더십</c:v>
                </c:pt>
                <c:pt idx="11">
                  <c:v>12.사역</c:v>
                </c:pt>
                <c:pt idx="12">
                  <c:v>평균</c:v>
                </c:pt>
              </c:strCache>
            </c:strRef>
          </c:cat>
          <c:val>
            <c:numRef>
              <c:f>'상대비교 그래프'!$C$6:$O$6</c:f>
              <c:numCache>
                <c:formatCode>0.00%</c:formatCode>
                <c:ptCount val="13"/>
                <c:pt idx="0">
                  <c:v>0.58926645676760958</c:v>
                </c:pt>
                <c:pt idx="1">
                  <c:v>0.67904389037708657</c:v>
                </c:pt>
                <c:pt idx="2">
                  <c:v>0.62309655198421177</c:v>
                </c:pt>
                <c:pt idx="3">
                  <c:v>0.51582723540960218</c:v>
                </c:pt>
                <c:pt idx="4">
                  <c:v>0.59698986693925071</c:v>
                </c:pt>
                <c:pt idx="5">
                  <c:v>0.65114088449250729</c:v>
                </c:pt>
                <c:pt idx="6">
                  <c:v>0.56615138476639626</c:v>
                </c:pt>
                <c:pt idx="7">
                  <c:v>0.49513887951172741</c:v>
                </c:pt>
                <c:pt idx="8">
                  <c:v>0.69838051392110567</c:v>
                </c:pt>
                <c:pt idx="9">
                  <c:v>0.49951798236748418</c:v>
                </c:pt>
                <c:pt idx="10">
                  <c:v>0.55865606270170576</c:v>
                </c:pt>
                <c:pt idx="11">
                  <c:v>0.69395995623558204</c:v>
                </c:pt>
                <c:pt idx="12">
                  <c:v>0.59145536465369819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1307904"/>
        <c:axId val="401317888"/>
        <c:axId val="0"/>
      </c:bar3DChart>
      <c:catAx>
        <c:axId val="40130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401317888"/>
        <c:crosses val="autoZero"/>
        <c:auto val="1"/>
        <c:lblAlgn val="ctr"/>
        <c:lblOffset val="100"/>
        <c:noMultiLvlLbl val="0"/>
      </c:catAx>
      <c:valAx>
        <c:axId val="401317888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401307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53089367661187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최소치12개!$F$4</c:f>
              <c:strCache>
                <c:ptCount val="1"/>
                <c:pt idx="0">
                  <c:v>No.74 - 우리 교회의 직분자(목사, 장로, 집사 및 제직 모두 포함)들은 늘 봉사하는 사람들을 칭찬하고 인정해 준다.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최소치12개!$F$5:$F$8</c:f>
              <c:numCache>
                <c:formatCode>0.00%</c:formatCode>
                <c:ptCount val="4"/>
                <c:pt idx="0">
                  <c:v>0.67792875076687065</c:v>
                </c:pt>
                <c:pt idx="1">
                  <c:v>0.48841219081130866</c:v>
                </c:pt>
                <c:pt idx="2">
                  <c:v>0.42866448667210483</c:v>
                </c:pt>
                <c:pt idx="3">
                  <c:v>0.4850893821578231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1981824"/>
        <c:axId val="511987712"/>
        <c:axId val="0"/>
      </c:bar3DChart>
      <c:catAx>
        <c:axId val="51198182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987712"/>
        <c:crosses val="autoZero"/>
        <c:auto val="1"/>
        <c:lblAlgn val="ctr"/>
        <c:lblOffset val="100"/>
        <c:noMultiLvlLbl val="0"/>
      </c:catAx>
      <c:valAx>
        <c:axId val="51198771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98182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525840963142195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최소치12개!$E$4</c:f>
              <c:strCache>
                <c:ptCount val="1"/>
                <c:pt idx="0">
                  <c:v>No.47 - 우리 교회의 찬양은 하나님을 예배하는 데 도움이 된다.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최소치12개!$E$5:$E$8</c:f>
              <c:numCache>
                <c:formatCode>0.00%</c:formatCode>
                <c:ptCount val="4"/>
                <c:pt idx="0">
                  <c:v>0.68112293081784936</c:v>
                </c:pt>
                <c:pt idx="1">
                  <c:v>0.49714150378839422</c:v>
                </c:pt>
                <c:pt idx="2">
                  <c:v>0.45095840730322406</c:v>
                </c:pt>
                <c:pt idx="3">
                  <c:v>0.4954941474644855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1940480"/>
        <c:axId val="511942016"/>
        <c:axId val="0"/>
      </c:bar3DChart>
      <c:catAx>
        <c:axId val="51194048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942016"/>
        <c:crosses val="autoZero"/>
        <c:auto val="1"/>
        <c:lblAlgn val="ctr"/>
        <c:lblOffset val="100"/>
        <c:noMultiLvlLbl val="0"/>
      </c:catAx>
      <c:valAx>
        <c:axId val="51194201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94048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525841172340125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최소치12개!$G$4</c:f>
              <c:strCache>
                <c:ptCount val="1"/>
                <c:pt idx="0">
                  <c:v>No.10 - 나는 예배 설교가 나의 개인적인 삶에 도움을 준다고 생각한다.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최소치12개!$G$5:$G$8</c:f>
              <c:numCache>
                <c:formatCode>0.00%</c:formatCode>
                <c:ptCount val="4"/>
                <c:pt idx="0">
                  <c:v>0.62929346108502537</c:v>
                </c:pt>
                <c:pt idx="1">
                  <c:v>0.52048995370247397</c:v>
                </c:pt>
                <c:pt idx="2">
                  <c:v>0.45737848886119103</c:v>
                </c:pt>
                <c:pt idx="3">
                  <c:v>0.49062836927277376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034304"/>
        <c:axId val="512035840"/>
        <c:axId val="0"/>
      </c:bar3DChart>
      <c:catAx>
        <c:axId val="51203430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035840"/>
        <c:crosses val="autoZero"/>
        <c:auto val="1"/>
        <c:lblAlgn val="ctr"/>
        <c:lblOffset val="100"/>
        <c:noMultiLvlLbl val="0"/>
      </c:catAx>
      <c:valAx>
        <c:axId val="51203584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03430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0300751879699291"/>
          <c:w val="0.68408826945412315"/>
          <c:h val="0.54486522804521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최소치12개!$H$4</c:f>
              <c:strCache>
                <c:ptCount val="1"/>
                <c:pt idx="0">
                  <c:v>No.35 - 우리 교회는 많은 사람들이 예배에 동참할 기회(사회,기도,말씀읽기, 찬양,특송..등)를 준다.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최소치12개!$H$5:$H$8</c:f>
              <c:numCache>
                <c:formatCode>0.00%</c:formatCode>
                <c:ptCount val="4"/>
                <c:pt idx="0">
                  <c:v>0.66470695722166151</c:v>
                </c:pt>
                <c:pt idx="1">
                  <c:v>0.49555419890929842</c:v>
                </c:pt>
                <c:pt idx="2">
                  <c:v>0.41974760409913892</c:v>
                </c:pt>
                <c:pt idx="3">
                  <c:v>0.4911034693838045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421888"/>
        <c:axId val="512423424"/>
        <c:axId val="0"/>
      </c:bar3DChart>
      <c:catAx>
        <c:axId val="51242188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423424"/>
        <c:crosses val="autoZero"/>
        <c:auto val="1"/>
        <c:lblAlgn val="ctr"/>
        <c:lblOffset val="100"/>
        <c:noMultiLvlLbl val="0"/>
      </c:catAx>
      <c:valAx>
        <c:axId val="51242342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42188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0061242344706923"/>
          <c:y val="2.5096994454640541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68"/>
          <c:h val="0.54988459410323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최소치12개!$I$4</c:f>
              <c:strCache>
                <c:ptCount val="1"/>
                <c:pt idx="0">
                  <c:v>No.28 - 우리 교회 직분자(목사, 장로, 집사 및 제직 모두 포함)들은 교회에서 일어나는 일들에 대해 설명을 잘해 준다. 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최소치12개!$I$5:$I$8</c:f>
              <c:numCache>
                <c:formatCode>0.00%</c:formatCode>
                <c:ptCount val="4"/>
                <c:pt idx="0">
                  <c:v>0.63945932168016828</c:v>
                </c:pt>
                <c:pt idx="1">
                  <c:v>0.48002756140050251</c:v>
                </c:pt>
                <c:pt idx="2">
                  <c:v>0.41186499931524101</c:v>
                </c:pt>
                <c:pt idx="3">
                  <c:v>0.4699031740068097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348544"/>
        <c:axId val="512350080"/>
        <c:axId val="0"/>
      </c:bar3DChart>
      <c:catAx>
        <c:axId val="51234854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350080"/>
        <c:crosses val="autoZero"/>
        <c:auto val="1"/>
        <c:lblAlgn val="ctr"/>
        <c:lblOffset val="100"/>
        <c:noMultiLvlLbl val="0"/>
      </c:catAx>
      <c:valAx>
        <c:axId val="51235008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34854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089"/>
          <c:h val="0.54988459410323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최소치12개!$J$4</c:f>
              <c:strCache>
                <c:ptCount val="1"/>
                <c:pt idx="0">
                  <c:v>No.68 - 나는 기도할 때마다 하나님께서 주시는 영감을 받는다.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최소치12개!$J$5:$J$8</c:f>
              <c:numCache>
                <c:formatCode>0.00%</c:formatCode>
                <c:ptCount val="4"/>
                <c:pt idx="0">
                  <c:v>0.6432879525395887</c:v>
                </c:pt>
                <c:pt idx="1">
                  <c:v>0.47806045560021387</c:v>
                </c:pt>
                <c:pt idx="2">
                  <c:v>0.43609014013360353</c:v>
                </c:pt>
                <c:pt idx="3">
                  <c:v>0.49973094550304104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1554304"/>
        <c:axId val="511555840"/>
        <c:axId val="0"/>
      </c:bar3DChart>
      <c:catAx>
        <c:axId val="51155430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555840"/>
        <c:crosses val="autoZero"/>
        <c:auto val="1"/>
        <c:lblAlgn val="ctr"/>
        <c:lblOffset val="100"/>
        <c:noMultiLvlLbl val="0"/>
      </c:catAx>
      <c:valAx>
        <c:axId val="51155584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55430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9638923974093686"/>
          <c:y val="3.5135476486491832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089"/>
          <c:h val="0.54486522804521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최소치12개!$K$4</c:f>
              <c:strCache>
                <c:ptCount val="1"/>
                <c:pt idx="0">
                  <c:v>No.64 - 우리 교회의 직분자(목사, 장로, 집사 및 제직 모두 포함)들은 각자 받은 은사(혹은 재능)대로 사역한다.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최소치12개!$K$5:$K$8</c:f>
              <c:numCache>
                <c:formatCode>0.00%</c:formatCode>
                <c:ptCount val="4"/>
                <c:pt idx="0">
                  <c:v>0.6478779692899842</c:v>
                </c:pt>
                <c:pt idx="1">
                  <c:v>0.49112671870017566</c:v>
                </c:pt>
                <c:pt idx="2">
                  <c:v>0.42426694845010454</c:v>
                </c:pt>
                <c:pt idx="3">
                  <c:v>0.47725561866882982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353408"/>
        <c:axId val="512354944"/>
        <c:axId val="0"/>
      </c:bar3DChart>
      <c:catAx>
        <c:axId val="51235340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354944"/>
        <c:crosses val="autoZero"/>
        <c:auto val="1"/>
        <c:lblAlgn val="ctr"/>
        <c:lblOffset val="100"/>
        <c:noMultiLvlLbl val="0"/>
      </c:catAx>
      <c:valAx>
        <c:axId val="51235494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35340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43003412969295"/>
          <c:y val="0.15413533834586474"/>
          <c:w val="0.73037542662116073"/>
          <c:h val="0.627819548872180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최소치12개!$L$4</c:f>
              <c:strCache>
                <c:ptCount val="1"/>
                <c:pt idx="0">
                  <c:v>No.13 - 우리 교회 직분자들 (목사, 장로, 집사, 제직 모두 포함)은 기쁨으로 사역을 한다.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최소치12개!$L$5:$L$8</c:f>
              <c:numCache>
                <c:formatCode>0.00%</c:formatCode>
                <c:ptCount val="4"/>
                <c:pt idx="0">
                  <c:v>0.68217166821744957</c:v>
                </c:pt>
                <c:pt idx="1">
                  <c:v>0.49377085553670325</c:v>
                </c:pt>
                <c:pt idx="2">
                  <c:v>0.42628508015963645</c:v>
                </c:pt>
                <c:pt idx="3">
                  <c:v>0.49460096586797853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305024"/>
        <c:axId val="512306560"/>
        <c:axId val="0"/>
      </c:bar3DChart>
      <c:catAx>
        <c:axId val="51230502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306560"/>
        <c:crosses val="autoZero"/>
        <c:auto val="1"/>
        <c:lblAlgn val="ctr"/>
        <c:lblOffset val="100"/>
        <c:noMultiLvlLbl val="0"/>
      </c:catAx>
      <c:valAx>
        <c:axId val="51230656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30502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0093274055028842"/>
          <c:y val="3.5135476486491832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68"/>
          <c:h val="0.54486522804521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최소치12개!$M$4</c:f>
              <c:strCache>
                <c:ptCount val="1"/>
                <c:pt idx="0">
                  <c:v>No.26 - 나는 우리 교회 교인들이 정기적으로 나를 위해 기도하는 것을 안다. 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2차-P교회</c:v>
                </c:pt>
              </c:strCache>
            </c:strRef>
          </c:cat>
          <c:val>
            <c:numRef>
              <c:f>최소치12개!$M$5:$M$8</c:f>
              <c:numCache>
                <c:formatCode>0.00%</c:formatCode>
                <c:ptCount val="4"/>
                <c:pt idx="0">
                  <c:v>0.6495412074827237</c:v>
                </c:pt>
                <c:pt idx="1">
                  <c:v>0.50009862618592305</c:v>
                </c:pt>
                <c:pt idx="2">
                  <c:v>0.41144370857389229</c:v>
                </c:pt>
                <c:pt idx="3">
                  <c:v>0.48322385959951775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239872"/>
        <c:axId val="512245760"/>
        <c:axId val="0"/>
      </c:bar3DChart>
      <c:catAx>
        <c:axId val="51223987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245760"/>
        <c:crosses val="autoZero"/>
        <c:auto val="1"/>
        <c:lblAlgn val="ctr"/>
        <c:lblOffset val="100"/>
        <c:noMultiLvlLbl val="0"/>
      </c:catAx>
      <c:valAx>
        <c:axId val="51224576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23987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최대치12개!$A$16</c:f>
              <c:strCache>
                <c:ptCount val="1"/>
                <c:pt idx="0">
                  <c:v>1차-P교회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</c:spPr>
          </c:dPt>
          <c:dLbls>
            <c:dLbl>
              <c:idx val="8"/>
              <c:layout>
                <c:manualLayout>
                  <c:x val="7.3260073260073277E-3"/>
                  <c:y val="-4.8800281581467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256410256410367E-2"/>
                  <c:y val="-1.4640084474440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최대치12개!$B$14:$M$15</c:f>
              <c:multiLvlStrCache>
                <c:ptCount val="12"/>
                <c:lvl>
                  <c:pt idx="0">
                    <c:v>No.43</c:v>
                  </c:pt>
                  <c:pt idx="1">
                    <c:v>No.80</c:v>
                  </c:pt>
                  <c:pt idx="2">
                    <c:v>No.75</c:v>
                  </c:pt>
                  <c:pt idx="3">
                    <c:v>No.45</c:v>
                  </c:pt>
                  <c:pt idx="4">
                    <c:v>No.50</c:v>
                  </c:pt>
                  <c:pt idx="5">
                    <c:v>No.61</c:v>
                  </c:pt>
                  <c:pt idx="6">
                    <c:v>N0.8</c:v>
                  </c:pt>
                  <c:pt idx="7">
                    <c:v>N0.15</c:v>
                  </c:pt>
                  <c:pt idx="8">
                    <c:v>No.63</c:v>
                  </c:pt>
                  <c:pt idx="9">
                    <c:v>No.11</c:v>
                  </c:pt>
                  <c:pt idx="10">
                    <c:v>N0.9</c:v>
                  </c:pt>
                  <c:pt idx="11">
                    <c:v>No.46</c:v>
                  </c:pt>
                </c:lvl>
                <c:lvl>
                  <c:pt idx="0">
                    <c:v>예배</c:v>
                  </c:pt>
                  <c:pt idx="1">
                    <c:v>예배</c:v>
                  </c:pt>
                  <c:pt idx="2">
                    <c:v>영성</c:v>
                  </c:pt>
                  <c:pt idx="3">
                    <c:v>예배</c:v>
                  </c:pt>
                  <c:pt idx="4">
                    <c:v>구조</c:v>
                  </c:pt>
                  <c:pt idx="5">
                    <c:v>전도</c:v>
                  </c:pt>
                  <c:pt idx="6">
                    <c:v>사역</c:v>
                  </c:pt>
                  <c:pt idx="7">
                    <c:v>사역</c:v>
                  </c:pt>
                  <c:pt idx="8">
                    <c:v>영성</c:v>
                  </c:pt>
                  <c:pt idx="9">
                    <c:v>소그룹</c:v>
                  </c:pt>
                  <c:pt idx="10">
                    <c:v>사역</c:v>
                  </c:pt>
                  <c:pt idx="11">
                    <c:v>영성</c:v>
                  </c:pt>
                </c:lvl>
              </c:multiLvlStrCache>
            </c:multiLvlStrRef>
          </c:cat>
          <c:val>
            <c:numRef>
              <c:f>최대치12개!$B$16:$M$16</c:f>
              <c:numCache>
                <c:formatCode>0.00%</c:formatCode>
                <c:ptCount val="12"/>
                <c:pt idx="0">
                  <c:v>0.81739487838484981</c:v>
                </c:pt>
                <c:pt idx="1">
                  <c:v>0.69688831355914571</c:v>
                </c:pt>
                <c:pt idx="2">
                  <c:v>0.68886250832266427</c:v>
                </c:pt>
                <c:pt idx="3">
                  <c:v>0.68472739565615381</c:v>
                </c:pt>
                <c:pt idx="4">
                  <c:v>0.64495629632997253</c:v>
                </c:pt>
                <c:pt idx="5">
                  <c:v>0.63629016809283778</c:v>
                </c:pt>
                <c:pt idx="6">
                  <c:v>0.65274824159151124</c:v>
                </c:pt>
                <c:pt idx="7">
                  <c:v>0.63648059788152977</c:v>
                </c:pt>
                <c:pt idx="8">
                  <c:v>0.65059836588343867</c:v>
                </c:pt>
                <c:pt idx="9">
                  <c:v>0.60718988730132661</c:v>
                </c:pt>
                <c:pt idx="10">
                  <c:v>0.59299216098544416</c:v>
                </c:pt>
                <c:pt idx="11">
                  <c:v>0.58665593153746809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511784832"/>
        <c:axId val="512575360"/>
        <c:axId val="0"/>
      </c:bar3DChart>
      <c:catAx>
        <c:axId val="51178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10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2575360"/>
        <c:crosses val="autoZero"/>
        <c:auto val="1"/>
        <c:lblAlgn val="ctr"/>
        <c:lblOffset val="100"/>
        <c:noMultiLvlLbl val="0"/>
      </c:catAx>
      <c:valAx>
        <c:axId val="512575360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1784832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'4가지 주제별 그래프'!$B$10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2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그래프'!$C$10:$F$10</c:f>
              <c:numCache>
                <c:formatCode>0.00%</c:formatCode>
                <c:ptCount val="4"/>
                <c:pt idx="0">
                  <c:v>0.67256797848162808</c:v>
                </c:pt>
                <c:pt idx="1">
                  <c:v>0.65959200494539449</c:v>
                </c:pt>
                <c:pt idx="2">
                  <c:v>0.61434515354543506</c:v>
                </c:pt>
                <c:pt idx="3">
                  <c:v>0.64883504565748584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그래프'!$B$11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-4.81184292586584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그래프'!$C$11:$F$11</c:f>
              <c:numCache>
                <c:formatCode>0.00%</c:formatCode>
                <c:ptCount val="4"/>
                <c:pt idx="0">
                  <c:v>0.4988125357153364</c:v>
                </c:pt>
                <c:pt idx="1">
                  <c:v>0.49746601727819112</c:v>
                </c:pt>
                <c:pt idx="2">
                  <c:v>0.50802609581034019</c:v>
                </c:pt>
                <c:pt idx="3">
                  <c:v>0.50143488293462257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그래프'!$B$12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562636019106666E-3"/>
                  <c:y val="-4.81184292586584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84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그래프'!$C$12:$F$12</c:f>
              <c:numCache>
                <c:formatCode>0.00%</c:formatCode>
                <c:ptCount val="4"/>
                <c:pt idx="0">
                  <c:v>0.4291187449940948</c:v>
                </c:pt>
                <c:pt idx="1">
                  <c:v>0.42603201860026901</c:v>
                </c:pt>
                <c:pt idx="2">
                  <c:v>0.41545589550748169</c:v>
                </c:pt>
                <c:pt idx="3">
                  <c:v>0.42353555303394846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그래프'!$B$13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630635261996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909650167505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941703152176822E-2"/>
                  <c:y val="4.9208517800697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그래프'!$C$13:$F$13</c:f>
              <c:numCache>
                <c:formatCode>0.00%</c:formatCode>
                <c:ptCount val="4"/>
                <c:pt idx="0">
                  <c:v>0.5892664567676098</c:v>
                </c:pt>
                <c:pt idx="1">
                  <c:v>0.67904389037708635</c:v>
                </c:pt>
                <c:pt idx="2">
                  <c:v>0.62309655198421177</c:v>
                </c:pt>
                <c:pt idx="3">
                  <c:v>0.63046896637630268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1158144"/>
        <c:axId val="401159680"/>
        <c:axId val="0"/>
      </c:bar3DChart>
      <c:catAx>
        <c:axId val="40115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01159680"/>
        <c:crosses val="autoZero"/>
        <c:auto val="1"/>
        <c:lblAlgn val="ctr"/>
        <c:lblOffset val="100"/>
        <c:noMultiLvlLbl val="0"/>
      </c:catAx>
      <c:valAx>
        <c:axId val="401159680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4011581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803475191281156"/>
          <c:y val="0.23184821454513771"/>
          <c:w val="0.10541219344317546"/>
          <c:h val="0.54974554934141961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최대치12개!$A$15</c:f>
              <c:strCache>
                <c:ptCount val="1"/>
                <c:pt idx="0">
                  <c:v>2차-P교회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7"/>
              <c:layout>
                <c:manualLayout>
                  <c:x val="1.4652014652014656E-3"/>
                  <c:y val="-9.7600563162934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721611721611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3260073260073277E-3"/>
                  <c:y val="4.8800281581467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최대치12개!$B$13:$M$14</c:f>
              <c:multiLvlStrCache>
                <c:ptCount val="12"/>
                <c:lvl>
                  <c:pt idx="0">
                    <c:v>No.43</c:v>
                  </c:pt>
                  <c:pt idx="1">
                    <c:v>No.31</c:v>
                  </c:pt>
                  <c:pt idx="2">
                    <c:v>No.61</c:v>
                  </c:pt>
                  <c:pt idx="3">
                    <c:v>N0.16</c:v>
                  </c:pt>
                  <c:pt idx="4">
                    <c:v>No.50</c:v>
                  </c:pt>
                  <c:pt idx="5">
                    <c:v>No.30</c:v>
                  </c:pt>
                  <c:pt idx="6">
                    <c:v>N0.51</c:v>
                  </c:pt>
                  <c:pt idx="7">
                    <c:v>No.46</c:v>
                  </c:pt>
                  <c:pt idx="8">
                    <c:v>No.11</c:v>
                  </c:pt>
                  <c:pt idx="9">
                    <c:v>No.80</c:v>
                  </c:pt>
                  <c:pt idx="10">
                    <c:v>N0.54</c:v>
                  </c:pt>
                  <c:pt idx="11">
                    <c:v>No.52</c:v>
                  </c:pt>
                </c:lvl>
                <c:lvl>
                  <c:pt idx="0">
                    <c:v>예배</c:v>
                  </c:pt>
                  <c:pt idx="1">
                    <c:v>소그룹</c:v>
                  </c:pt>
                  <c:pt idx="2">
                    <c:v>전도</c:v>
                  </c:pt>
                  <c:pt idx="3">
                    <c:v>지도력</c:v>
                  </c:pt>
                  <c:pt idx="4">
                    <c:v>구조</c:v>
                  </c:pt>
                  <c:pt idx="5">
                    <c:v>전도</c:v>
                  </c:pt>
                  <c:pt idx="6">
                    <c:v>사역</c:v>
                  </c:pt>
                  <c:pt idx="7">
                    <c:v>영성</c:v>
                  </c:pt>
                  <c:pt idx="8">
                    <c:v>소그룹</c:v>
                  </c:pt>
                  <c:pt idx="9">
                    <c:v>예배</c:v>
                  </c:pt>
                  <c:pt idx="10">
                    <c:v>사역</c:v>
                  </c:pt>
                  <c:pt idx="11">
                    <c:v>관계</c:v>
                  </c:pt>
                </c:lvl>
              </c:multiLvlStrCache>
            </c:multiLvlStrRef>
          </c:cat>
          <c:val>
            <c:numRef>
              <c:f>최대치12개!$B$15:$M$15</c:f>
              <c:numCache>
                <c:formatCode>0.00%</c:formatCode>
                <c:ptCount val="12"/>
                <c:pt idx="0">
                  <c:v>0.73714969267407171</c:v>
                </c:pt>
                <c:pt idx="1">
                  <c:v>0.7092216626858745</c:v>
                </c:pt>
                <c:pt idx="2">
                  <c:v>0.66941847826147827</c:v>
                </c:pt>
                <c:pt idx="3">
                  <c:v>0.6400271512664234</c:v>
                </c:pt>
                <c:pt idx="4">
                  <c:v>0.58088061534506541</c:v>
                </c:pt>
                <c:pt idx="5">
                  <c:v>0.65021356791895046</c:v>
                </c:pt>
                <c:pt idx="6">
                  <c:v>0.64749867707522668</c:v>
                </c:pt>
                <c:pt idx="7">
                  <c:v>0.59421519197766637</c:v>
                </c:pt>
                <c:pt idx="8">
                  <c:v>0.62471958549431139</c:v>
                </c:pt>
                <c:pt idx="9">
                  <c:v>0.61844497159398359</c:v>
                </c:pt>
                <c:pt idx="10">
                  <c:v>0.61294964340769265</c:v>
                </c:pt>
                <c:pt idx="11">
                  <c:v>0.62181508213744441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512669952"/>
        <c:axId val="512675840"/>
        <c:axId val="0"/>
      </c:bar3DChart>
      <c:catAx>
        <c:axId val="51266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10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2675840"/>
        <c:crosses val="autoZero"/>
        <c:auto val="1"/>
        <c:lblAlgn val="ctr"/>
        <c:lblOffset val="100"/>
        <c:noMultiLvlLbl val="0"/>
      </c:catAx>
      <c:valAx>
        <c:axId val="512675840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2669952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081081081081086E-2"/>
          <c:y val="3.6968576709796676E-2"/>
          <c:w val="0.88175675675675658"/>
          <c:h val="0.5286506469500932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최대치12개!$V$33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7.880267775516845E-3"/>
                  <c:y val="1.7523035202575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56138488307498E-3"/>
                  <c:y val="1.5019744459350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54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981273408239701E-3"/>
                  <c:y val="1.7530668316797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0017524752455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최대치12개!$W$29:$AB$31</c:f>
              <c:multiLvlStrCache>
                <c:ptCount val="6"/>
                <c:lvl>
                  <c:pt idx="0">
                    <c:v>No.43</c:v>
                  </c:pt>
                  <c:pt idx="1">
                    <c:v>No.61</c:v>
                  </c:pt>
                  <c:pt idx="2">
                    <c:v>No.50</c:v>
                  </c:pt>
                  <c:pt idx="3">
                    <c:v>No.11</c:v>
                  </c:pt>
                  <c:pt idx="4">
                    <c:v>No.80</c:v>
                  </c:pt>
                  <c:pt idx="5">
                    <c:v>No.46</c:v>
                  </c:pt>
                </c:lvl>
                <c:lvl>
                  <c:pt idx="0">
                    <c:v>예배</c:v>
                  </c:pt>
                  <c:pt idx="1">
                    <c:v>전도</c:v>
                  </c:pt>
                  <c:pt idx="2">
                    <c:v>구조</c:v>
                  </c:pt>
                  <c:pt idx="3">
                    <c:v>소그룹</c:v>
                  </c:pt>
                  <c:pt idx="4">
                    <c:v>예배</c:v>
                  </c:pt>
                  <c:pt idx="5">
                    <c:v>영성</c:v>
                  </c:pt>
                </c:lvl>
                <c:lvl>
                  <c:pt idx="0">
                    <c:v>No.43 - 나는 예배에 참석하는 것은 하나님이 베풀어 주신 놀라운 은혜와 사랑 때문이다. </c:v>
                  </c:pt>
                  <c:pt idx="1">
                    <c:v>No.61 - 우리 교회는 전도하는 데 있어 창의적이고 다양한 방법을 시도한다.</c:v>
                  </c:pt>
                  <c:pt idx="2">
                    <c:v>No.50 - 우리 교회 직분자(목사, 장로, 집사 및 제직 모두 포함)들은 다른 부서들 끼리 어떻게 동역하는지 분명히 안다.
</c:v>
                  </c:pt>
                  <c:pt idx="3">
                    <c:v>No.11 - 내가 속한 소그룹은 나의 삶과 사역에 도전을 준다. </c:v>
                  </c:pt>
                  <c:pt idx="4">
                    <c:v>No.80 - 나는 예배를 드리기 위해 마음의 준비를 한다.</c:v>
                  </c:pt>
                  <c:pt idx="5">
                    <c:v>No.46 - 나는 우리 교회를 세우기 위해 봉사,섬김 및 헌신등이 열정적이다. </c:v>
                  </c:pt>
                </c:lvl>
              </c:multiLvlStrCache>
            </c:multiLvlStrRef>
          </c:cat>
          <c:val>
            <c:numRef>
              <c:f>최대치12개!$W$33:$AB$33</c:f>
              <c:numCache>
                <c:formatCode>0.00%</c:formatCode>
                <c:ptCount val="6"/>
                <c:pt idx="0">
                  <c:v>0.81739487838484981</c:v>
                </c:pt>
                <c:pt idx="1">
                  <c:v>0.63629016809283778</c:v>
                </c:pt>
                <c:pt idx="2">
                  <c:v>0.64495629632997253</c:v>
                </c:pt>
                <c:pt idx="3">
                  <c:v>0.60718988730132661</c:v>
                </c:pt>
                <c:pt idx="4">
                  <c:v>0.69688831355914571</c:v>
                </c:pt>
                <c:pt idx="5">
                  <c:v>0.58665593153746809</c:v>
                </c:pt>
              </c:numCache>
            </c:numRef>
          </c:val>
        </c:ser>
        <c:ser>
          <c:idx val="0"/>
          <c:order val="1"/>
          <c:tx>
            <c:strRef>
              <c:f>최대치12개!$V$32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-1.4981273408239701E-3"/>
                  <c:y val="-5.00224507728860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81273408239701E-3"/>
                  <c:y val="2.50329074322505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9887640449438228E-3"/>
                  <c:y val="7.50987222967515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최대치12개!$W$29:$AB$31</c:f>
              <c:multiLvlStrCache>
                <c:ptCount val="6"/>
                <c:lvl>
                  <c:pt idx="0">
                    <c:v>No.43</c:v>
                  </c:pt>
                  <c:pt idx="1">
                    <c:v>No.61</c:v>
                  </c:pt>
                  <c:pt idx="2">
                    <c:v>No.50</c:v>
                  </c:pt>
                  <c:pt idx="3">
                    <c:v>No.11</c:v>
                  </c:pt>
                  <c:pt idx="4">
                    <c:v>No.80</c:v>
                  </c:pt>
                  <c:pt idx="5">
                    <c:v>No.46</c:v>
                  </c:pt>
                </c:lvl>
                <c:lvl>
                  <c:pt idx="0">
                    <c:v>예배</c:v>
                  </c:pt>
                  <c:pt idx="1">
                    <c:v>전도</c:v>
                  </c:pt>
                  <c:pt idx="2">
                    <c:v>구조</c:v>
                  </c:pt>
                  <c:pt idx="3">
                    <c:v>소그룹</c:v>
                  </c:pt>
                  <c:pt idx="4">
                    <c:v>예배</c:v>
                  </c:pt>
                  <c:pt idx="5">
                    <c:v>영성</c:v>
                  </c:pt>
                </c:lvl>
                <c:lvl>
                  <c:pt idx="0">
                    <c:v>No.43 - 나는 예배에 참석하는 것은 하나님이 베풀어 주신 놀라운 은혜와 사랑 때문이다. </c:v>
                  </c:pt>
                  <c:pt idx="1">
                    <c:v>No.61 - 우리 교회는 전도하는 데 있어 창의적이고 다양한 방법을 시도한다.</c:v>
                  </c:pt>
                  <c:pt idx="2">
                    <c:v>No.50 - 우리 교회 직분자(목사, 장로, 집사 및 제직 모두 포함)들은 다른 부서들 끼리 어떻게 동역하는지 분명히 안다.
</c:v>
                  </c:pt>
                  <c:pt idx="3">
                    <c:v>No.11 - 내가 속한 소그룹은 나의 삶과 사역에 도전을 준다. </c:v>
                  </c:pt>
                  <c:pt idx="4">
                    <c:v>No.80 - 나는 예배를 드리기 위해 마음의 준비를 한다.</c:v>
                  </c:pt>
                  <c:pt idx="5">
                    <c:v>No.46 - 나는 우리 교회를 세우기 위해 봉사,섬김 및 헌신등이 열정적이다. </c:v>
                  </c:pt>
                </c:lvl>
              </c:multiLvlStrCache>
            </c:multiLvlStrRef>
          </c:cat>
          <c:val>
            <c:numRef>
              <c:f>최대치12개!$W$32:$AB$32</c:f>
              <c:numCache>
                <c:formatCode>0.00%</c:formatCode>
                <c:ptCount val="6"/>
                <c:pt idx="0">
                  <c:v>0.81425424975756211</c:v>
                </c:pt>
                <c:pt idx="1">
                  <c:v>0.68427585196107599</c:v>
                </c:pt>
                <c:pt idx="2">
                  <c:v>0.65466747628509669</c:v>
                </c:pt>
                <c:pt idx="3">
                  <c:v>0.65062562091704523</c:v>
                </c:pt>
                <c:pt idx="4">
                  <c:v>0.64849233000976525</c:v>
                </c:pt>
                <c:pt idx="5">
                  <c:v>0.64109463982489734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470400"/>
        <c:axId val="512480384"/>
      </c:barChart>
      <c:catAx>
        <c:axId val="51247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2480384"/>
        <c:crosses val="autoZero"/>
        <c:auto val="1"/>
        <c:lblAlgn val="ctr"/>
        <c:lblOffset val="100"/>
        <c:noMultiLvlLbl val="0"/>
      </c:catAx>
      <c:valAx>
        <c:axId val="512480384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2470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615561469450465"/>
          <c:y val="1.5527884595820876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829268292682928"/>
          <c:y val="0.2131782945736434"/>
          <c:w val="0.6794425087108017"/>
          <c:h val="0.407781860122959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최대치12개!$B$4</c:f>
              <c:strCache>
                <c:ptCount val="1"/>
                <c:pt idx="0">
                  <c:v>No.43 - 나는 예배에 참석하는 것은 하나님이 베풀어 주신 놀라운 은혜와 사랑 때문이다.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최대치12개!$B$5:$B$8</c:f>
              <c:numCache>
                <c:formatCode>0.00%</c:formatCode>
                <c:ptCount val="4"/>
                <c:pt idx="0">
                  <c:v>0.59294868154792779</c:v>
                </c:pt>
                <c:pt idx="1">
                  <c:v>0.49735842389229312</c:v>
                </c:pt>
                <c:pt idx="2">
                  <c:v>0.45739975092702023</c:v>
                </c:pt>
                <c:pt idx="3">
                  <c:v>0.81739487838484981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089536"/>
        <c:axId val="513091072"/>
        <c:axId val="0"/>
      </c:bar3DChart>
      <c:catAx>
        <c:axId val="51308953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091072"/>
        <c:crosses val="autoZero"/>
        <c:auto val="1"/>
        <c:lblAlgn val="ctr"/>
        <c:lblOffset val="100"/>
        <c:noMultiLvlLbl val="0"/>
      </c:catAx>
      <c:valAx>
        <c:axId val="51309107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089536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717779180041525"/>
          <c:y val="1.5527884595820876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00116144018576"/>
          <c:y val="0.2131782945736434"/>
          <c:w val="0.68873403019744484"/>
          <c:h val="0.38707789518987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최대치12개!$C$4</c:f>
              <c:strCache>
                <c:ptCount val="1"/>
                <c:pt idx="0">
                  <c:v>No.80 - 나는 예배를 드리기 위해 마음의 준비를 한다.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최대치12개!$C$5:$C$8</c:f>
              <c:numCache>
                <c:formatCode>0.00%</c:formatCode>
                <c:ptCount val="4"/>
                <c:pt idx="0">
                  <c:v>0.60443490634074659</c:v>
                </c:pt>
                <c:pt idx="1">
                  <c:v>0.49467431713398741</c:v>
                </c:pt>
                <c:pt idx="2">
                  <c:v>0.45953572595522407</c:v>
                </c:pt>
                <c:pt idx="3">
                  <c:v>0.69688831355914571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024384"/>
        <c:axId val="513025920"/>
        <c:axId val="0"/>
      </c:bar3DChart>
      <c:catAx>
        <c:axId val="51302438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025920"/>
        <c:crosses val="autoZero"/>
        <c:auto val="1"/>
        <c:lblAlgn val="ctr"/>
        <c:lblOffset val="100"/>
        <c:noMultiLvlLbl val="0"/>
      </c:catAx>
      <c:valAx>
        <c:axId val="51302592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02438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0349602641133283"/>
          <c:y val="2.0703981769720652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70963995354239"/>
          <c:y val="0.20542635658914832"/>
          <c:w val="0.69802555168409353"/>
          <c:h val="0.420709749043875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최대치12개!$D$4</c:f>
              <c:strCache>
                <c:ptCount val="1"/>
                <c:pt idx="0">
                  <c:v>No.75 - 나는 성경을 즐겨 읽으면서 은혜를 체험한다.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최대치12개!$D$5:$D$8</c:f>
              <c:numCache>
                <c:formatCode>0.00%</c:formatCode>
                <c:ptCount val="4"/>
                <c:pt idx="0">
                  <c:v>0.58954082554101395</c:v>
                </c:pt>
                <c:pt idx="1">
                  <c:v>0.49415690818853486</c:v>
                </c:pt>
                <c:pt idx="2">
                  <c:v>0.45397016141562418</c:v>
                </c:pt>
                <c:pt idx="3">
                  <c:v>0.68886250832266427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975616"/>
        <c:axId val="512977152"/>
        <c:axId val="0"/>
      </c:bar3DChart>
      <c:catAx>
        <c:axId val="51297561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977152"/>
        <c:crosses val="autoZero"/>
        <c:auto val="1"/>
        <c:lblAlgn val="ctr"/>
        <c:lblOffset val="100"/>
        <c:noMultiLvlLbl val="0"/>
      </c:catAx>
      <c:valAx>
        <c:axId val="51297715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975616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9695684380915798"/>
          <c:y val="2.5879672017741988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412709778966390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최대치12개!$E$4</c:f>
              <c:strCache>
                <c:ptCount val="1"/>
                <c:pt idx="0">
                  <c:v>No.45 - 나는 내가 예배에 왜 참석하는 이유를 분명히 알고 있다.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최대치12개!$E$5:$E$8</c:f>
              <c:numCache>
                <c:formatCode>0.00%</c:formatCode>
                <c:ptCount val="4"/>
                <c:pt idx="0">
                  <c:v>0.60239650862016059</c:v>
                </c:pt>
                <c:pt idx="1">
                  <c:v>0.55587282675704641</c:v>
                </c:pt>
                <c:pt idx="2">
                  <c:v>0.46900528237998124</c:v>
                </c:pt>
                <c:pt idx="3">
                  <c:v>0.68472739565615381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939136"/>
        <c:axId val="512940672"/>
        <c:axId val="0"/>
      </c:bar3DChart>
      <c:catAx>
        <c:axId val="51293913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940672"/>
        <c:crosses val="autoZero"/>
        <c:auto val="1"/>
        <c:lblAlgn val="ctr"/>
        <c:lblOffset val="100"/>
        <c:noMultiLvlLbl val="0"/>
      </c:catAx>
      <c:valAx>
        <c:axId val="51294067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939136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8914062571446866"/>
          <c:y val="3.1055769191641741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4423401007884163"/>
          <c:w val="0.68408826945412315"/>
          <c:h val="0.35602234217932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최대치12개!$F$4</c:f>
              <c:strCache>
                <c:ptCount val="1"/>
                <c:pt idx="0">
                  <c:v>No.50 - 우리 교회 직분자(목사, 장로, 집사 및 제직 모두 포함)들은 다른 부서들 끼리 어떻게 동역하는지 분명히 안다.
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최대치12개!$F$5:$F$8</c:f>
              <c:numCache>
                <c:formatCode>0.00%</c:formatCode>
                <c:ptCount val="4"/>
                <c:pt idx="0">
                  <c:v>0.6264547438445236</c:v>
                </c:pt>
                <c:pt idx="1">
                  <c:v>0.5035375093171448</c:v>
                </c:pt>
                <c:pt idx="2">
                  <c:v>0.39328868271601958</c:v>
                </c:pt>
                <c:pt idx="3">
                  <c:v>0.64495629632997253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890368"/>
        <c:axId val="512891904"/>
        <c:axId val="0"/>
      </c:bar3DChart>
      <c:catAx>
        <c:axId val="51289036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891904"/>
        <c:crosses val="autoZero"/>
        <c:auto val="1"/>
        <c:lblAlgn val="ctr"/>
        <c:lblOffset val="100"/>
        <c:noMultiLvlLbl val="0"/>
      </c:catAx>
      <c:valAx>
        <c:axId val="51289190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89036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8751460945430609"/>
          <c:y val="3.1055690023182907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4423401007884163"/>
          <c:w val="0.68408826945412315"/>
          <c:h val="0.361198441182008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최대치12개!$G$4</c:f>
              <c:strCache>
                <c:ptCount val="1"/>
                <c:pt idx="0">
                  <c:v>No.61 - 우리 교회는 전도하는 데 있어 창의적이고 다양한 방법을 시도한다.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최대치12개!$G$5:$G$8</c:f>
              <c:numCache>
                <c:formatCode>0.00%</c:formatCode>
                <c:ptCount val="4"/>
                <c:pt idx="0">
                  <c:v>0.6013832893287453</c:v>
                </c:pt>
                <c:pt idx="1">
                  <c:v>0.50149714264886047</c:v>
                </c:pt>
                <c:pt idx="2">
                  <c:v>0.3972554909798498</c:v>
                </c:pt>
                <c:pt idx="3">
                  <c:v>0.63629016809283778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796160"/>
        <c:axId val="512797696"/>
        <c:axId val="0"/>
      </c:bar3DChart>
      <c:catAx>
        <c:axId val="51279616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797696"/>
        <c:crosses val="autoZero"/>
        <c:auto val="1"/>
        <c:lblAlgn val="ctr"/>
        <c:lblOffset val="100"/>
        <c:noMultiLvlLbl val="0"/>
      </c:catAx>
      <c:valAx>
        <c:axId val="51279769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79616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8491261763011335"/>
          <c:y val="2.0077358751208745E-2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0300751879699291"/>
          <c:w val="0.68408826945412315"/>
          <c:h val="0.37420678207256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최대치12개!$H$4</c:f>
              <c:strCache>
                <c:ptCount val="1"/>
                <c:pt idx="0">
                  <c:v>No.  8 - 나는 하나님께서 교회를 세우기 위해 나를 사용하고 계심을 경험한다.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최대치12개!$H$5:$H$8</c:f>
              <c:numCache>
                <c:formatCode>0.00%</c:formatCode>
                <c:ptCount val="4"/>
                <c:pt idx="0">
                  <c:v>0.59246152978323507</c:v>
                </c:pt>
                <c:pt idx="1">
                  <c:v>0.51539261452049656</c:v>
                </c:pt>
                <c:pt idx="2">
                  <c:v>0.45604512825164056</c:v>
                </c:pt>
                <c:pt idx="3">
                  <c:v>0.65274824159151124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358848"/>
        <c:axId val="513389312"/>
        <c:axId val="0"/>
      </c:bar3DChart>
      <c:catAx>
        <c:axId val="51335884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389312"/>
        <c:crosses val="autoZero"/>
        <c:auto val="1"/>
        <c:lblAlgn val="ctr"/>
        <c:lblOffset val="100"/>
        <c:noMultiLvlLbl val="0"/>
      </c:catAx>
      <c:valAx>
        <c:axId val="51338931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35884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293844367015111"/>
          <c:y val="1.5058117735283089E-2"/>
        </c:manualLayout>
      </c:layout>
      <c:overlay val="0"/>
      <c:spPr>
        <a:solidFill>
          <a:srgbClr val="FFFFCC"/>
        </a:solidFill>
      </c:spPr>
      <c:txPr>
        <a:bodyPr/>
        <a:lstStyle/>
        <a:p>
          <a:pPr algn="r"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9"/>
          <c:h val="0.36416804995652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최대치12개!$I$4</c:f>
              <c:strCache>
                <c:ptCount val="1"/>
                <c:pt idx="0">
                  <c:v>No.15 - 나는 내가 하는 일이  전체 교회 사역 중에 중요한 가치가 있다고 생각한다.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1차-P교회</c:v>
                </c:pt>
              </c:strCache>
            </c:strRef>
          </c:cat>
          <c:val>
            <c:numRef>
              <c:f>최대치12개!$I$5:$I$8</c:f>
              <c:numCache>
                <c:formatCode>0.00%</c:formatCode>
                <c:ptCount val="4"/>
                <c:pt idx="0">
                  <c:v>0.57952796934616235</c:v>
                </c:pt>
                <c:pt idx="1">
                  <c:v>0.50301590578290223</c:v>
                </c:pt>
                <c:pt idx="2">
                  <c:v>0.45954413987542353</c:v>
                </c:pt>
                <c:pt idx="3">
                  <c:v>0.63648059788152977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310720"/>
        <c:axId val="513312256"/>
        <c:axId val="0"/>
      </c:bar3DChart>
      <c:catAx>
        <c:axId val="51331072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312256"/>
        <c:crosses val="autoZero"/>
        <c:auto val="1"/>
        <c:lblAlgn val="ctr"/>
        <c:lblOffset val="100"/>
        <c:noMultiLvlLbl val="0"/>
      </c:catAx>
      <c:valAx>
        <c:axId val="51331225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31072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687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EB119755-0C4A-4412-843D-47E79C6869FF}" type="datetimeFigureOut">
              <a:rPr lang="ko-KR" altLang="en-US"/>
              <a:pPr>
                <a:defRPr/>
              </a:pPr>
              <a:t>2013-09-27</a:t>
            </a:fld>
            <a:endParaRPr lang="en-US" altLang="ko-KR" dirty="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B61873A2-DE9E-434D-8F22-10F19FC822B2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9259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006" cy="512081"/>
          </a:xfrm>
          <a:prstGeom prst="rect">
            <a:avLst/>
          </a:prstGeom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687" y="0"/>
            <a:ext cx="3077006" cy="512081"/>
          </a:xfrm>
          <a:prstGeom prst="rect">
            <a:avLst/>
          </a:prstGeom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9C5CCEF7-205D-492B-AD34-450C7C6A531D}" type="datetimeFigureOut">
              <a:rPr lang="ko-KR" altLang="en-US"/>
              <a:pPr>
                <a:defRPr/>
              </a:pPr>
              <a:t>2013-09-27</a:t>
            </a:fld>
            <a:endParaRPr lang="en-US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73" y="4862141"/>
            <a:ext cx="5678154" cy="4605227"/>
          </a:xfrm>
          <a:prstGeom prst="rect">
            <a:avLst/>
          </a:prstGeom>
        </p:spPr>
        <p:txBody>
          <a:bodyPr vert="horz" lIns="99038" tIns="49519" rIns="99038" bIns="495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785"/>
            <a:ext cx="3077006" cy="512081"/>
          </a:xfrm>
          <a:prstGeom prst="rect">
            <a:avLst/>
          </a:prstGeom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687" y="9720785"/>
            <a:ext cx="3077006" cy="512081"/>
          </a:xfrm>
          <a:prstGeom prst="rect">
            <a:avLst/>
          </a:prstGeom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98EF6473-B74A-4630-A715-DF92BCAFDD2E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416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BA748A-4488-4F98-A571-892A75F1307E}" type="slidenum">
              <a:rPr lang="en-US" altLang="ko-KR" smtClean="0">
                <a:ea typeface="굴림" charset="-127"/>
              </a:rPr>
              <a:pPr/>
              <a:t>49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9728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>
                <a:ea typeface="굴림" charset="-127"/>
              </a:rPr>
              <a:t>Transformational Church Consultant Training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4388" name="슬라이드 번호 개체 틀 3"/>
          <p:cNvSpPr txBox="1">
            <a:spLocks noGrp="1"/>
          </p:cNvSpPr>
          <p:nvPr/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3" tIns="47376" rIns="94753" bIns="47376" anchor="b"/>
          <a:lstStyle/>
          <a:p>
            <a:pPr algn="r"/>
            <a:fld id="{BE1F87C6-1897-477C-93B0-70644B5D0323}" type="slidenum">
              <a:rPr lang="ko-KR" altLang="en-US" sz="1200">
                <a:solidFill>
                  <a:srgbClr val="000000"/>
                </a:solidFill>
                <a:latin typeface="Calibri" pitchFamily="34" charset="0"/>
              </a:rPr>
              <a:pPr algn="r"/>
              <a:t>52</a:t>
            </a:fld>
            <a:endParaRPr lang="en-US" altLang="ko-KR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5412" name="슬라이드 번호 개체 틀 3"/>
          <p:cNvSpPr txBox="1">
            <a:spLocks noGrp="1"/>
          </p:cNvSpPr>
          <p:nvPr/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3" tIns="47376" rIns="94753" bIns="47376" anchor="b"/>
          <a:lstStyle/>
          <a:p>
            <a:pPr algn="r"/>
            <a:fld id="{BB04F562-BA15-4AF7-9309-445D1C58CCA7}" type="slidenum">
              <a:rPr lang="ko-KR" altLang="en-US" sz="1200">
                <a:solidFill>
                  <a:srgbClr val="000000"/>
                </a:solidFill>
                <a:latin typeface="Calibri" pitchFamily="34" charset="0"/>
              </a:rPr>
              <a:pPr algn="r"/>
              <a:t>53</a:t>
            </a:fld>
            <a:endParaRPr lang="en-US" altLang="ko-KR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6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22" tIns="49511" rIns="99022" bIns="49511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101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6804" name="슬라이드 번호 개체 틀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96C9F55D-4BDB-4197-81FD-3D2D1C3F21B3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4020689" y="9720791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996" tIns="49498" rIns="98996" bIns="49498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6804" name="슬라이드 번호 개체 틀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96C9F55D-4BDB-4197-81FD-3D2D1C3F21B3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7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6804" name="슬라이드 번호 개체 틀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96C9F55D-4BDB-4197-81FD-3D2D1C3F21B3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2948" name="슬라이드 번호 개체 틀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32A9B338-3FE6-4718-BBD9-C3D2C5FC3530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0900" name="슬라이드 번호 개체 틀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D8778381-9BE8-4D14-A802-404A5B3220C8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10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6804" name="슬라이드 번호 개체 틀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96C9F55D-4BDB-4197-81FD-3D2D1C3F21B3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11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6804" name="슬라이드 번호 개체 틀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96C9F55D-4BDB-4197-81FD-3D2D1C3F21B3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3" name="Picture 31" descr="m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7950" y="2792413"/>
            <a:ext cx="8970963" cy="1081087"/>
            <a:chOff x="-8" y="1752"/>
            <a:chExt cx="5772" cy="726"/>
          </a:xfrm>
        </p:grpSpPr>
        <p:sp>
          <p:nvSpPr>
            <p:cNvPr id="13345" name="Freeform 33"/>
            <p:cNvSpPr>
              <a:spLocks/>
            </p:cNvSpPr>
            <p:nvPr userDrawn="1"/>
          </p:nvSpPr>
          <p:spPr bwMode="white">
            <a:xfrm flipV="1">
              <a:off x="-4" y="2387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6" name="Freeform 34"/>
            <p:cNvSpPr>
              <a:spLocks/>
            </p:cNvSpPr>
            <p:nvPr userDrawn="1"/>
          </p:nvSpPr>
          <p:spPr bwMode="white">
            <a:xfrm>
              <a:off x="-8" y="1752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-11113" y="0"/>
            <a:ext cx="9155113" cy="6867525"/>
            <a:chOff x="0" y="0"/>
            <a:chExt cx="5760" cy="4326"/>
          </a:xfrm>
        </p:grpSpPr>
        <p:sp>
          <p:nvSpPr>
            <p:cNvPr id="13348" name="AutoShape 36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64" y="196"/>
                </a:cxn>
                <a:cxn ang="0">
                  <a:pos x="84" y="282"/>
                </a:cxn>
                <a:cxn ang="0">
                  <a:pos x="0" y="342"/>
                </a:cxn>
                <a:cxn ang="0">
                  <a:pos x="246" y="348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0963" y="2913063"/>
            <a:ext cx="8986837" cy="846137"/>
          </a:xfr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56610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347663" y="295275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>
                <a:solidFill>
                  <a:schemeClr val="bg1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5113" y="227013"/>
            <a:ext cx="2071687" cy="60975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288" y="227013"/>
            <a:ext cx="6067425" cy="60975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2013-09-27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2013-09-27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2013-09-27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2013-09-27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2013-09-27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2013-09-27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5" name="Picture 37" descr="m_10"/>
          <p:cNvPicPr>
            <a:picLocks noChangeAspect="1" noChangeArrowheads="1"/>
          </p:cNvPicPr>
          <p:nvPr/>
        </p:nvPicPr>
        <p:blipFill>
          <a:blip r:embed="rId15" cstate="print"/>
          <a:srcRect t="77292" b="8009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</p:spPr>
      </p:pic>
      <p:sp>
        <p:nvSpPr>
          <p:cNvPr id="12326" name="Freeform 38"/>
          <p:cNvSpPr>
            <a:spLocks/>
          </p:cNvSpPr>
          <p:nvPr/>
        </p:nvSpPr>
        <p:spPr bwMode="white">
          <a:xfrm flipV="1">
            <a:off x="0" y="1030288"/>
            <a:ext cx="9156700" cy="144462"/>
          </a:xfrm>
          <a:custGeom>
            <a:avLst/>
            <a:gdLst/>
            <a:ahLst/>
            <a:cxnLst>
              <a:cxn ang="0">
                <a:pos x="4" y="365"/>
              </a:cxn>
              <a:cxn ang="0">
                <a:pos x="0" y="246"/>
              </a:cxn>
              <a:cxn ang="0">
                <a:pos x="1837" y="32"/>
              </a:cxn>
              <a:cxn ang="0">
                <a:pos x="3970" y="52"/>
              </a:cxn>
              <a:cxn ang="0">
                <a:pos x="5764" y="231"/>
              </a:cxn>
              <a:cxn ang="0">
                <a:pos x="5768" y="366"/>
              </a:cxn>
              <a:cxn ang="0">
                <a:pos x="4" y="365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51373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51373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395288" y="22701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50875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2013-09-27</a:t>
            </a:fld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om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43.png"/><Relationship Id="rId4" Type="http://schemas.openxmlformats.org/officeDocument/2006/relationships/oleObject" Target="../embeddings/oleObject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oleObject" Target="../embeddings/oleObject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45.png"/><Relationship Id="rId4" Type="http://schemas.openxmlformats.org/officeDocument/2006/relationships/oleObject" Target="../embeddings/oleObject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46.png"/><Relationship Id="rId4" Type="http://schemas.openxmlformats.org/officeDocument/2006/relationships/oleObject" Target="../embeddings/oleObject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47.png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48.png"/><Relationship Id="rId4" Type="http://schemas.openxmlformats.org/officeDocument/2006/relationships/oleObject" Target="../embeddings/oleObject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7" Type="http://schemas.openxmlformats.org/officeDocument/2006/relationships/chart" Target="../charts/chart70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9.xml"/><Relationship Id="rId5" Type="http://schemas.openxmlformats.org/officeDocument/2006/relationships/chart" Target="../charts/chart68.xml"/><Relationship Id="rId4" Type="http://schemas.openxmlformats.org/officeDocument/2006/relationships/chart" Target="../charts/chart6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7" Type="http://schemas.openxmlformats.org/officeDocument/2006/relationships/chart" Target="../charts/chart76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5.xml"/><Relationship Id="rId5" Type="http://schemas.openxmlformats.org/officeDocument/2006/relationships/chart" Target="../charts/chart74.xml"/><Relationship Id="rId4" Type="http://schemas.openxmlformats.org/officeDocument/2006/relationships/chart" Target="../charts/chart7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7" Type="http://schemas.openxmlformats.org/officeDocument/2006/relationships/chart" Target="../charts/chart82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1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7" Type="http://schemas.openxmlformats.org/officeDocument/2006/relationships/chart" Target="../charts/chart88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7.xml"/><Relationship Id="rId5" Type="http://schemas.openxmlformats.org/officeDocument/2006/relationships/chart" Target="../charts/chart86.xml"/><Relationship Id="rId4" Type="http://schemas.openxmlformats.org/officeDocument/2006/relationships/chart" Target="../charts/char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7" Type="http://schemas.openxmlformats.org/officeDocument/2006/relationships/chart" Target="../charts/chart97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6.xml"/><Relationship Id="rId5" Type="http://schemas.openxmlformats.org/officeDocument/2006/relationships/chart" Target="../charts/chart95.xml"/><Relationship Id="rId4" Type="http://schemas.openxmlformats.org/officeDocument/2006/relationships/chart" Target="../charts/chart9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7" Type="http://schemas.openxmlformats.org/officeDocument/2006/relationships/chart" Target="../charts/chart103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2.xml"/><Relationship Id="rId5" Type="http://schemas.openxmlformats.org/officeDocument/2006/relationships/chart" Target="../charts/chart101.xml"/><Relationship Id="rId4" Type="http://schemas.openxmlformats.org/officeDocument/2006/relationships/chart" Target="../charts/chart10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7" Type="http://schemas.openxmlformats.org/officeDocument/2006/relationships/chart" Target="../charts/chart109.xml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8.xml"/><Relationship Id="rId5" Type="http://schemas.openxmlformats.org/officeDocument/2006/relationships/chart" Target="../charts/chart107.xml"/><Relationship Id="rId4" Type="http://schemas.openxmlformats.org/officeDocument/2006/relationships/chart" Target="../charts/chart10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1.xml"/><Relationship Id="rId7" Type="http://schemas.openxmlformats.org/officeDocument/2006/relationships/chart" Target="../charts/chart115.xml"/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4.xml"/><Relationship Id="rId5" Type="http://schemas.openxmlformats.org/officeDocument/2006/relationships/chart" Target="../charts/chart113.xml"/><Relationship Id="rId4" Type="http://schemas.openxmlformats.org/officeDocument/2006/relationships/chart" Target="../charts/chart1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7.xml"/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0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과 </a:t>
            </a:r>
            <a:r>
              <a:rPr lang="en-US" altLang="ko-KR" sz="40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4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건강진단 처방전략</a:t>
            </a:r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4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50"/>
            <a:ext cx="3240360" cy="691044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005064"/>
            <a:ext cx="4968552" cy="2448272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en-US" altLang="ko-KR" sz="1600" b="1" dirty="0" smtClean="0">
                <a:ea typeface="굴림" charset="-127"/>
              </a:rPr>
              <a:t>GO Thrive Coaching 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11417 S Belmont Dr 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Plainfield, IL 60585 USA</a:t>
            </a:r>
          </a:p>
          <a:p>
            <a:pPr algn="l"/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연락처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:</a:t>
            </a:r>
            <a:r>
              <a:rPr lang="en-US" altLang="ko-KR" sz="1600" b="1" dirty="0" smtClean="0">
                <a:ea typeface="굴림" charset="-127"/>
              </a:rPr>
              <a:t> (815)254-7720(Office),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(630)452-5100(Cell)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www.igomt.com 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www.gotracking.org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Jamessok_4@hotmail.com</a:t>
            </a:r>
            <a:endParaRPr lang="ko-KR" altLang="en-US" b="1" dirty="0"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40302" y="1785926"/>
            <a:ext cx="471475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dirty="0" smtClean="0">
                <a:ln w="571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dirty="0" err="1" smtClean="0">
                <a:ln w="571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평코칭</a:t>
            </a:r>
            <a:r>
              <a:rPr lang="ko-KR" altLang="en-US" sz="5400" dirty="0" smtClean="0">
                <a:ln w="571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리더</a:t>
            </a:r>
            <a:r>
              <a:rPr lang="ko-KR" altLang="en-US" sz="5400" dirty="0">
                <a:ln w="571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용</a:t>
            </a:r>
            <a:endParaRPr lang="en-US" altLang="ko-KR" sz="5400" dirty="0">
              <a:ln w="571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그림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4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10245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6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7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10248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99354"/>
              </p:ext>
            </p:extLst>
          </p:nvPr>
        </p:nvGraphicFramePr>
        <p:xfrm>
          <a:off x="539552" y="1735104"/>
          <a:ext cx="8375848" cy="2802098"/>
        </p:xfrm>
        <a:graphic>
          <a:graphicData uri="http://schemas.openxmlformats.org/drawingml/2006/table">
            <a:tbl>
              <a:tblPr/>
              <a:tblGrid>
                <a:gridCol w="1944216"/>
                <a:gridCol w="1512168"/>
                <a:gridCol w="1440160"/>
                <a:gridCol w="1728192"/>
                <a:gridCol w="1751112"/>
              </a:tblGrid>
              <a:tr h="5000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진단</a:t>
                      </a:r>
                      <a:endParaRPr lang="ko-KR" altLang="en-US" sz="1800" dirty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미래 목표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진단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성취도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(%)</a:t>
                      </a:r>
                      <a:endParaRPr lang="ko-KR" altLang="en-US" sz="1800" dirty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수입의 십일조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r>
                        <a:rPr lang="ko-KR" altLang="en-US" sz="18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매주 평균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9.60%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9.60%(+1)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9.50%(-0.1)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-50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%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(-50%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(2)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기도시간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</a:t>
                      </a:r>
                      <a:r>
                        <a:rPr lang="ko-KR" altLang="en-US" sz="18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하루 평균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26.5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30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(+3.5)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34.8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(+8.3)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+ 4.8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(237%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 </a:t>
                      </a:r>
                      <a:r>
                        <a:rPr lang="ko-KR" altLang="en-US" sz="1800" b="1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성취률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187%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를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2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나눔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+94%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1826742" y="836712"/>
            <a:ext cx="5728642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P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교회의 양적  목표 세우기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(2)</a:t>
            </a:r>
            <a:endParaRPr lang="en-US" altLang="ko-KR" sz="2800" kern="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8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61988" y="2272804"/>
            <a:ext cx="8193087" cy="2862322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latinLnBrk="0">
              <a:defRPr/>
            </a:pPr>
            <a:r>
              <a:rPr lang="en-US" altLang="ko-KR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2013</a:t>
            </a:r>
            <a:r>
              <a:rPr lang="ko-KR" alt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년</a:t>
            </a:r>
            <a:endParaRPr lang="en-US" altLang="ko-KR" sz="60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r" latinLnBrk="0">
              <a:defRPr/>
            </a:pPr>
            <a:r>
              <a:rPr lang="ko-KR" alt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한국 대구 직할시 </a:t>
            </a:r>
            <a:r>
              <a:rPr lang="en-US" altLang="ko-KR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DS</a:t>
            </a:r>
            <a:r>
              <a:rPr lang="ko-KR" alt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교회 </a:t>
            </a:r>
            <a:endParaRPr lang="en-US" altLang="ko-KR" sz="60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71563" y="576064"/>
            <a:ext cx="7100837" cy="134076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36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뜨라이브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목표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/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실행전략 세우기 샘플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5234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교회 </a:t>
            </a:r>
            <a:r>
              <a:rPr lang="ko-KR" altLang="en-US" sz="32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실행전략팀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선정</a:t>
            </a:r>
            <a:endParaRPr lang="ko-KR" altLang="en-US" sz="3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 rot="300000">
            <a:off x="457200" y="1268413"/>
            <a:ext cx="8229600" cy="5056187"/>
          </a:xfrm>
          <a:solidFill>
            <a:srgbClr val="FFFF00"/>
          </a:solidFill>
        </p:spPr>
        <p:txBody>
          <a:bodyPr/>
          <a:lstStyle/>
          <a:p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전략팀장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 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OO </a:t>
            </a:r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목사</a:t>
            </a:r>
            <a:endParaRPr lang="en-US" altLang="ko-KR" sz="36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팀원들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강 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OO </a:t>
            </a:r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목사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OO </a:t>
            </a:r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강도사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marL="0" indent="0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OOO</a:t>
            </a:r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전도사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최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OO </a:t>
            </a:r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간사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 marL="0" indent="0">
              <a:buNone/>
            </a:pPr>
            <a:r>
              <a:rPr lang="en-US" altLang="ko-KR" sz="3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마을 장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(A),</a:t>
            </a:r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마을 장 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(B), </a:t>
            </a:r>
          </a:p>
          <a:p>
            <a:pPr marL="0" indent="0">
              <a:buNone/>
            </a:pPr>
            <a:r>
              <a:rPr lang="en-US" altLang="ko-KR" sz="3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마을장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(C) (</a:t>
            </a:r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이상 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매월 마지막 주 화요일 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10:00-12:00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만남</a:t>
            </a:r>
            <a:endParaRPr lang="ko-KR" altLang="en-US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4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10245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6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7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10248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414875"/>
              </p:ext>
            </p:extLst>
          </p:nvPr>
        </p:nvGraphicFramePr>
        <p:xfrm>
          <a:off x="251521" y="1124744"/>
          <a:ext cx="8663880" cy="4638347"/>
        </p:xfrm>
        <a:graphic>
          <a:graphicData uri="http://schemas.openxmlformats.org/drawingml/2006/table">
            <a:tbl>
              <a:tblPr/>
              <a:tblGrid>
                <a:gridCol w="2016223"/>
                <a:gridCol w="1656184"/>
                <a:gridCol w="1656184"/>
                <a:gridCol w="1728192"/>
                <a:gridCol w="1607097"/>
              </a:tblGrid>
              <a:tr h="5000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진단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상태</a:t>
                      </a:r>
                      <a:endParaRPr lang="ko-KR" altLang="en-US" sz="1800" dirty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미래 목표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진단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성취도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(%)</a:t>
                      </a:r>
                      <a:endParaRPr lang="ko-KR" altLang="en-US" sz="1800" dirty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평균출석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544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600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(2)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평균헌금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800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만원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850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만원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만원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 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(3)</a:t>
                      </a:r>
                      <a:r>
                        <a:rPr lang="ko-KR" altLang="en-US" sz="1800" b="1" dirty="0" err="1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개수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70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75 (+)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(4)</a:t>
                      </a:r>
                      <a:r>
                        <a:rPr lang="ko-KR" altLang="en-US" sz="1800" b="1" dirty="0" err="1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참석 인원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430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1800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480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en-US" altLang="ko-KR" sz="1800" b="1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(5)</a:t>
                      </a: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회원등록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숫자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1160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1300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(+140)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0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(6)</a:t>
                      </a: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훈련참여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숫자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(+100)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0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(7)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리더 숫자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88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95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(+7)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3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합계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 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_______% 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 됨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1826742" y="260648"/>
            <a:ext cx="5728642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교회의 목표</a:t>
            </a:r>
            <a:r>
              <a:rPr lang="en-US" altLang="ko-KR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양</a:t>
            </a:r>
            <a:r>
              <a:rPr lang="en-US" altLang="ko-KR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질적</a:t>
            </a:r>
            <a:r>
              <a:rPr lang="en-US" altLang="ko-KR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설정</a:t>
            </a:r>
            <a:endParaRPr lang="en-US" altLang="ko-KR" sz="2800" kern="0" dirty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57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4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10245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6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7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10248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99659"/>
              </p:ext>
            </p:extLst>
          </p:nvPr>
        </p:nvGraphicFramePr>
        <p:xfrm>
          <a:off x="539552" y="1735104"/>
          <a:ext cx="8375848" cy="2802098"/>
        </p:xfrm>
        <a:graphic>
          <a:graphicData uri="http://schemas.openxmlformats.org/drawingml/2006/table">
            <a:tbl>
              <a:tblPr/>
              <a:tblGrid>
                <a:gridCol w="1944216"/>
                <a:gridCol w="1512168"/>
                <a:gridCol w="1440160"/>
                <a:gridCol w="1728192"/>
                <a:gridCol w="1751112"/>
              </a:tblGrid>
              <a:tr h="5000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진단</a:t>
                      </a:r>
                      <a:endParaRPr lang="ko-KR" altLang="en-US" sz="1800" dirty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미래 목표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진단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성취도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(%)</a:t>
                      </a:r>
                      <a:endParaRPr lang="ko-KR" altLang="en-US" sz="1800" dirty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수입의 십일조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r>
                        <a:rPr lang="ko-KR" altLang="en-US" sz="18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매주 평균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9.60%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9.60%(+1)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9.50%(-0.1)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-50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%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(-50%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(2)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기도시간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</a:t>
                      </a:r>
                      <a:r>
                        <a:rPr lang="ko-KR" altLang="en-US" sz="18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하루 평균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26.5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30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(+3.5)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34.8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(+8.3)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+ 4.8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(237%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 </a:t>
                      </a:r>
                      <a:r>
                        <a:rPr lang="ko-KR" altLang="en-US" sz="1800" b="1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성취률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187%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를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2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나눔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+94%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1826742" y="836712"/>
            <a:ext cx="5728642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P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교회의 양적  목표 세우기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(2)</a:t>
            </a:r>
            <a:endParaRPr lang="en-US" altLang="ko-KR" sz="2800" kern="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28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sz="3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교회 비전</a:t>
            </a:r>
            <a:endParaRPr lang="ko-KR" altLang="en-US" sz="3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 rot="300000">
            <a:off x="457200" y="1268413"/>
            <a:ext cx="8229600" cy="5056187"/>
          </a:xfrm>
          <a:solidFill>
            <a:srgbClr val="FFFF00"/>
          </a:solidFill>
        </p:spPr>
        <p:txBody>
          <a:bodyPr/>
          <a:lstStyle/>
          <a:p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세상에 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빼앗겨 버린 하나님의 영광을 되찾아 드리자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사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42:8, 43:21).</a:t>
            </a:r>
            <a:endParaRPr lang="ko-KR" altLang="en-US" sz="3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3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*비전선언문</a:t>
            </a:r>
            <a:r>
              <a:rPr lang="en-US" altLang="ko-KR" sz="3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en-US" altLang="ko-KR" sz="36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36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대 사역으로 훈련된 </a:t>
            </a:r>
            <a:r>
              <a:rPr lang="en-US" altLang="ko-KR" sz="36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318 </a:t>
            </a:r>
            <a:r>
              <a:rPr lang="ko-KR" altLang="en-US" sz="36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행복공동체가 사람을 살리고</a:t>
            </a:r>
            <a:r>
              <a:rPr lang="en-US" altLang="ko-KR" sz="36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36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키우고</a:t>
            </a:r>
            <a:r>
              <a:rPr lang="en-US" altLang="ko-KR" sz="36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36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고치는 </a:t>
            </a:r>
            <a:r>
              <a:rPr lang="ko-KR" altLang="en-US" sz="36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</a:t>
            </a:r>
            <a:r>
              <a:rPr lang="en-US" altLang="ko-KR" sz="3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9:35) (</a:t>
            </a:r>
            <a:r>
              <a:rPr lang="ko-KR" altLang="en-US" sz="3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창</a:t>
            </a:r>
            <a:r>
              <a:rPr lang="en-US" altLang="ko-KR" sz="3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14:13-16)(</a:t>
            </a:r>
            <a:r>
              <a:rPr lang="ko-KR" altLang="en-US" sz="3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신</a:t>
            </a:r>
            <a:r>
              <a:rPr lang="en-US" altLang="ko-KR" sz="3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10:12ff) (</a:t>
            </a:r>
            <a:r>
              <a:rPr lang="ko-KR" altLang="en-US" sz="3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</a:t>
            </a:r>
            <a:r>
              <a:rPr lang="en-US" altLang="ko-KR" sz="3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4:23, 9:35</a:t>
            </a: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3600" dirty="0"/>
              <a:t> </a:t>
            </a:r>
            <a:endParaRPr lang="ko-KR" altLang="en-US" sz="36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sz="40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36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교회 핵심가치 </a:t>
            </a:r>
            <a:endParaRPr lang="ko-KR" altLang="en-US" sz="3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 rot="300000">
            <a:off x="457200" y="1268413"/>
            <a:ext cx="8229600" cy="5056187"/>
          </a:xfrm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우리는 사람을 살리고 키우고 고치는 생명공동체입니다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마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4:23, 9:35). </a:t>
            </a:r>
            <a:endParaRPr lang="ko-KR" altLang="en-US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우리는 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318 </a:t>
            </a:r>
            <a:r>
              <a:rPr lang="ko-KR" altLang="en-US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시스템을 추구하는 행복공동체입니다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창 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14:13-1) </a:t>
            </a:r>
            <a:endParaRPr lang="ko-KR" altLang="en-US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3) </a:t>
            </a:r>
            <a:r>
              <a:rPr lang="ko-KR" altLang="en-US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우리는 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대 사역으로 훈련된 사역공동체입니다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막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3:13-15).: 5 </a:t>
            </a:r>
            <a:r>
              <a:rPr lang="ko-KR" altLang="en-US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대사역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endParaRPr lang="ko-KR" altLang="en-US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오도록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전도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선교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)/ 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보도록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교제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)/ 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배우도록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양육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교육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)/ 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해보도록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훈련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)/ 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맡도록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사역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봉사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교회 목표와 실행전략</a:t>
            </a:r>
            <a:endParaRPr lang="ko-KR" altLang="en-US" sz="3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 rot="300000">
            <a:off x="463838" y="1116373"/>
            <a:ext cx="8229600" cy="5208517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(worship)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에 목숨 걸자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! </a:t>
            </a:r>
            <a:endParaRPr lang="ko-KR" altLang="en-US" sz="3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1)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예배 평균 출석 인원을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600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등락폭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 내로 유지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으로 올리고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2)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예배 시간 </a:t>
            </a:r>
            <a:r>
              <a:rPr lang="ko-KR" altLang="en-US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엄수율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80%(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현재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60%-200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명을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명으로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에 도전하고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3)</a:t>
            </a:r>
            <a:r>
              <a:rPr lang="ko-KR" altLang="en-US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간증문은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사랑방별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80% 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이상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유효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60%) 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제출하고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그리고</a:t>
            </a:r>
          </a:p>
          <a:p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4) 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성경적 예배 교육을 실시하여 연말에는 영감 있는 예배의 점수를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74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로 올린다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36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교회 목표와 실행전략</a:t>
            </a:r>
            <a:endParaRPr lang="ko-KR" altLang="en-US" sz="3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 rot="300000">
            <a:off x="463838" y="1116373"/>
            <a:ext cx="8229600" cy="5208517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(worship)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에 목숨 걸자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! </a:t>
            </a:r>
            <a:endParaRPr lang="ko-KR" altLang="en-US" sz="3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1)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예배 평균 출석 인원을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600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등락폭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 내로 유지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으로 올리고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36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115616" y="2996952"/>
            <a:ext cx="6984776" cy="304698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⓵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팀사역자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심방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고을별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주간심방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출석자 포함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필요한 경우 타고을 지체도 심방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⓶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을장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심방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- 2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주 이상 결석자 및 장기 결석자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특별관리 대상자들을 매주 심방한다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⓷ 가장 심방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주중 사랑방원들 심방하여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을장에게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보고한다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⓸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다함께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예배 시 성공한 사랑방을 축복하며 이벤트 준비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(?),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주보에 성공한 사랑방 등재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24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교회 목표와 실행전략</a:t>
            </a:r>
            <a:endParaRPr lang="ko-KR" altLang="en-US" sz="3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 rot="300000">
            <a:off x="463838" y="1116373"/>
            <a:ext cx="8229600" cy="5208517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(worship)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에 목숨 걸자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! 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2)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예배 시간 </a:t>
            </a:r>
            <a:r>
              <a:rPr lang="ko-KR" altLang="en-US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엄수율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80%(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현재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60%-200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명을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명으로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에 도전하고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36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15616" y="2996952"/>
            <a:ext cx="6984776" cy="218521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⓵ 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예배시간 엄수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예배 시작 전 출석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에 대한 현수막 및 배너 설치 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(5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 중순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endParaRPr lang="ko-KR" altLang="en-US" sz="28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⓶ 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Time Keeper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를 세워 교회 주변 피켓 홍보 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(5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 말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8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52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75" name="제목 3"/>
          <p:cNvSpPr>
            <a:spLocks noGrp="1"/>
          </p:cNvSpPr>
          <p:nvPr>
            <p:ph type="title"/>
          </p:nvPr>
        </p:nvSpPr>
        <p:spPr>
          <a:xfrm>
            <a:off x="457200" y="1205185"/>
            <a:ext cx="8147248" cy="5032127"/>
          </a:xfrm>
          <a:solidFill>
            <a:srgbClr val="FFC000"/>
          </a:solidFill>
        </p:spPr>
        <p:txBody>
          <a:bodyPr/>
          <a:lstStyle/>
          <a:p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누가 참여하고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몇 명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교회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Top Leaders 10-20%</a:t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내외의 각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Small Group</a:t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리더들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각 기관장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부서장들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</a:t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어떻게 작성하는가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교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회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리더가 교회 리더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혹은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목사님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로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부터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설문지를 받거나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(2)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개인적으로 직접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WWW.igomt.com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에 들어가서 자료실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(ID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와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PW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필요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에서 다운로드 받음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(3)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작성해서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e-mail(jamessok_4@hotmail.com)</a:t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로 보낸다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 </a:t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400" dirty="0" smtClean="0"/>
              <a:t/>
            </a:r>
            <a:br>
              <a:rPr lang="ko-KR" altLang="en-US" sz="2400" dirty="0" smtClean="0"/>
            </a:br>
            <a:r>
              <a:rPr lang="ko-KR" altLang="en-US" sz="18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5297" name="_x103356864" descr="EMB0000aab0ba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423673" cy="247079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31640" y="360040"/>
            <a:ext cx="6192688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&lt;</a:t>
            </a:r>
            <a:r>
              <a:rPr lang="ko-KR" altLang="en-US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 리더 건강진단 설문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작성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교회 목표와 실행전략</a:t>
            </a:r>
            <a:endParaRPr lang="ko-KR" altLang="en-US" sz="3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 rot="300000">
            <a:off x="463838" y="1116373"/>
            <a:ext cx="8229600" cy="5208517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(worship)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에 목숨 걸자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! 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3)</a:t>
            </a:r>
            <a:r>
              <a:rPr lang="ko-KR" altLang="en-US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간증문은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사랑방별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80% 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이상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유효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60%) 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제출하고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그리고</a:t>
            </a:r>
          </a:p>
          <a:p>
            <a:pPr marL="0" indent="0">
              <a:buNone/>
            </a:pP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36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15616" y="2996952"/>
            <a:ext cx="6984776" cy="261610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⓵ 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사랑방 출석 인원의 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80% 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제출에 유효 </a:t>
            </a:r>
            <a:r>
              <a:rPr lang="ko-KR" altLang="en-US" sz="28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간증문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60% (6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8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⓶ 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 셋째 주 부터 예배관련 </a:t>
            </a:r>
            <a:r>
              <a:rPr lang="ko-KR" altLang="en-US" sz="28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간증문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발표 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매주준비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 A4</a:t>
            </a:r>
            <a:r>
              <a:rPr lang="ko-KR" altLang="en-US" sz="28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한장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분량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8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⓷ 주보에도 </a:t>
            </a:r>
            <a:r>
              <a:rPr lang="ko-KR" altLang="en-US" sz="28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간증문을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선택해서 게시함</a:t>
            </a:r>
          </a:p>
          <a:p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85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교회 목표와 실행전략</a:t>
            </a:r>
            <a:endParaRPr lang="ko-KR" altLang="en-US" sz="3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 rot="300000">
            <a:off x="463838" y="1116373"/>
            <a:ext cx="8229600" cy="5208517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(worship)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에 목숨 걸자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! 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4) 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성경적 예배 교육을 실시하여 연말에는 영감 있는 예배의 점수를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74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로 올린다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36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15616" y="3261171"/>
            <a:ext cx="6984776" cy="267765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⓵ 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27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 저녁까지 팀 구성하여 예배 의미강화를 위한 집중 기간을 기획한다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28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⓶ 성경적 예배 교육 </a:t>
            </a:r>
            <a:r>
              <a:rPr lang="ko-KR" altLang="en-US" sz="28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커리큐럼을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선정하고 </a:t>
            </a:r>
            <a:r>
              <a:rPr lang="ko-KR" altLang="en-US" sz="28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한달간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설교한다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8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초대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박해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교회의 예배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중세교회예배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종교개혁 예배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한국교회 </a:t>
            </a:r>
            <a:r>
              <a:rPr lang="ko-KR" altLang="en-US" sz="28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초대예배</a:t>
            </a:r>
            <a:endParaRPr lang="ko-KR" altLang="en-US" sz="28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207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교회 목표와 실행전략</a:t>
            </a:r>
            <a:endParaRPr lang="ko-KR" altLang="en-US" sz="3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 rot="300000">
            <a:off x="482856" y="1117204"/>
            <a:ext cx="8229600" cy="4772099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능력에 목숨을 걸자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기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도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성경적 </a:t>
            </a:r>
            <a:r>
              <a:rPr lang="ko-KR" altLang="en-US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기도관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확립을 통해 누적기도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만 시간에 도전하고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회 기도응답 </a:t>
            </a:r>
            <a:r>
              <a:rPr lang="ko-KR" altLang="en-US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간증문을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발표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(50% 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확보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및 시상하게 함으로 </a:t>
            </a:r>
          </a:p>
          <a:p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3) 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열정적 영성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68.9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점에서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75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점으로 올린다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36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교회 목표와 실행전략</a:t>
            </a:r>
            <a:endParaRPr lang="ko-KR" altLang="en-US" sz="3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 rot="300000">
            <a:off x="482856" y="1117204"/>
            <a:ext cx="8229600" cy="4772099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능력에 목숨을 걸자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기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도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36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15616" y="1997839"/>
            <a:ext cx="7056784" cy="378565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실행전략</a:t>
            </a:r>
          </a:p>
          <a:p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⓵ 개인기도시간 확보를 위해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개인영성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점검표를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매달 배부하여 하루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분 이상 기도할 수 있도록 한다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⓶ 매월 기도 십일조에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고을별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기도 시간을 가짐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가장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을장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임원단은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필참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⓷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금요기도폭풍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집회시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청년부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전체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150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명 이상 참석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리더의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60%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이상 참석함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한다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* 참고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기도 폭풍 집회에 참석하면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시간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새벽 기도회 참석하면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분으로 간주한다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78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교회 목표와 실행전략</a:t>
            </a:r>
            <a:endParaRPr lang="ko-KR" altLang="en-US" sz="3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 rot="300000">
            <a:off x="482856" y="1117204"/>
            <a:ext cx="8229600" cy="4772099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능력에 목숨을 걸자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말씀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성경 읽기의 필요성에 대한 교육을 실시함으로 </a:t>
            </a:r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월말 까지 누적 </a:t>
            </a:r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100</a:t>
            </a:r>
            <a:r>
              <a:rPr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독에 도전하고</a:t>
            </a:r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endParaRPr lang="ko-KR" altLang="en-US" sz="28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sz="28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큐티</a:t>
            </a:r>
            <a:r>
              <a:rPr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주</a:t>
            </a:r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회에서 주</a:t>
            </a:r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회로 올리고</a:t>
            </a:r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endParaRPr lang="ko-KR" altLang="en-US" sz="28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3) </a:t>
            </a:r>
            <a:r>
              <a:rPr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성경 암송을 점진적으로 실시하여 </a:t>
            </a:r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 말까지 </a:t>
            </a:r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100</a:t>
            </a:r>
            <a:r>
              <a:rPr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명이 암송하도록 하여 </a:t>
            </a:r>
          </a:p>
          <a:p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4) </a:t>
            </a:r>
            <a:r>
              <a:rPr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열정적 영성 </a:t>
            </a:r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68.9</a:t>
            </a:r>
            <a:r>
              <a:rPr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점에서 </a:t>
            </a:r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75</a:t>
            </a:r>
            <a:r>
              <a:rPr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점으로 올린다</a:t>
            </a:r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28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27</a:t>
            </a:r>
            <a:r>
              <a:rPr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일 저녁까지 팀 구성하여 말씀훈련강화를 위한 집중 기간을 기획한다</a:t>
            </a:r>
            <a:r>
              <a:rPr lang="en-US" altLang="ko-KR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28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36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교회 목표와 실행전략</a:t>
            </a:r>
            <a:endParaRPr lang="ko-KR" altLang="en-US" sz="3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 rot="300000">
            <a:off x="482856" y="1117204"/>
            <a:ext cx="8229600" cy="4772099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능력에 목숨을 걸자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말씀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36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15616" y="1997839"/>
            <a:ext cx="7056784" cy="427809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실행전략</a:t>
            </a:r>
          </a:p>
          <a:p>
            <a:r>
              <a:rPr lang="ko-KR" altLang="en-US" sz="28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⓵ 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성경의 중요성과 권위에 대한 교육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팀별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11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 달까지 누적 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100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독 목표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주보게재</a:t>
            </a:r>
          </a:p>
          <a:p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⓶ 생명의 삶으로 </a:t>
            </a:r>
            <a:r>
              <a:rPr lang="ko-KR" altLang="en-US" sz="28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사방별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큐티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50% 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이상 달성 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예배시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Q.T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의 중요성 강조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8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⓷ </a:t>
            </a:r>
            <a:r>
              <a:rPr lang="ko-KR" altLang="en-US" sz="28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네비게이토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60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구절을 </a:t>
            </a:r>
            <a:r>
              <a:rPr lang="ko-KR" altLang="en-US" sz="28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한주에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두 구절씩 암송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(7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월부터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), </a:t>
            </a:r>
            <a:endParaRPr lang="ko-KR" altLang="en-US" sz="28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월부터는 </a:t>
            </a:r>
            <a:r>
              <a:rPr lang="ko-KR" altLang="en-US" sz="28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사랑방별로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한 구절씩 암송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매주 리더 </a:t>
            </a:r>
            <a:r>
              <a:rPr lang="ko-KR" altLang="en-US" sz="28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모임때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점검하고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 12</a:t>
            </a:r>
            <a:r>
              <a:rPr lang="ko-KR" altLang="en-US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구절씩 시험</a:t>
            </a:r>
            <a:r>
              <a:rPr lang="en-US" altLang="ko-KR" sz="28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8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84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교회 목표와 실행전략</a:t>
            </a:r>
            <a:endParaRPr lang="ko-KR" altLang="en-US" sz="3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 rot="300000">
            <a:off x="463838" y="1116373"/>
            <a:ext cx="8229600" cy="5208517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전도에 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목숨 걸자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! </a:t>
            </a:r>
            <a:endParaRPr lang="ko-KR" altLang="en-US" sz="3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자연 전도로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300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 등록하여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명을 정착시키고 </a:t>
            </a:r>
          </a:p>
          <a:p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새생명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축제 때 </a:t>
            </a:r>
            <a:r>
              <a:rPr lang="ko-KR" altLang="en-US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태신자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1000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명을 작정하여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300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 이상 전도하고 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이상 정착시켜 </a:t>
            </a:r>
          </a:p>
          <a:p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3) 200</a:t>
            </a:r>
            <a:r>
              <a:rPr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명을 전도한다</a:t>
            </a:r>
            <a:r>
              <a:rPr lang="en-US" altLang="ko-KR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36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2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교회 목표와 실행전략</a:t>
            </a:r>
            <a:endParaRPr lang="ko-KR" altLang="en-US" sz="3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 rot="300000">
            <a:off x="463838" y="1116373"/>
            <a:ext cx="8229600" cy="5208517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전도에 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목숨 걸자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! </a:t>
            </a:r>
            <a:endParaRPr lang="ko-KR" altLang="en-US" sz="3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ko-KR" altLang="en-US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36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99592" y="1844824"/>
            <a:ext cx="7560840" cy="452431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실행전략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A. 100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명 전도 전략</a:t>
            </a:r>
          </a:p>
          <a:p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⓵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200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명을 전도하기 위해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주 전도 전략을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 말까지 준비하고 년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회 전도주일로 지켜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300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명이상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등록시키도록 한다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⓶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사랑방별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태신자를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구체적으로 작정하고 매 모임에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태신자의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근황을 나누고 기도한다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B. 100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명 정착 전략</a:t>
            </a:r>
          </a:p>
          <a:p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⓵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새가족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생명팀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특별 사랑방을 운영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(12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주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하여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새가족들의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정착을 돕고자 한다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⓶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등반시에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기존 사랑방의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새가족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섬김이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친철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양육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교육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토요리더모임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을 실시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자체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외부강사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-2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한다</a:t>
            </a:r>
            <a:endParaRPr lang="ko-KR" altLang="en-US" sz="24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18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8101012" cy="609600"/>
          </a:xfrm>
        </p:spPr>
        <p:txBody>
          <a:bodyPr/>
          <a:lstStyle/>
          <a:p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차진단 </a:t>
            </a:r>
            <a:r>
              <a:rPr lang="ko-KR" altLang="en-US" sz="3000" dirty="0" err="1" smtClean="0">
                <a:latin typeface="맑은 고딕" pitchFamily="50" charset="-127"/>
                <a:ea typeface="맑은 고딕" pitchFamily="50" charset="-127"/>
              </a:rPr>
              <a:t>개발점에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 대한 처방전</a:t>
            </a: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451970"/>
            <a:ext cx="1980000" cy="422263"/>
          </a:xfrm>
          <a:prstGeom prst="rect">
            <a:avLst/>
          </a:prstGeom>
        </p:spPr>
      </p:pic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-11151" y="1291648"/>
          <a:ext cx="9144000" cy="520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7308304"/>
              </a:tblGrid>
              <a:tr h="42400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800" b="1" kern="1200" dirty="0" err="1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사역자를</a:t>
                      </a:r>
                      <a:r>
                        <a:rPr lang="ko-KR" altLang="en-US" sz="18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세우는 지도력</a:t>
                      </a:r>
                    </a:p>
                  </a:txBody>
                  <a:tcPr/>
                </a:tc>
              </a:tr>
              <a:tr h="4632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ko-KR" altLang="en-US" sz="11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사역자를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세우는 지도력</a:t>
                      </a:r>
                    </a:p>
                    <a:p>
                      <a:pPr algn="ctr" latinLnBrk="1"/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목회자 혼자 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일인 </a:t>
                      </a:r>
                      <a:r>
                        <a:rPr lang="ko-KR" altLang="en-US" sz="11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다역</a:t>
                      </a:r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하지 않고 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평신도들을 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여러 분야에 세워 </a:t>
                      </a: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모든 성도들을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일하게 하는 지도력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algn="ctr" latinLnBrk="1"/>
                      <a:endParaRPr lang="ko-KR" altLang="en-US" sz="1100" b="1" dirty="0" smtClean="0">
                        <a:latin typeface="+mn-lt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처방 </a:t>
                      </a:r>
                      <a:r>
                        <a:rPr lang="en-US" altLang="ko-KR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  <a:p>
                      <a:endParaRPr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교회 리더들끼리 소통이 되지 않을 때 </a:t>
                      </a:r>
                      <a:r>
                        <a:rPr lang="ko-KR" alt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론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아덴과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브라이언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트레이시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(Ron Arden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과 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Brian Tracy)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쓴</a:t>
                      </a:r>
                      <a:r>
                        <a:rPr lang="ko-KR" altLang="en-US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1600" b="1" u="sng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백만불</a:t>
                      </a:r>
                      <a:r>
                        <a:rPr lang="ko-KR" altLang="en-US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짜리 매력</a:t>
                      </a:r>
                      <a:r>
                        <a:rPr lang="en-US" altLang="ko-KR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ko-KR" altLang="en-US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을 읽고 소감을 발표하여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경청의 기술을 익히게 한다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altLang="ko-KR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교회 리더들이 불신자에 대한 관심을 가지지 못할 경우 불신자들의 명단을 확보하고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팀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(2-3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명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만들어서 </a:t>
                      </a:r>
                      <a:r>
                        <a:rPr lang="en-US" altLang="ko-KR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정기적인 심방</a:t>
                      </a:r>
                      <a:r>
                        <a:rPr lang="en-US" altLang="ko-KR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계획한다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altLang="ko-KR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교회 리더들이 주일예배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준비를 위한 </a:t>
                      </a:r>
                      <a:r>
                        <a:rPr lang="en-US" altLang="ko-KR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(1) </a:t>
                      </a:r>
                      <a:r>
                        <a:rPr lang="ko-KR" altLang="en-US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중보 </a:t>
                      </a:r>
                      <a:r>
                        <a:rPr lang="ko-KR" altLang="en-US" sz="1600" b="1" u="sng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기도팀</a:t>
                      </a:r>
                      <a:r>
                        <a:rPr lang="en-US" altLang="ko-KR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(2)</a:t>
                      </a:r>
                      <a:r>
                        <a:rPr lang="ko-KR" altLang="en-US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예배 시 사회</a:t>
                      </a:r>
                      <a:r>
                        <a:rPr lang="en-US" altLang="ko-KR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기도</a:t>
                      </a:r>
                      <a:r>
                        <a:rPr lang="en-US" altLang="ko-KR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광고를 맡기거나</a:t>
                      </a:r>
                      <a:r>
                        <a:rPr lang="en-US" altLang="ko-KR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찬양 팀에 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들어가서 예배를 협력하거나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혹은 </a:t>
                      </a:r>
                      <a:r>
                        <a:rPr lang="en-US" altLang="ko-KR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r>
                        <a:rPr lang="ko-KR" altLang="en-US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새벽기도 시  은혜 받은 말씀이나 </a:t>
                      </a:r>
                      <a:r>
                        <a:rPr lang="ko-KR" altLang="en-US" sz="1600" b="1" u="sng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큐티</a:t>
                      </a:r>
                      <a:r>
                        <a:rPr lang="ko-KR" altLang="en-US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중심으로 새벽기도회에  말씀</a:t>
                      </a:r>
                      <a:r>
                        <a:rPr lang="ko-KR" altLang="en-US" sz="16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 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인도하게 한다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altLang="ko-KR" sz="16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교회 리더들이 교회 성장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혹은 교회 건강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에 관한 책을 읽고 </a:t>
                      </a:r>
                      <a:r>
                        <a:rPr lang="en-US" altLang="ko-KR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독서 발표회</a:t>
                      </a:r>
                      <a:r>
                        <a:rPr lang="en-US" altLang="ko-KR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갖게 하거나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혹은 제직 모임을 할 때 한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명을 정해 돌아가면서 읽은 책을 중심으로 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우리 교회 건강한 모습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에 대해 발표를 하게 한다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 (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좋은 책 추천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크레그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크로쉘이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쓴 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생명력이 넘치는 교회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”(</a:t>
                      </a:r>
                      <a:r>
                        <a:rPr lang="ko-KR" altLang="en-US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두란노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출판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2010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how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churches and leaders can get it and keep it))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73731" name="_x104936424" descr="EMB000002aca6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08" y="3971611"/>
            <a:ext cx="1674813" cy="198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4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8101012" cy="609600"/>
          </a:xfrm>
        </p:spPr>
        <p:txBody>
          <a:bodyPr/>
          <a:lstStyle/>
          <a:p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차진단 </a:t>
            </a:r>
            <a:r>
              <a:rPr lang="ko-KR" altLang="en-US" sz="3000" dirty="0" err="1" smtClean="0">
                <a:latin typeface="맑은 고딕" pitchFamily="50" charset="-127"/>
                <a:ea typeface="맑은 고딕" pitchFamily="50" charset="-127"/>
              </a:rPr>
              <a:t>개발점에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 대한 처방전</a:t>
            </a: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451970"/>
            <a:ext cx="1980000" cy="422263"/>
          </a:xfrm>
          <a:prstGeom prst="rect">
            <a:avLst/>
          </a:prstGeom>
        </p:spPr>
      </p:pic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-11151" y="1291648"/>
          <a:ext cx="9144000" cy="505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7308304"/>
              </a:tblGrid>
              <a:tr h="42400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800" b="1" kern="1200" dirty="0" err="1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사역자를</a:t>
                      </a:r>
                      <a:r>
                        <a:rPr lang="ko-KR" altLang="en-US" sz="18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세우는 지도력</a:t>
                      </a:r>
                    </a:p>
                  </a:txBody>
                  <a:tcPr/>
                </a:tc>
              </a:tr>
              <a:tr h="4632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ko-KR" altLang="en-US" sz="11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사역자를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세우는 지도력</a:t>
                      </a:r>
                    </a:p>
                    <a:p>
                      <a:pPr algn="ctr" latinLnBrk="1"/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목회자 혼자 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일인 </a:t>
                      </a:r>
                      <a:r>
                        <a:rPr lang="ko-KR" altLang="en-US" sz="11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다역</a:t>
                      </a:r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하지 않고 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평신도들을 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여러 분야에 세워 </a:t>
                      </a: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모든 성도들을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일하게 하는 지도력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algn="ctr" latinLnBrk="1"/>
                      <a:endParaRPr lang="ko-KR" altLang="en-US" sz="1100" b="1" dirty="0" smtClean="0">
                        <a:latin typeface="+mn-lt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처방 </a:t>
                      </a:r>
                      <a:r>
                        <a:rPr lang="en-US" altLang="ko-KR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</a:p>
                    <a:p>
                      <a:endParaRPr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5)  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교회 리더들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목사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장로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집사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소그룹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리더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교사 등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..)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 교인들끼리 협력이 잘 되지 못하거나 혹은 동역자들이 사역의 한계를 느낄 때에 적극적으로 섬기는 일을 못할 경우</a:t>
                      </a:r>
                      <a:r>
                        <a:rPr lang="ko-KR" altLang="en-US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“섬김 지도자 훈련</a:t>
                      </a:r>
                      <a:r>
                        <a:rPr lang="en-US" altLang="ko-KR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en-US" altLang="ko-KR" sz="1600" b="1" u="sng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Servantship</a:t>
                      </a:r>
                      <a:r>
                        <a:rPr lang="en-US" altLang="ko-KR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Model Leadership)”</a:t>
                      </a:r>
                      <a:r>
                        <a:rPr lang="ko-KR" altLang="en-US" sz="16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세미나를 만들어 제공해야 한다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>
                        <a:buNone/>
                      </a:pPr>
                      <a:endParaRPr lang="en-US" altLang="ko-KR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6)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교회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리더들이 서로 협력관계를 맺지 못하고 서로 도움을 주지 못할 때  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1600" b="1" u="sng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뜨라이브</a:t>
                      </a:r>
                      <a:r>
                        <a:rPr lang="ko-KR" altLang="en-US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1" u="sng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코칭</a:t>
                      </a:r>
                      <a:r>
                        <a:rPr lang="en-US" altLang="ko-KR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ko-KR" altLang="en-US" sz="1600" b="1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훈련을 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실시하여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리더들끼리 </a:t>
                      </a:r>
                      <a:r>
                        <a:rPr lang="en-US" altLang="ko-KR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Teamship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갖게하고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리더들의  영성과 리더십의 질을 높여 준다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endParaRPr lang="en-US" altLang="ko-KR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7)</a:t>
                      </a: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교회리더들이 정기적으로 교회의 건강을 진단하고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평가하고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처방하는 </a:t>
                      </a:r>
                      <a:r>
                        <a:rPr lang="en-US" altLang="ko-KR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교회 건강진단 처방 전략</a:t>
                      </a:r>
                      <a:r>
                        <a:rPr lang="en-US" altLang="ko-KR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ko-KR" altLang="en-US" sz="1600" b="1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세미나를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열고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교회의 문제들을 찾고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해결하는 능력을 키워준다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이렇게 하면 첫 번째 요인인 </a:t>
                      </a:r>
                      <a:r>
                        <a:rPr lang="ko-KR" alt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사역자를</a:t>
                      </a:r>
                      <a:r>
                        <a:rPr lang="ko-KR" alt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세우는 지도력”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 개발되어질 것이다</a:t>
                      </a: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73731" name="_x104936424" descr="EMB000002aca6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08" y="3971611"/>
            <a:ext cx="1674813" cy="198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6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75" name="제목 3"/>
          <p:cNvSpPr>
            <a:spLocks noGrp="1"/>
          </p:cNvSpPr>
          <p:nvPr>
            <p:ph type="title"/>
          </p:nvPr>
        </p:nvSpPr>
        <p:spPr>
          <a:xfrm>
            <a:off x="457200" y="1205185"/>
            <a:ext cx="8219256" cy="5176143"/>
          </a:xfrm>
          <a:solidFill>
            <a:srgbClr val="FFC000"/>
          </a:solidFill>
        </p:spPr>
        <p:txBody>
          <a:bodyPr/>
          <a:lstStyle/>
          <a:p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3)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어떻게 건강진단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Report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를 받는가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건강진단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Report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용지를 직접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email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로 보내며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약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1-2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주 후가 필요합니다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</a:t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4)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받은 후에 무엇을 합니까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    건강진단 리포트를 받으면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   그것을 기초해서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평신도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리더 건강진단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처방틀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&gt;(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부록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 1-2&gt;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을 작성합니다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</a:t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그리고 난 뒤에 담임목사님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으로 부터 도움을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받</a:t>
            </a: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습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/>
              <a:t/>
            </a:r>
            <a:br>
              <a:rPr lang="ko-KR" altLang="en-US" sz="2400" dirty="0" smtClean="0"/>
            </a:br>
            <a:r>
              <a:rPr lang="ko-KR" altLang="en-US" sz="18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5297" name="_x103356864" descr="EMB0000aab0ba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691800" cy="266429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31640" y="360040"/>
            <a:ext cx="6192688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&lt;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 리더 건강진단 설문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작성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8101012" cy="609600"/>
          </a:xfrm>
        </p:spPr>
        <p:txBody>
          <a:bodyPr/>
          <a:lstStyle/>
          <a:p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차진단 </a:t>
            </a:r>
            <a:r>
              <a:rPr lang="ko-KR" altLang="en-US" sz="3000" dirty="0" err="1" smtClean="0">
                <a:latin typeface="맑은 고딕" pitchFamily="50" charset="-127"/>
                <a:ea typeface="맑은 고딕" pitchFamily="50" charset="-127"/>
              </a:rPr>
              <a:t>개발점에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 대한 처방전</a:t>
            </a: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-3</a:t>
            </a:r>
            <a:endParaRPr lang="ko-KR" altLang="en-US" sz="3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451970"/>
            <a:ext cx="1980000" cy="422263"/>
          </a:xfrm>
          <a:prstGeom prst="rect">
            <a:avLst/>
          </a:prstGeom>
        </p:spPr>
      </p:pic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-11151" y="1291648"/>
          <a:ext cx="9144000" cy="505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7308304"/>
              </a:tblGrid>
              <a:tr h="42400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800" b="1" kern="1200" dirty="0" err="1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사역자를</a:t>
                      </a:r>
                      <a:r>
                        <a:rPr lang="ko-KR" altLang="en-US" sz="18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세우는 지도력</a:t>
                      </a:r>
                    </a:p>
                  </a:txBody>
                  <a:tcPr/>
                </a:tc>
              </a:tr>
              <a:tr h="4632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ko-KR" altLang="en-US" sz="11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사역자를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세우는 지도력</a:t>
                      </a:r>
                    </a:p>
                    <a:p>
                      <a:pPr algn="ctr" latinLnBrk="1"/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목회자 혼자 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일인 </a:t>
                      </a:r>
                      <a:r>
                        <a:rPr lang="ko-KR" altLang="en-US" sz="11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다역</a:t>
                      </a:r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하지 않고 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평신도들을 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여러 분야에 세워 </a:t>
                      </a: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모든 성도들을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일하게 하는 지도력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 latinLnBrk="1"/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algn="ctr" latinLnBrk="1"/>
                      <a:endParaRPr lang="ko-KR" altLang="en-US" sz="1100" b="1" dirty="0" smtClean="0">
                        <a:latin typeface="+mn-lt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관련된 책 읽기</a:t>
                      </a:r>
                      <a:r>
                        <a:rPr lang="en-US" altLang="ko-KR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(*)... </a:t>
                      </a:r>
                    </a:p>
                    <a:p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(1)“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우리는 천국으로 출근한다”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( 21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세기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북스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김종훈 지음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2010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313.p)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“Great Leadership(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좋은 리더에서 위대한 리더로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)"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거름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안토니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2007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296.p)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“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영향력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(The art of Influence)“(***)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(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크리스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와이더너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리더스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북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2008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199.p) 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(4)“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위대한 기업은 다 어디로 갔을까”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(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짐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콜린스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감영사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2010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234.pp)(**)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(5)“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리더십”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빌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하이벨즈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지음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두란노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280.pp)(**)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(6)“AXIOM"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빌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하이벨즈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지음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IVP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출판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2008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373.pp)(***)</a:t>
                      </a: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(7) “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생명이 넘치는 교회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r>
                        <a:rPr lang="en-US" altLang="ko-K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(</a:t>
                      </a:r>
                      <a:r>
                        <a:rPr lang="ko-KR" alt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크레이크</a:t>
                      </a:r>
                      <a:r>
                        <a:rPr lang="ko-KR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그로쉘</a:t>
                      </a:r>
                      <a:r>
                        <a:rPr lang="ko-KR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지음</a:t>
                      </a:r>
                      <a:r>
                        <a:rPr lang="en-US" altLang="ko-K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두란노</a:t>
                      </a:r>
                      <a:r>
                        <a:rPr lang="ko-KR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출판</a:t>
                      </a:r>
                      <a:r>
                        <a:rPr lang="en-US" altLang="ko-K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2010</a:t>
                      </a:r>
                      <a:r>
                        <a:rPr lang="ko-KR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224.pp)(***)</a:t>
                      </a:r>
                      <a:endParaRPr lang="ko-KR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73731" name="_x104936424" descr="EMB000002aca6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08" y="3971611"/>
            <a:ext cx="1674813" cy="198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1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8101012" cy="609600"/>
          </a:xfrm>
        </p:spPr>
        <p:txBody>
          <a:bodyPr/>
          <a:lstStyle/>
          <a:p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차진단 </a:t>
            </a:r>
            <a:r>
              <a:rPr lang="ko-KR" altLang="en-US" sz="3000" dirty="0" err="1" smtClean="0">
                <a:latin typeface="맑은 고딕" pitchFamily="50" charset="-127"/>
                <a:ea typeface="맑은 고딕" pitchFamily="50" charset="-127"/>
              </a:rPr>
              <a:t>개발점에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 대한 처방전</a:t>
            </a: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-11151" y="1291648"/>
          <a:ext cx="9144000" cy="505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7308304"/>
              </a:tblGrid>
              <a:tr h="424008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8. </a:t>
                      </a:r>
                      <a:r>
                        <a:rPr lang="ko-KR" altLang="en-US" sz="20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사랑의 관계</a:t>
                      </a:r>
                    </a:p>
                  </a:txBody>
                  <a:tcPr/>
                </a:tc>
              </a:tr>
              <a:tr h="4632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교회를 사랑의 공동체로 만들고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사랑이 교회 내부 뿐 아니라 외부까지 열기를 전달시키는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영적 관계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처방 </a:t>
                      </a:r>
                      <a:r>
                        <a:rPr lang="en-US" altLang="ko-K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  <a:p>
                      <a:endParaRPr lang="ko-KR" alt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성도들끼리의 왕래가 너무 없는 교회거나 혹은 교인들끼리의 느낌을 솔직히 드러내지 못하는 분위기라면 한 가정이 한 가정을 초청하여 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“식사로 친교 맺기”</a:t>
                      </a: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혹은 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“식사 초청 받기”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등의 프로그램을 강화할 수 있다</a:t>
                      </a: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이렇게 하면 사랑의 관계가 더욱 돈독해진다</a:t>
                      </a: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특히 불신자들이 등록을 했을 때에 초청하는 일은 매우 좋은 관계를 맺을 수 있다</a:t>
                      </a: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altLang="ko-K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altLang="ko-KR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ko-KR" altLang="en-US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교인들끼리 모여도 웃음이 없다면 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“장기 자랑대회”</a:t>
                      </a:r>
                      <a:r>
                        <a:rPr lang="en-US" altLang="ko-KR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“</a:t>
                      </a:r>
                      <a:r>
                        <a:rPr lang="ko-KR" altLang="en-US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웃기기 대회”</a:t>
                      </a:r>
                      <a:r>
                        <a:rPr lang="en-US" altLang="ko-KR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혹은 명절에 “윷놀이 대회”등을 열어서 웃음의 꽃을 피우게 할 수 있다</a:t>
                      </a:r>
                      <a:r>
                        <a:rPr lang="en-US" altLang="ko-KR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>
                        <a:buNone/>
                      </a:pPr>
                      <a:endParaRPr lang="ko-KR" alt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13" name="그림 12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78849" name="_x128447560" descr="EMB00000b98b2b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2" y="4000504"/>
            <a:ext cx="1674813" cy="2100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0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8101012" cy="609600"/>
          </a:xfrm>
        </p:spPr>
        <p:txBody>
          <a:bodyPr/>
          <a:lstStyle/>
          <a:p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차진단 </a:t>
            </a:r>
            <a:r>
              <a:rPr lang="ko-KR" altLang="en-US" sz="3000" dirty="0" err="1" smtClean="0">
                <a:latin typeface="맑은 고딕" pitchFamily="50" charset="-127"/>
                <a:ea typeface="맑은 고딕" pitchFamily="50" charset="-127"/>
              </a:rPr>
              <a:t>개발점에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 대한 처방전</a:t>
            </a: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-11151" y="1291648"/>
          <a:ext cx="9144000" cy="508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7308304"/>
              </a:tblGrid>
              <a:tr h="424008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8. </a:t>
                      </a:r>
                      <a:r>
                        <a:rPr lang="ko-KR" altLang="en-US" sz="20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사랑의 관계</a:t>
                      </a:r>
                    </a:p>
                  </a:txBody>
                  <a:tcPr/>
                </a:tc>
              </a:tr>
              <a:tr h="4632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교회를 사랑의 공동체로 만들고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사랑이 교회 내부 뿐 아니라 외부까지 열기를 전달시키는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영적 관계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처방 </a:t>
                      </a:r>
                      <a:r>
                        <a:rPr lang="en-US" altLang="ko-K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  <a:p>
                      <a:endParaRPr lang="ko-KR" alt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교인들끼리 서로 칭찬하고 격려하는 분위기가 형성되어 있지 않다면 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“하루에 </a:t>
                      </a:r>
                      <a:r>
                        <a:rPr lang="en-US" altLang="ko-K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가지씩 칭찬하기” 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프로그램을 만들 수 있다</a:t>
                      </a: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또는 각 가정에 칭찬할 것들을 찾아서 칭찬을 해 주기 위한 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 칭찬하고 격려 보내는 전화하기”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등의 프로그램을 만들면 된다</a:t>
                      </a: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>
                        <a:buNone/>
                      </a:pPr>
                      <a:endParaRPr lang="en-US" altLang="ko-K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altLang="ko-KR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(4) </a:t>
                      </a:r>
                      <a:r>
                        <a:rPr lang="ko-KR" altLang="en-US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교인들끼리 솔직하게 자신을 털어 놓고 이야기하는 분위기 형성이 필요하다면 일주일에 한 번씩 시간을 정해 가정과 자녀들을 위해 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“기도하고 전화 해 주기” 운동을 펼치거나</a:t>
                      </a:r>
                      <a:r>
                        <a:rPr lang="en-US" altLang="ko-K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혹은 </a:t>
                      </a:r>
                      <a:r>
                        <a:rPr lang="en-US" altLang="ko-K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가까운 사람들끼리 한 가정이 한 가정을 초청하여 섬기기” </a:t>
                      </a:r>
                      <a:r>
                        <a:rPr lang="ko-KR" altLang="en-US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등의 프로그램을 만들 수 있다</a:t>
                      </a:r>
                      <a:r>
                        <a:rPr lang="en-US" altLang="ko-KR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None/>
                      </a:pPr>
                      <a:endParaRPr lang="ko-KR" alt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pic>
        <p:nvPicPr>
          <p:cNvPr id="13" name="그림 12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pic>
        <p:nvPicPr>
          <p:cNvPr id="78849" name="_x128447560" descr="EMB00000b98b2b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2" y="4000504"/>
            <a:ext cx="1674813" cy="2100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2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8101012" cy="609600"/>
          </a:xfrm>
        </p:spPr>
        <p:txBody>
          <a:bodyPr/>
          <a:lstStyle/>
          <a:p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차진단 </a:t>
            </a:r>
            <a:r>
              <a:rPr lang="ko-KR" altLang="en-US" sz="3000" dirty="0" err="1" smtClean="0">
                <a:latin typeface="맑은 고딕" pitchFamily="50" charset="-127"/>
                <a:ea typeface="맑은 고딕" pitchFamily="50" charset="-127"/>
              </a:rPr>
              <a:t>개발점에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 대한 처방전</a:t>
            </a: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-3</a:t>
            </a:r>
            <a:endParaRPr lang="ko-KR" altLang="en-US" sz="3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-11151" y="1291648"/>
          <a:ext cx="9144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7308304"/>
              </a:tblGrid>
              <a:tr h="379878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8. </a:t>
                      </a:r>
                      <a:r>
                        <a:rPr lang="ko-KR" altLang="en-US" sz="20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사랑의 관계</a:t>
                      </a:r>
                    </a:p>
                  </a:txBody>
                  <a:tcPr/>
                </a:tc>
              </a:tr>
              <a:tr h="4614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교회를 사랑의 공동체로 만들고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사랑이 교회 내부 뿐 아니라 외부까지 열기를 전달시키는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영적 관계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관련된 책 읽기</a:t>
                      </a:r>
                      <a:r>
                        <a:rPr lang="en-US" altLang="ko-K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(*)... </a:t>
                      </a:r>
                    </a:p>
                    <a:p>
                      <a:endParaRPr lang="ko-KR" alt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(1)"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끌리는 사람의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백만불짜리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매력</a:t>
                      </a:r>
                      <a:endParaRPr lang="en-US" altLang="ko-K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브라이언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트레시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한국 경제 신문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266.pp)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(2)“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영향력“</a:t>
                      </a:r>
                      <a:endParaRPr lang="ko-KR" altLang="en-US" sz="18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리드스북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크리스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와이드너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저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2008, 199.pp)(*) </a:t>
                      </a:r>
                      <a:endParaRPr lang="ko-KR" altLang="en-US" sz="18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(3)“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멘토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씨앗을 뿌리는 사람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,R.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이언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시모어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지음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2003,295.pp)(*)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(4)“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남이 나를 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하게 하라”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양광모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케이앤제이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2008,240.pp)</a:t>
                      </a:r>
                      <a:endParaRPr lang="ko-KR" altLang="en-US" sz="18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(5)“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마시멜로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이야기”</a:t>
                      </a:r>
                      <a:endParaRPr lang="en-US" altLang="ko-K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호야킴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데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포샤다외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한국경제 신문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2005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173.pp)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(6)“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따뜻한 카리스마”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이종선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랜듬하우스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2004, 306.pp)</a:t>
                      </a:r>
                      <a:endParaRPr lang="ko-KR" altLang="en-US" sz="18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(7)"Staff Your Church for Growth"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(Grand Rapids, </a:t>
                      </a:r>
                      <a:r>
                        <a:rPr lang="en-US" altLang="ko-KR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Mich.:Baker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Books, 2002,)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(8)“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회사가 붙잡는 사람의 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1% 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비밀”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신현만 지음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위즈덤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324.pp)(**)</a:t>
                      </a:r>
                      <a:endParaRPr lang="ko-KR" altLang="en-US" sz="18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(9)“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우리는 천국으로 출근한다”</a:t>
                      </a:r>
                      <a:endParaRPr lang="en-US" altLang="ko-K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김종훈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21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세기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북스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2010, 313.pp) 07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269.pp)</a:t>
                      </a:r>
                      <a:endParaRPr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666633"/>
              </a:solidFill>
            </a:endParaRPr>
          </a:p>
        </p:txBody>
      </p:sp>
      <p:pic>
        <p:nvPicPr>
          <p:cNvPr id="78849" name="_x128447560" descr="EMB00000b98b2b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2" y="4000504"/>
            <a:ext cx="1674813" cy="2100263"/>
          </a:xfrm>
          <a:prstGeom prst="rect">
            <a:avLst/>
          </a:prstGeom>
          <a:noFill/>
        </p:spPr>
      </p:pic>
      <p:pic>
        <p:nvPicPr>
          <p:cNvPr id="14" name="그림 13" descr="Thriv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054475"/>
            <a:ext cx="9144000" cy="669925"/>
          </a:xfrm>
        </p:spPr>
        <p:txBody>
          <a:bodyPr/>
          <a:lstStyle/>
          <a:p>
            <a:r>
              <a:rPr lang="ko-KR" altLang="en-US" sz="3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교회 리더 건강진단 평가 및 처방 보고서</a:t>
            </a:r>
            <a:endParaRPr lang="ko-KR" alt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900080" y="4653136"/>
            <a:ext cx="6264696" cy="210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</a:rPr>
              <a:t>GO THRIVE COACHING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11417 S. Belmont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Plainfield IL 60585                jaemssok_4@hotmail.com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Office (815)254-7720         www.igomt.com</a:t>
            </a:r>
          </a:p>
          <a:p>
            <a:pPr algn="r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b="1" kern="0" dirty="0" smtClean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Cell    (630)280-0710    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www.gotracking.org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214282" y="4929198"/>
            <a:ext cx="3888432" cy="158417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그림 9" descr="Thrive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7"/>
            <a:ext cx="2857523" cy="500066"/>
          </a:xfrm>
          <a:prstGeom prst="rect">
            <a:avLst/>
          </a:prstGeom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42" name="_x159670488"/>
          <p:cNvSpPr>
            <a:spLocks noChangeArrowheads="1"/>
          </p:cNvSpPr>
          <p:nvPr/>
        </p:nvSpPr>
        <p:spPr bwMode="auto">
          <a:xfrm>
            <a:off x="500034" y="5072074"/>
            <a:ext cx="3413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대전 </a:t>
            </a:r>
            <a:r>
              <a:rPr kumimoji="1" lang="en-US" altLang="ko-KR" sz="1600" dirty="0" smtClean="0">
                <a:solidFill>
                  <a:srgbClr val="000000"/>
                </a:solidFill>
                <a:latin typeface="맑은 고딕" pitchFamily="50" charset="-127"/>
                <a:cs typeface="굴림" pitchFamily="50" charset="-127"/>
              </a:rPr>
              <a:t>S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교회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(20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명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)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  <a:cs typeface="굴림" pitchFamily="50" charset="-127"/>
              </a:rPr>
              <a:t>담임 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  <a:cs typeface="굴림" pitchFamily="50" charset="-127"/>
              </a:rPr>
              <a:t>: OOO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  <a:cs typeface="굴림" pitchFamily="50" charset="-127"/>
              </a:rPr>
              <a:t>목사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1441" name="_x159671128"/>
          <p:cNvSpPr>
            <a:spLocks noChangeArrowheads="1"/>
          </p:cNvSpPr>
          <p:nvPr/>
        </p:nvSpPr>
        <p:spPr bwMode="auto">
          <a:xfrm>
            <a:off x="357158" y="5572140"/>
            <a:ext cx="3951287" cy="8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실시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7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예정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7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en-US" altLang="ko-KR" sz="1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예정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5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7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pic>
        <p:nvPicPr>
          <p:cNvPr id="14" name="그림 13" descr="사본 -교회리더-로고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20" y="172086"/>
            <a:ext cx="3742976" cy="37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499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22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비교 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601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1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2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55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교회와 본인의 신앙건강상태 예상치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-3" y="1285860"/>
          <a:ext cx="9144004" cy="5000660"/>
        </p:xfrm>
        <a:graphic>
          <a:graphicData uri="http://schemas.openxmlformats.org/drawingml/2006/table">
            <a:tbl>
              <a:tblPr/>
              <a:tblGrid>
                <a:gridCol w="714351"/>
                <a:gridCol w="1067109"/>
                <a:gridCol w="890730"/>
                <a:gridCol w="890730"/>
                <a:gridCol w="890730"/>
                <a:gridCol w="890730"/>
                <a:gridCol w="890730"/>
                <a:gridCol w="890730"/>
                <a:gridCol w="660870"/>
                <a:gridCol w="714383"/>
                <a:gridCol w="642911"/>
              </a:tblGrid>
              <a:tr h="57053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101600" marR="1016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FFFFFF"/>
                          </a:solidFill>
                          <a:latin typeface="맑은 고딕"/>
                          <a:ea typeface="맑은 고딕"/>
                        </a:rPr>
                        <a:t>III.-1 </a:t>
                      </a:r>
                      <a:r>
                        <a:rPr lang="ko-KR" altLang="en-US" sz="2000" b="1" dirty="0">
                          <a:solidFill>
                            <a:srgbClr val="FFFFFF"/>
                          </a:solidFill>
                          <a:latin typeface="맑은 고딕"/>
                        </a:rPr>
                        <a:t>교회와 교인들의 건강상태 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03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6-A. </a:t>
                      </a:r>
                      <a:r>
                        <a:rPr lang="ko-KR" altLang="en-US" sz="1800" b="1" i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당신은 자기 자신의 현재 신앙 건강 상태를 어떻게 봅니까</a:t>
                      </a: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?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700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/>
                        </a:rPr>
                        <a:t>건강하지 않음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/>
                        </a:rPr>
                        <a:t>건강함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/>
                        </a:rPr>
                        <a:t>아주 건강함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16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7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8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9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592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031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6-B. </a:t>
                      </a:r>
                      <a:r>
                        <a:rPr lang="ko-KR" altLang="en-US" sz="1800" b="1" i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현재 당신이 출석하는 교회의 건강상태를 어떤 상태라고 생각합니까</a:t>
                      </a: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?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700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/>
                        </a:rPr>
                        <a:t>건강하지 않음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/>
                        </a:rPr>
                        <a:t>건강함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/>
                        </a:rPr>
                        <a:t>아주 건강함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16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</a:t>
                      </a:r>
                      <a:endParaRPr 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</a:t>
                      </a:r>
                      <a:endParaRPr 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7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8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9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592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2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차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3028" y="350930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FF0000"/>
                </a:solidFill>
                <a:latin typeface="HY각헤드라인M" pitchFamily="18" charset="-127"/>
                <a:ea typeface="HY각헤드라인M" pitchFamily="18" charset="-127"/>
              </a:rPr>
              <a:t>5%</a:t>
            </a:r>
            <a:endParaRPr lang="ko-KR" altLang="en-US" sz="2800" b="1" dirty="0">
              <a:solidFill>
                <a:srgbClr val="FF0000"/>
              </a:solidFill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350043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2060"/>
                </a:solidFill>
                <a:latin typeface="HY각헤드라인M" pitchFamily="18" charset="-127"/>
                <a:ea typeface="HY각헤드라인M" pitchFamily="18" charset="-127"/>
              </a:rPr>
              <a:t>60%</a:t>
            </a:r>
            <a:endParaRPr lang="ko-KR" altLang="en-US" sz="2800" b="1" dirty="0">
              <a:solidFill>
                <a:srgbClr val="002060"/>
              </a:solidFill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68" y="3500438"/>
            <a:ext cx="200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8000"/>
                </a:solidFill>
                <a:latin typeface="HY각헤드라인M" pitchFamily="18" charset="-127"/>
                <a:ea typeface="HY각헤드라인M" pitchFamily="18" charset="-127"/>
              </a:rPr>
              <a:t>35%</a:t>
            </a:r>
            <a:endParaRPr lang="ko-KR" altLang="en-US" sz="2800" b="1" dirty="0">
              <a:solidFill>
                <a:srgbClr val="008000"/>
              </a:solidFill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3030" y="573472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FF0000"/>
                </a:solidFill>
                <a:latin typeface="HY각헤드라인M" pitchFamily="18" charset="-127"/>
                <a:ea typeface="HY각헤드라인M" pitchFamily="18" charset="-127"/>
              </a:rPr>
              <a:t>5%</a:t>
            </a:r>
            <a:endParaRPr lang="ko-KR" altLang="en-US" sz="2800" b="1" dirty="0">
              <a:solidFill>
                <a:srgbClr val="FF0000"/>
              </a:solidFill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0588" y="574359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2060"/>
                </a:solidFill>
                <a:latin typeface="HY각헤드라인M" pitchFamily="18" charset="-127"/>
                <a:ea typeface="HY각헤드라인M" pitchFamily="18" charset="-127"/>
              </a:rPr>
              <a:t>55%</a:t>
            </a:r>
            <a:endParaRPr lang="ko-KR" altLang="en-US" sz="2800" b="1" dirty="0">
              <a:solidFill>
                <a:srgbClr val="002060"/>
              </a:solidFill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5743592"/>
            <a:ext cx="200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8000"/>
                </a:solidFill>
                <a:latin typeface="HY각헤드라인M" pitchFamily="18" charset="-127"/>
                <a:ea typeface="HY각헤드라인M" pitchFamily="18" charset="-127"/>
              </a:rPr>
              <a:t>40%</a:t>
            </a:r>
            <a:endParaRPr lang="ko-KR" altLang="en-US" sz="2800" b="1" dirty="0">
              <a:solidFill>
                <a:srgbClr val="008000"/>
              </a:solidFill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6215074" y="2843428"/>
            <a:ext cx="928694" cy="64294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Y각헤드라인M" pitchFamily="18" charset="-127"/>
                <a:ea typeface="HY각헤드라인M" pitchFamily="18" charset="-127"/>
              </a:rPr>
              <a:t>7</a:t>
            </a:r>
            <a:endParaRPr kumimoji="0" lang="ko-KR" alt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6215074" y="5072074"/>
            <a:ext cx="928694" cy="64294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Y각헤드라인M" pitchFamily="18" charset="-127"/>
                <a:ea typeface="HY각헤드라인M" pitchFamily="18" charset="-127"/>
              </a:rPr>
              <a:t>7</a:t>
            </a:r>
            <a:endParaRPr kumimoji="0" lang="ko-KR" alt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Y각헤드라인M" pitchFamily="18" charset="-127"/>
              <a:ea typeface="HY각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82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7013"/>
            <a:ext cx="8281168" cy="609600"/>
          </a:xfrm>
          <a:solidFill>
            <a:srgbClr val="00B0F0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개인과 교회의 건강상태 영역별 비교그래프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10"/>
          <p:cNvGrpSpPr>
            <a:grpSpLocks/>
          </p:cNvGrpSpPr>
          <p:nvPr/>
        </p:nvGrpSpPr>
        <p:grpSpPr bwMode="auto">
          <a:xfrm>
            <a:off x="571472" y="1285861"/>
            <a:ext cx="8072494" cy="5214975"/>
            <a:chOff x="0" y="-503732"/>
            <a:chExt cx="4831431" cy="3701878"/>
          </a:xfrm>
        </p:grpSpPr>
        <p:graphicFrame>
          <p:nvGraphicFramePr>
            <p:cNvPr id="12" name="차트 11"/>
            <p:cNvGraphicFramePr>
              <a:graphicFrameLocks/>
            </p:cNvGraphicFramePr>
            <p:nvPr/>
          </p:nvGraphicFramePr>
          <p:xfrm>
            <a:off x="0" y="-453021"/>
            <a:ext cx="2364456" cy="3641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3" name="차트 12"/>
            <p:cNvGraphicFramePr>
              <a:graphicFrameLocks/>
            </p:cNvGraphicFramePr>
            <p:nvPr/>
          </p:nvGraphicFramePr>
          <p:xfrm>
            <a:off x="2466975" y="-503732"/>
            <a:ext cx="2364456" cy="37018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68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424168" cy="896938"/>
          </a:xfrm>
          <a:solidFill>
            <a:srgbClr val="FF00FF"/>
          </a:solidFill>
        </p:spPr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신앙년수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십일조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불신자 친구 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기도시간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8" name="그룹 17"/>
          <p:cNvGrpSpPr>
            <a:grpSpLocks/>
          </p:cNvGrpSpPr>
          <p:nvPr/>
        </p:nvGrpSpPr>
        <p:grpSpPr bwMode="auto">
          <a:xfrm>
            <a:off x="-109537" y="1824037"/>
            <a:ext cx="9363073" cy="4748235"/>
            <a:chOff x="0" y="0"/>
            <a:chExt cx="9972675" cy="4305300"/>
          </a:xfrm>
        </p:grpSpPr>
        <p:graphicFrame>
          <p:nvGraphicFramePr>
            <p:cNvPr id="19" name="차트 18"/>
            <p:cNvGraphicFramePr>
              <a:graphicFrameLocks/>
            </p:cNvGraphicFramePr>
            <p:nvPr/>
          </p:nvGraphicFramePr>
          <p:xfrm>
            <a:off x="4895850" y="9525"/>
            <a:ext cx="249555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0" name="차트 19"/>
            <p:cNvGraphicFramePr>
              <a:graphicFrameLocks/>
            </p:cNvGraphicFramePr>
            <p:nvPr/>
          </p:nvGraphicFramePr>
          <p:xfrm>
            <a:off x="2486025" y="9525"/>
            <a:ext cx="23241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1" name="차트 20"/>
            <p:cNvGraphicFramePr>
              <a:graphicFrameLocks/>
            </p:cNvGraphicFramePr>
            <p:nvPr/>
          </p:nvGraphicFramePr>
          <p:xfrm>
            <a:off x="7448550" y="0"/>
            <a:ext cx="2524125" cy="4286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2" name="차트 21"/>
            <p:cNvGraphicFramePr>
              <a:graphicFrameLocks/>
            </p:cNvGraphicFramePr>
            <p:nvPr/>
          </p:nvGraphicFramePr>
          <p:xfrm>
            <a:off x="0" y="19050"/>
            <a:ext cx="2409825" cy="4286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920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신앙의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4C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방사형 그래프 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10"/>
          <p:cNvGrpSpPr>
            <a:grpSpLocks/>
          </p:cNvGrpSpPr>
          <p:nvPr/>
        </p:nvGrpSpPr>
        <p:grpSpPr bwMode="auto">
          <a:xfrm>
            <a:off x="285720" y="1643050"/>
            <a:ext cx="8501122" cy="5214950"/>
            <a:chOff x="-604867" y="600063"/>
            <a:chExt cx="8501123" cy="5214951"/>
          </a:xfrm>
        </p:grpSpPr>
        <p:graphicFrame>
          <p:nvGraphicFramePr>
            <p:cNvPr id="12" name="차트 11"/>
            <p:cNvGraphicFramePr>
              <a:graphicFrameLocks/>
            </p:cNvGraphicFramePr>
            <p:nvPr/>
          </p:nvGraphicFramePr>
          <p:xfrm>
            <a:off x="-604867" y="600063"/>
            <a:ext cx="8501123" cy="5214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54"/>
            <p:cNvSpPr txBox="1"/>
            <p:nvPr/>
          </p:nvSpPr>
          <p:spPr>
            <a:xfrm>
              <a:off x="-33363" y="2743203"/>
              <a:ext cx="2085975" cy="476250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D.</a:t>
              </a:r>
              <a:r>
                <a: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능력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(competency )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5610240" y="2738444"/>
              <a:ext cx="1828800" cy="504825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B.</a:t>
              </a:r>
              <a:r>
                <a: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성품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(Character)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5" name="TextBox 56"/>
            <p:cNvSpPr txBox="1"/>
            <p:nvPr/>
          </p:nvSpPr>
          <p:spPr>
            <a:xfrm>
              <a:off x="2895595" y="742939"/>
              <a:ext cx="2057400" cy="438150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A.</a:t>
              </a:r>
              <a:r>
                <a: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부르심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(Calling)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6" name="TextBox 57"/>
            <p:cNvSpPr txBox="1"/>
            <p:nvPr/>
          </p:nvSpPr>
          <p:spPr>
            <a:xfrm>
              <a:off x="2681281" y="5291162"/>
              <a:ext cx="2276475" cy="381000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b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C.</a:t>
              </a:r>
              <a:r>
                <a: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공동체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(Community)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9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9329" name="_x167485072" descr="EMB0000179025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34" y="1320662"/>
            <a:ext cx="7956614" cy="508919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895466" y="227012"/>
            <a:ext cx="7348422" cy="897732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 리더들과 함께</a:t>
            </a:r>
            <a:r>
              <a:rPr lang="en-US" altLang="ko-KR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/>
            </a:r>
            <a:br>
              <a:rPr lang="en-US" altLang="ko-KR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</a:br>
            <a:r>
              <a:rPr lang="ko-KR" altLang="en-US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주님의 나라를 세우는  </a:t>
            </a:r>
            <a:r>
              <a:rPr lang="en-US" altLang="ko-KR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31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뜨라이브</a:t>
            </a:r>
            <a:r>
              <a:rPr lang="ko-KR" altLang="en-US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1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_x121646408" descr="EMB00001394a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00108"/>
            <a:ext cx="4572000" cy="4500594"/>
          </a:xfrm>
          <a:prstGeom prst="rect">
            <a:avLst/>
          </a:prstGeom>
          <a:noFill/>
        </p:spPr>
      </p:pic>
      <p:pic>
        <p:nvPicPr>
          <p:cNvPr id="144386" name="_x121645208" descr="EMB00001394a0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572000" cy="4500594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신앙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4C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분석 비교표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0" y="5498592"/>
          <a:ext cx="4714876" cy="1359408"/>
        </p:xfrm>
        <a:graphic>
          <a:graphicData uri="http://schemas.openxmlformats.org/drawingml/2006/table">
            <a:tbl>
              <a:tblPr/>
              <a:tblGrid>
                <a:gridCol w="4714876"/>
              </a:tblGrid>
              <a:tr h="1285860">
                <a:tc>
                  <a:txBody>
                    <a:bodyPr/>
                    <a:lstStyle/>
                    <a:p>
                      <a:pPr marL="101600" marR="1016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&lt;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그린오션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 신앙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4C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분석 비교표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Ⅰ&gt;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A.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부르심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/ C.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공동체의 위치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: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이 그래프는 하나님의 부르심에 대한 확신과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공동체 대한 이해가 어느 정도인지를 분석해 놓은 것입니다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800080"/>
                          </a:solidFill>
                          <a:latin typeface="조선일보명조"/>
                          <a:ea typeface="조선일보명조"/>
                        </a:rPr>
                        <a:t>보라색 ◆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는 당신의 위치를 나타냅니다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714876" y="5498592"/>
          <a:ext cx="4429124" cy="1359408"/>
        </p:xfrm>
        <a:graphic>
          <a:graphicData uri="http://schemas.openxmlformats.org/drawingml/2006/table">
            <a:tbl>
              <a:tblPr/>
              <a:tblGrid>
                <a:gridCol w="4429124"/>
              </a:tblGrid>
              <a:tr h="1285860">
                <a:tc>
                  <a:txBody>
                    <a:bodyPr/>
                    <a:lstStyle/>
                    <a:p>
                      <a:pPr marL="101600" marR="1016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&lt;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그린오션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 신앙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4C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분석 비교표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Ⅱ&gt;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B.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성품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/ D.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능력의 위치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: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이 그래프는 개인의 성품과 개인의 능력에 대하여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분석해 놓은 것입니다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800080"/>
                          </a:solidFill>
                          <a:latin typeface="조선일보명조"/>
                        </a:rPr>
                        <a:t>보라색 ◆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는 당신의 위치를 나타냅니다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해 1"/>
          <p:cNvSpPr/>
          <p:nvPr/>
        </p:nvSpPr>
        <p:spPr bwMode="auto">
          <a:xfrm flipV="1">
            <a:off x="2912702" y="2571744"/>
            <a:ext cx="216024" cy="432048"/>
          </a:xfrm>
          <a:prstGeom prst="su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해 12"/>
          <p:cNvSpPr/>
          <p:nvPr/>
        </p:nvSpPr>
        <p:spPr bwMode="auto">
          <a:xfrm flipV="1">
            <a:off x="7301158" y="2599640"/>
            <a:ext cx="216024" cy="432048"/>
          </a:xfrm>
          <a:prstGeom prst="su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03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848600" cy="908720"/>
          </a:xfrm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그린오션신앙의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건강상태를 나타내는 상태그래프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3" name="그룹 12"/>
          <p:cNvGrpSpPr>
            <a:grpSpLocks/>
          </p:cNvGrpSpPr>
          <p:nvPr/>
        </p:nvGrpSpPr>
        <p:grpSpPr bwMode="auto">
          <a:xfrm>
            <a:off x="214282" y="1285860"/>
            <a:ext cx="8572500" cy="5381625"/>
            <a:chOff x="0" y="0"/>
            <a:chExt cx="8572500" cy="5381625"/>
          </a:xfrm>
        </p:grpSpPr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0" y="0"/>
              <a:ext cx="8572500" cy="5381625"/>
              <a:chOff x="0" y="0"/>
              <a:chExt cx="8572500" cy="5381625"/>
            </a:xfrm>
          </p:grpSpPr>
          <p:graphicFrame>
            <p:nvGraphicFramePr>
              <p:cNvPr id="16" name="차트 15"/>
              <p:cNvGraphicFramePr>
                <a:graphicFrameLocks/>
              </p:cNvGraphicFramePr>
              <p:nvPr/>
            </p:nvGraphicFramePr>
            <p:xfrm>
              <a:off x="0" y="0"/>
              <a:ext cx="8572500" cy="53816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17" name="그룹 16"/>
              <p:cNvGrpSpPr>
                <a:grpSpLocks/>
              </p:cNvGrpSpPr>
              <p:nvPr/>
            </p:nvGrpSpPr>
            <p:grpSpPr bwMode="auto">
              <a:xfrm>
                <a:off x="990600" y="628650"/>
                <a:ext cx="7258050" cy="1638300"/>
                <a:chOff x="990600" y="628650"/>
                <a:chExt cx="7258050" cy="1638300"/>
              </a:xfrm>
            </p:grpSpPr>
            <p:cxnSp>
              <p:nvCxnSpPr>
                <p:cNvPr id="18" name="직선 화살표 연결선 17"/>
                <p:cNvCxnSpPr/>
                <p:nvPr/>
              </p:nvCxnSpPr>
              <p:spPr>
                <a:xfrm>
                  <a:off x="990600" y="2266950"/>
                  <a:ext cx="7258050" cy="0"/>
                </a:xfrm>
                <a:prstGeom prst="straightConnector1">
                  <a:avLst/>
                </a:prstGeom>
                <a:noFill/>
                <a:ln w="50800" cap="flat" cmpd="sng" algn="ctr">
                  <a:solidFill>
                    <a:srgbClr val="4F81BD"/>
                  </a:solidFill>
                  <a:prstDash val="dash"/>
                  <a:headEnd type="triangle"/>
                  <a:tailEnd type="none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cxnSp>
            <p:sp>
              <p:nvSpPr>
                <p:cNvPr id="19" name="직사각형 18"/>
                <p:cNvSpPr/>
                <p:nvPr/>
              </p:nvSpPr>
              <p:spPr>
                <a:xfrm>
                  <a:off x="6048375" y="628650"/>
                  <a:ext cx="2190750" cy="447675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  <a:cs typeface="+mn-cs"/>
                    </a:rPr>
                    <a:t>그린</a:t>
                  </a:r>
                  <a:r>
                    <a:rPr kumimoji="0" lang="en-US" altLang="ko-KR" sz="1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  <a:cs typeface="+mn-cs"/>
                    </a:rPr>
                    <a:t>,</a:t>
                  </a:r>
                  <a:r>
                    <a:rPr kumimoji="0" lang="ko-KR" alt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  <a:cs typeface="+mn-cs"/>
                    </a:rPr>
                    <a:t>블루</a:t>
                  </a:r>
                  <a:r>
                    <a:rPr kumimoji="0" lang="en-US" altLang="ko-KR" sz="1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  <a:cs typeface="+mn-cs"/>
                    </a:rPr>
                    <a:t>,</a:t>
                  </a:r>
                  <a:r>
                    <a:rPr kumimoji="0" lang="ko-KR" alt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  <a:cs typeface="+mn-cs"/>
                    </a:rPr>
                    <a:t>레드영역의 평균선</a:t>
                  </a:r>
                </a:p>
              </p:txBody>
            </p:sp>
          </p:grpSp>
        </p:grpSp>
        <p:cxnSp>
          <p:nvCxnSpPr>
            <p:cNvPr id="15" name="직선 화살표 연결선 14"/>
            <p:cNvCxnSpPr/>
            <p:nvPr/>
          </p:nvCxnSpPr>
          <p:spPr>
            <a:xfrm rot="16200000" flipH="1">
              <a:off x="5467350" y="1657350"/>
              <a:ext cx="11811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12" name="해 11"/>
          <p:cNvSpPr/>
          <p:nvPr/>
        </p:nvSpPr>
        <p:spPr bwMode="auto">
          <a:xfrm flipV="1">
            <a:off x="5148064" y="5128414"/>
            <a:ext cx="216024" cy="432048"/>
          </a:xfrm>
          <a:prstGeom prst="su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해 19"/>
          <p:cNvSpPr/>
          <p:nvPr/>
        </p:nvSpPr>
        <p:spPr bwMode="auto">
          <a:xfrm flipV="1">
            <a:off x="6300192" y="5157192"/>
            <a:ext cx="216024" cy="432048"/>
          </a:xfrm>
          <a:prstGeom prst="su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해 20"/>
          <p:cNvSpPr/>
          <p:nvPr/>
        </p:nvSpPr>
        <p:spPr bwMode="auto">
          <a:xfrm flipV="1">
            <a:off x="2915816" y="5229200"/>
            <a:ext cx="216024" cy="432048"/>
          </a:xfrm>
          <a:prstGeom prst="su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4" name="그룹 13"/>
          <p:cNvGrpSpPr>
            <a:grpSpLocks/>
          </p:cNvGrpSpPr>
          <p:nvPr/>
        </p:nvGrpSpPr>
        <p:grpSpPr bwMode="auto">
          <a:xfrm>
            <a:off x="195262" y="1009671"/>
            <a:ext cx="8753475" cy="5562601"/>
            <a:chOff x="0" y="0"/>
            <a:chExt cx="8505826" cy="5022266"/>
          </a:xfrm>
        </p:grpSpPr>
        <p:graphicFrame>
          <p:nvGraphicFramePr>
            <p:cNvPr id="15" name="차트 14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TextBox 11"/>
            <p:cNvSpPr txBox="1"/>
            <p:nvPr/>
          </p:nvSpPr>
          <p:spPr bwMode="auto">
            <a:xfrm>
              <a:off x="9256" y="0"/>
              <a:ext cx="2073237" cy="36119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A.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부르심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(Calling)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7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5" name="그룹 14"/>
          <p:cNvGrpSpPr>
            <a:grpSpLocks/>
          </p:cNvGrpSpPr>
          <p:nvPr/>
        </p:nvGrpSpPr>
        <p:grpSpPr bwMode="auto">
          <a:xfrm>
            <a:off x="195262" y="1019161"/>
            <a:ext cx="8753475" cy="5624549"/>
            <a:chOff x="0" y="95908"/>
            <a:chExt cx="8505826" cy="4926358"/>
          </a:xfrm>
        </p:grpSpPr>
        <p:graphicFrame>
          <p:nvGraphicFramePr>
            <p:cNvPr id="16" name="차트 15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17"/>
            <p:cNvSpPr txBox="1"/>
            <p:nvPr/>
          </p:nvSpPr>
          <p:spPr bwMode="auto">
            <a:xfrm>
              <a:off x="9256" y="95908"/>
              <a:ext cx="2073237" cy="358733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B.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성품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(Character)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03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-3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5" name="그룹 14"/>
          <p:cNvGrpSpPr>
            <a:grpSpLocks/>
          </p:cNvGrpSpPr>
          <p:nvPr/>
        </p:nvGrpSpPr>
        <p:grpSpPr bwMode="auto">
          <a:xfrm>
            <a:off x="142844" y="1000107"/>
            <a:ext cx="8805893" cy="5643602"/>
            <a:chOff x="-50935" y="79220"/>
            <a:chExt cx="8556761" cy="4943046"/>
          </a:xfrm>
        </p:grpSpPr>
        <p:graphicFrame>
          <p:nvGraphicFramePr>
            <p:cNvPr id="16" name="차트 15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20"/>
            <p:cNvSpPr txBox="1"/>
            <p:nvPr/>
          </p:nvSpPr>
          <p:spPr bwMode="auto">
            <a:xfrm>
              <a:off x="-50935" y="79220"/>
              <a:ext cx="2073237" cy="358733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C.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공동체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(Community) 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1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-4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5" name="그룹 14"/>
          <p:cNvGrpSpPr>
            <a:grpSpLocks/>
          </p:cNvGrpSpPr>
          <p:nvPr/>
        </p:nvGrpSpPr>
        <p:grpSpPr bwMode="auto">
          <a:xfrm>
            <a:off x="214282" y="1000107"/>
            <a:ext cx="8753475" cy="5643602"/>
            <a:chOff x="0" y="79220"/>
            <a:chExt cx="8505826" cy="4943046"/>
          </a:xfrm>
        </p:grpSpPr>
        <p:graphicFrame>
          <p:nvGraphicFramePr>
            <p:cNvPr id="16" name="차트 15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23"/>
            <p:cNvSpPr txBox="1"/>
            <p:nvPr/>
          </p:nvSpPr>
          <p:spPr bwMode="auto">
            <a:xfrm>
              <a:off x="0" y="79220"/>
              <a:ext cx="2073237" cy="358733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D.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능력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(competency 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1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비전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63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핵심가치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2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38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전략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51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주민이해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23528" y="2497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46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755576" y="1196752"/>
            <a:ext cx="7772400" cy="201622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핸드폰</a:t>
            </a:r>
            <a:r>
              <a:rPr kumimoji="0" lang="ko-KR" alt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을 꺼주시거나 혹은 </a:t>
            </a:r>
            <a:r>
              <a:rPr kumimoji="0" lang="ko-KR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진동</a:t>
            </a:r>
            <a:r>
              <a:rPr kumimoji="0" lang="ko-KR" alt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으로 바꿔주셔도 좋습니다.</a:t>
            </a:r>
            <a:endParaRPr kumimoji="0" lang="en-US" altLang="ko-KR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pic>
        <p:nvPicPr>
          <p:cNvPr id="13" name="Picture 3" descr="as28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325961"/>
            <a:ext cx="31242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전도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04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인간관계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8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7.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영성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46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8.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인격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6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9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79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9.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예배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10.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핵심역량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7588"/>
            <a:ext cx="9144000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14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11.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지도력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58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12.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사역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5050"/>
            <a:ext cx="9144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17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1" name="Chart 1"/>
          <p:cNvGraphicFramePr>
            <a:graphicFrameLocks/>
          </p:cNvGraphicFramePr>
          <p:nvPr/>
        </p:nvGraphicFramePr>
        <p:xfrm>
          <a:off x="185737" y="1010236"/>
          <a:ext cx="8772525" cy="549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3" name="그룹 72"/>
          <p:cNvGrpSpPr/>
          <p:nvPr/>
        </p:nvGrpSpPr>
        <p:grpSpPr>
          <a:xfrm>
            <a:off x="4929190" y="1928802"/>
            <a:ext cx="3495675" cy="967157"/>
            <a:chOff x="4786314" y="3214686"/>
            <a:chExt cx="3495675" cy="967157"/>
          </a:xfrm>
        </p:grpSpPr>
        <p:sp>
          <p:nvSpPr>
            <p:cNvPr id="74" name="TextBox 89"/>
            <p:cNvSpPr txBox="1"/>
            <p:nvPr/>
          </p:nvSpPr>
          <p:spPr bwMode="auto">
            <a:xfrm>
              <a:off x="4786314" y="3214686"/>
              <a:ext cx="3495675" cy="967157"/>
            </a:xfrm>
            <a:prstGeom prst="rect">
              <a:avLst/>
            </a:prstGeom>
            <a:solidFill>
              <a:srgbClr val="FFFFEB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1)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비전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5)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전도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9)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예배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2)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핵심가치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6)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인간관계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10)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핵심역량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3)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전략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7)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영성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11)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리더십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4)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주민이해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8)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인격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12)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사역</a:t>
              </a:r>
            </a:p>
          </p:txBody>
        </p:sp>
        <p:sp>
          <p:nvSpPr>
            <p:cNvPr id="75" name="직사각형 74"/>
            <p:cNvSpPr/>
            <p:nvPr/>
          </p:nvSpPr>
          <p:spPr bwMode="auto">
            <a:xfrm>
              <a:off x="4862515" y="3302609"/>
              <a:ext cx="161925" cy="136770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76" name="직사각형 75"/>
            <p:cNvSpPr/>
            <p:nvPr/>
          </p:nvSpPr>
          <p:spPr bwMode="auto">
            <a:xfrm>
              <a:off x="4862515" y="3517532"/>
              <a:ext cx="161925" cy="13677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77" name="직사각형 76"/>
            <p:cNvSpPr/>
            <p:nvPr/>
          </p:nvSpPr>
          <p:spPr bwMode="auto">
            <a:xfrm>
              <a:off x="4862515" y="3750632"/>
              <a:ext cx="161925" cy="136770"/>
            </a:xfrm>
            <a:prstGeom prst="rect">
              <a:avLst/>
            </a:prstGeom>
            <a:solidFill>
              <a:srgbClr val="FF66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78" name="직사각형 77"/>
            <p:cNvSpPr/>
            <p:nvPr/>
          </p:nvSpPr>
          <p:spPr bwMode="auto">
            <a:xfrm>
              <a:off x="4862515" y="3983923"/>
              <a:ext cx="161925" cy="13677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79" name="직사각형 78"/>
            <p:cNvSpPr/>
            <p:nvPr/>
          </p:nvSpPr>
          <p:spPr bwMode="auto">
            <a:xfrm>
              <a:off x="6072189" y="3302609"/>
              <a:ext cx="171450" cy="136770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0" name="직사각형 79"/>
            <p:cNvSpPr/>
            <p:nvPr/>
          </p:nvSpPr>
          <p:spPr bwMode="auto">
            <a:xfrm>
              <a:off x="6072189" y="3527302"/>
              <a:ext cx="171450" cy="13677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1" name="직사각형 80"/>
            <p:cNvSpPr/>
            <p:nvPr/>
          </p:nvSpPr>
          <p:spPr bwMode="auto">
            <a:xfrm>
              <a:off x="6072189" y="3751995"/>
              <a:ext cx="171450" cy="13677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2" name="직사각형 81"/>
            <p:cNvSpPr/>
            <p:nvPr/>
          </p:nvSpPr>
          <p:spPr bwMode="auto">
            <a:xfrm>
              <a:off x="6072189" y="3979815"/>
              <a:ext cx="171450" cy="13677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3" name="직사각형 82"/>
            <p:cNvSpPr/>
            <p:nvPr/>
          </p:nvSpPr>
          <p:spPr bwMode="auto">
            <a:xfrm>
              <a:off x="7224715" y="3312378"/>
              <a:ext cx="161925" cy="13677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 bwMode="auto">
            <a:xfrm>
              <a:off x="7224715" y="3527302"/>
              <a:ext cx="161925" cy="13677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5" name="직사각형 84"/>
            <p:cNvSpPr/>
            <p:nvPr/>
          </p:nvSpPr>
          <p:spPr bwMode="auto">
            <a:xfrm>
              <a:off x="7224715" y="3741054"/>
              <a:ext cx="161925" cy="13677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6" name="직사각형 85"/>
            <p:cNvSpPr/>
            <p:nvPr/>
          </p:nvSpPr>
          <p:spPr bwMode="auto">
            <a:xfrm>
              <a:off x="7224714" y="3970046"/>
              <a:ext cx="161925" cy="13677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5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비교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직사각형 45"/>
          <p:cNvSpPr/>
          <p:nvPr/>
        </p:nvSpPr>
        <p:spPr bwMode="auto">
          <a:xfrm>
            <a:off x="214282" y="6357958"/>
            <a:ext cx="8786874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7" name="그룹 66"/>
          <p:cNvGrpSpPr>
            <a:grpSpLocks/>
          </p:cNvGrpSpPr>
          <p:nvPr/>
        </p:nvGrpSpPr>
        <p:grpSpPr bwMode="auto">
          <a:xfrm>
            <a:off x="285750" y="1285860"/>
            <a:ext cx="8572500" cy="5591174"/>
            <a:chOff x="0" y="0"/>
            <a:chExt cx="8467725" cy="5628086"/>
          </a:xfrm>
        </p:grpSpPr>
        <p:grpSp>
          <p:nvGrpSpPr>
            <p:cNvPr id="68" name="그룹 67"/>
            <p:cNvGrpSpPr>
              <a:grpSpLocks/>
            </p:cNvGrpSpPr>
            <p:nvPr/>
          </p:nvGrpSpPr>
          <p:grpSpPr bwMode="auto">
            <a:xfrm>
              <a:off x="0" y="0"/>
              <a:ext cx="8467725" cy="2732485"/>
              <a:chOff x="0" y="0"/>
              <a:chExt cx="8467725" cy="2732485"/>
            </a:xfrm>
          </p:grpSpPr>
          <p:grpSp>
            <p:nvGrpSpPr>
              <p:cNvPr id="78" name="그룹 77"/>
              <p:cNvGrpSpPr>
                <a:grpSpLocks/>
              </p:cNvGrpSpPr>
              <p:nvPr/>
            </p:nvGrpSpPr>
            <p:grpSpPr bwMode="auto">
              <a:xfrm>
                <a:off x="0" y="1"/>
                <a:ext cx="2733675" cy="2732484"/>
                <a:chOff x="0" y="1"/>
                <a:chExt cx="2771775" cy="3157958"/>
              </a:xfrm>
            </p:grpSpPr>
            <p:graphicFrame>
              <p:nvGraphicFramePr>
                <p:cNvPr id="85" name="차트 84"/>
                <p:cNvGraphicFramePr>
                  <a:graphicFrameLocks/>
                </p:cNvGraphicFramePr>
                <p:nvPr/>
              </p:nvGraphicFramePr>
              <p:xfrm>
                <a:off x="0" y="233784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86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0" y="1"/>
                  <a:ext cx="553303" cy="221616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No. 1</a:t>
                  </a:r>
                </a:p>
              </p:txBody>
            </p:sp>
          </p:grpSp>
          <p:grpSp>
            <p:nvGrpSpPr>
              <p:cNvPr id="79" name="그룹 78"/>
              <p:cNvGrpSpPr>
                <a:grpSpLocks/>
              </p:cNvGrpSpPr>
              <p:nvPr/>
            </p:nvGrpSpPr>
            <p:grpSpPr bwMode="auto">
              <a:xfrm>
                <a:off x="2867025" y="0"/>
                <a:ext cx="2733675" cy="2713437"/>
                <a:chOff x="2867025" y="0"/>
                <a:chExt cx="2771775" cy="3135944"/>
              </a:xfrm>
            </p:grpSpPr>
            <p:graphicFrame>
              <p:nvGraphicFramePr>
                <p:cNvPr id="83" name="차트 82"/>
                <p:cNvGraphicFramePr>
                  <a:graphicFrameLocks/>
                </p:cNvGraphicFramePr>
                <p:nvPr/>
              </p:nvGraphicFramePr>
              <p:xfrm>
                <a:off x="2867025" y="211769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84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2869654" y="0"/>
                  <a:ext cx="553303" cy="199454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No. 2</a:t>
                  </a:r>
                </a:p>
              </p:txBody>
            </p:sp>
          </p:grpSp>
          <p:grpSp>
            <p:nvGrpSpPr>
              <p:cNvPr id="80" name="그룹 79"/>
              <p:cNvGrpSpPr>
                <a:grpSpLocks/>
              </p:cNvGrpSpPr>
              <p:nvPr/>
            </p:nvGrpSpPr>
            <p:grpSpPr bwMode="auto">
              <a:xfrm>
                <a:off x="5729827" y="0"/>
                <a:ext cx="2737898" cy="2713437"/>
                <a:chOff x="5729827" y="0"/>
                <a:chExt cx="2776057" cy="3135944"/>
              </a:xfrm>
            </p:grpSpPr>
            <p:graphicFrame>
              <p:nvGraphicFramePr>
                <p:cNvPr id="81" name="차트 80"/>
                <p:cNvGraphicFramePr>
                  <a:graphicFrameLocks/>
                </p:cNvGraphicFramePr>
                <p:nvPr/>
              </p:nvGraphicFramePr>
              <p:xfrm>
                <a:off x="5734109" y="211769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82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5729827" y="0"/>
                  <a:ext cx="553303" cy="199454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No. 3</a:t>
                  </a:r>
                </a:p>
              </p:txBody>
            </p:sp>
          </p:grpSp>
        </p:grpSp>
        <p:grpSp>
          <p:nvGrpSpPr>
            <p:cNvPr id="69" name="그룹 68"/>
            <p:cNvGrpSpPr>
              <a:grpSpLocks/>
            </p:cNvGrpSpPr>
            <p:nvPr/>
          </p:nvGrpSpPr>
          <p:grpSpPr bwMode="auto">
            <a:xfrm>
              <a:off x="0" y="2914716"/>
              <a:ext cx="2733675" cy="2713370"/>
              <a:chOff x="0" y="2914716"/>
              <a:chExt cx="2771775" cy="3135867"/>
            </a:xfrm>
          </p:grpSpPr>
          <p:graphicFrame>
            <p:nvGraphicFramePr>
              <p:cNvPr id="76" name="차트 75"/>
              <p:cNvGraphicFramePr>
                <a:graphicFrameLocks/>
              </p:cNvGraphicFramePr>
              <p:nvPr/>
            </p:nvGraphicFramePr>
            <p:xfrm>
              <a:off x="0" y="3126408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77" name="TextBox 13"/>
              <p:cNvSpPr txBox="1">
                <a:spLocks noChangeAspect="1"/>
              </p:cNvSpPr>
              <p:nvPr/>
            </p:nvSpPr>
            <p:spPr bwMode="auto">
              <a:xfrm>
                <a:off x="0" y="2914716"/>
                <a:ext cx="553303" cy="1994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4</a:t>
                </a:r>
              </a:p>
            </p:txBody>
          </p:sp>
        </p:grpSp>
        <p:grpSp>
          <p:nvGrpSpPr>
            <p:cNvPr id="70" name="그룹 69"/>
            <p:cNvGrpSpPr>
              <a:grpSpLocks/>
            </p:cNvGrpSpPr>
            <p:nvPr/>
          </p:nvGrpSpPr>
          <p:grpSpPr bwMode="auto">
            <a:xfrm>
              <a:off x="2867025" y="2914716"/>
              <a:ext cx="2733675" cy="2713370"/>
              <a:chOff x="2867025" y="2914716"/>
              <a:chExt cx="2771775" cy="3135867"/>
            </a:xfrm>
          </p:grpSpPr>
          <p:graphicFrame>
            <p:nvGraphicFramePr>
              <p:cNvPr id="74" name="차트 73"/>
              <p:cNvGraphicFramePr>
                <a:graphicFrameLocks/>
              </p:cNvGraphicFramePr>
              <p:nvPr/>
            </p:nvGraphicFramePr>
            <p:xfrm>
              <a:off x="2867025" y="3126408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75" name="TextBox 13"/>
              <p:cNvSpPr txBox="1">
                <a:spLocks noChangeAspect="1"/>
              </p:cNvSpPr>
              <p:nvPr/>
            </p:nvSpPr>
            <p:spPr bwMode="auto">
              <a:xfrm>
                <a:off x="2869654" y="2914716"/>
                <a:ext cx="553303" cy="1994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5</a:t>
                </a:r>
              </a:p>
            </p:txBody>
          </p:sp>
        </p:grpSp>
        <p:grpSp>
          <p:nvGrpSpPr>
            <p:cNvPr id="71" name="그룹 70"/>
            <p:cNvGrpSpPr>
              <a:grpSpLocks/>
            </p:cNvGrpSpPr>
            <p:nvPr/>
          </p:nvGrpSpPr>
          <p:grpSpPr bwMode="auto">
            <a:xfrm>
              <a:off x="5729827" y="2914716"/>
              <a:ext cx="2737898" cy="2713370"/>
              <a:chOff x="5729827" y="2914716"/>
              <a:chExt cx="2776057" cy="3135867"/>
            </a:xfrm>
          </p:grpSpPr>
          <p:graphicFrame>
            <p:nvGraphicFramePr>
              <p:cNvPr id="72" name="차트 71"/>
              <p:cNvGraphicFramePr>
                <a:graphicFrameLocks/>
              </p:cNvGraphicFramePr>
              <p:nvPr/>
            </p:nvGraphicFramePr>
            <p:xfrm>
              <a:off x="5734109" y="3126408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73" name="TextBox 13"/>
              <p:cNvSpPr txBox="1">
                <a:spLocks noChangeAspect="1"/>
              </p:cNvSpPr>
              <p:nvPr/>
            </p:nvSpPr>
            <p:spPr bwMode="auto">
              <a:xfrm>
                <a:off x="5729827" y="2914716"/>
                <a:ext cx="553303" cy="1994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78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75" name="제목 3"/>
          <p:cNvSpPr>
            <a:spLocks noGrp="1"/>
          </p:cNvSpPr>
          <p:nvPr>
            <p:ph type="title"/>
          </p:nvPr>
        </p:nvSpPr>
        <p:spPr>
          <a:xfrm>
            <a:off x="467544" y="1205185"/>
            <a:ext cx="8208912" cy="5176143"/>
          </a:xfrm>
          <a:solidFill>
            <a:srgbClr val="FFC000"/>
          </a:solidFill>
        </p:spPr>
        <p:txBody>
          <a:bodyPr/>
          <a:lstStyle/>
          <a:p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다윗의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4C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모델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로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분류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(1)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부르심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(calling)</a:t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(2)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공동체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(community)</a:t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(3)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성품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(character)</a:t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(4)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능력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(competency)</a:t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적게는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가지 요인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으로 분류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3)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설문지는 전체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90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문제로 구성됨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4)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설문지와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일력지는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  <a:hlinkClick r:id="rId3"/>
              </a:rPr>
              <a:t>WWW.igomt.com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에서 얻음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아이디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peter122/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패스워드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jjh122)</a:t>
            </a:r>
            <a:endParaRPr lang="ko-KR" altLang="en-US" sz="1800" b="1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5297" name="_x103356864" descr="EMB0000aab0ba0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3423673" cy="247079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31640" y="360040"/>
            <a:ext cx="6192688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&lt;</a:t>
            </a:r>
            <a:r>
              <a:rPr lang="ko-KR" altLang="en-US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 리더 건강진단 설문지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비교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직사각형 45"/>
          <p:cNvSpPr/>
          <p:nvPr/>
        </p:nvSpPr>
        <p:spPr bwMode="auto">
          <a:xfrm>
            <a:off x="214282" y="6357958"/>
            <a:ext cx="8786874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4" name="그룹 43"/>
          <p:cNvGrpSpPr>
            <a:grpSpLocks/>
          </p:cNvGrpSpPr>
          <p:nvPr/>
        </p:nvGrpSpPr>
        <p:grpSpPr bwMode="auto">
          <a:xfrm>
            <a:off x="285750" y="1228749"/>
            <a:ext cx="8572500" cy="5629275"/>
            <a:chOff x="0" y="0"/>
            <a:chExt cx="8467725" cy="5629275"/>
          </a:xfrm>
        </p:grpSpPr>
        <p:grpSp>
          <p:nvGrpSpPr>
            <p:cNvPr id="45" name="그룹 44"/>
            <p:cNvGrpSpPr>
              <a:grpSpLocks/>
            </p:cNvGrpSpPr>
            <p:nvPr/>
          </p:nvGrpSpPr>
          <p:grpSpPr bwMode="auto">
            <a:xfrm>
              <a:off x="0" y="0"/>
              <a:ext cx="2733675" cy="2714625"/>
              <a:chOff x="0" y="0"/>
              <a:chExt cx="2771775" cy="3137317"/>
            </a:xfrm>
          </p:grpSpPr>
          <p:graphicFrame>
            <p:nvGraphicFramePr>
              <p:cNvPr id="62" name="차트 61"/>
              <p:cNvGraphicFramePr>
                <a:graphicFrameLocks/>
              </p:cNvGraphicFramePr>
              <p:nvPr/>
            </p:nvGraphicFramePr>
            <p:xfrm>
              <a:off x="0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63" name="TextBox 13"/>
              <p:cNvSpPr txBox="1">
                <a:spLocks noChangeAspect="1"/>
              </p:cNvSpPr>
              <p:nvPr/>
            </p:nvSpPr>
            <p:spPr bwMode="auto">
              <a:xfrm>
                <a:off x="0" y="0"/>
                <a:ext cx="553303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7</a:t>
                </a:r>
              </a:p>
            </p:txBody>
          </p:sp>
        </p:grpSp>
        <p:grpSp>
          <p:nvGrpSpPr>
            <p:cNvPr id="47" name="그룹 46"/>
            <p:cNvGrpSpPr>
              <a:grpSpLocks/>
            </p:cNvGrpSpPr>
            <p:nvPr/>
          </p:nvGrpSpPr>
          <p:grpSpPr bwMode="auto">
            <a:xfrm>
              <a:off x="2867025" y="0"/>
              <a:ext cx="2733675" cy="2714625"/>
              <a:chOff x="2867025" y="0"/>
              <a:chExt cx="2771775" cy="3137317"/>
            </a:xfrm>
          </p:grpSpPr>
          <p:graphicFrame>
            <p:nvGraphicFramePr>
              <p:cNvPr id="60" name="차트 59"/>
              <p:cNvGraphicFramePr>
                <a:graphicFrameLocks/>
              </p:cNvGraphicFramePr>
              <p:nvPr/>
            </p:nvGraphicFramePr>
            <p:xfrm>
              <a:off x="2867025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1" name="TextBox 13"/>
              <p:cNvSpPr txBox="1">
                <a:spLocks noChangeAspect="1"/>
              </p:cNvSpPr>
              <p:nvPr/>
            </p:nvSpPr>
            <p:spPr bwMode="auto">
              <a:xfrm>
                <a:off x="2869654" y="0"/>
                <a:ext cx="553303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8</a:t>
                </a:r>
              </a:p>
            </p:txBody>
          </p:sp>
        </p:grpSp>
        <p:grpSp>
          <p:nvGrpSpPr>
            <p:cNvPr id="48" name="그룹 47"/>
            <p:cNvGrpSpPr>
              <a:grpSpLocks/>
            </p:cNvGrpSpPr>
            <p:nvPr/>
          </p:nvGrpSpPr>
          <p:grpSpPr bwMode="auto">
            <a:xfrm>
              <a:off x="5729827" y="0"/>
              <a:ext cx="2737898" cy="2714626"/>
              <a:chOff x="5729827" y="0"/>
              <a:chExt cx="2776057" cy="3137318"/>
            </a:xfrm>
          </p:grpSpPr>
          <p:graphicFrame>
            <p:nvGraphicFramePr>
              <p:cNvPr id="58" name="차트 57"/>
              <p:cNvGraphicFramePr>
                <a:graphicFrameLocks/>
              </p:cNvGraphicFramePr>
              <p:nvPr/>
            </p:nvGraphicFramePr>
            <p:xfrm>
              <a:off x="5734109" y="213143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9" name="TextBox 13"/>
              <p:cNvSpPr txBox="1">
                <a:spLocks noChangeAspect="1"/>
              </p:cNvSpPr>
              <p:nvPr/>
            </p:nvSpPr>
            <p:spPr bwMode="auto">
              <a:xfrm>
                <a:off x="5729827" y="0"/>
                <a:ext cx="553303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9</a:t>
                </a:r>
              </a:p>
            </p:txBody>
          </p:sp>
        </p:grpSp>
        <p:grpSp>
          <p:nvGrpSpPr>
            <p:cNvPr id="49" name="그룹 48"/>
            <p:cNvGrpSpPr>
              <a:grpSpLocks/>
            </p:cNvGrpSpPr>
            <p:nvPr/>
          </p:nvGrpSpPr>
          <p:grpSpPr bwMode="auto">
            <a:xfrm>
              <a:off x="0" y="2914650"/>
              <a:ext cx="2733675" cy="2714625"/>
              <a:chOff x="0" y="2914650"/>
              <a:chExt cx="2771775" cy="3137317"/>
            </a:xfrm>
          </p:grpSpPr>
          <p:graphicFrame>
            <p:nvGraphicFramePr>
              <p:cNvPr id="56" name="차트 55"/>
              <p:cNvGraphicFramePr>
                <a:graphicFrameLocks/>
              </p:cNvGraphicFramePr>
              <p:nvPr/>
            </p:nvGraphicFramePr>
            <p:xfrm>
              <a:off x="0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57" name="TextBox 13"/>
              <p:cNvSpPr txBox="1">
                <a:spLocks noChangeAspect="1"/>
              </p:cNvSpPr>
              <p:nvPr/>
            </p:nvSpPr>
            <p:spPr bwMode="auto">
              <a:xfrm>
                <a:off x="0" y="2914650"/>
                <a:ext cx="553303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No.10</a:t>
                </a:r>
              </a:p>
            </p:txBody>
          </p:sp>
        </p:grpSp>
        <p:grpSp>
          <p:nvGrpSpPr>
            <p:cNvPr id="50" name="그룹 49"/>
            <p:cNvGrpSpPr>
              <a:grpSpLocks/>
            </p:cNvGrpSpPr>
            <p:nvPr/>
          </p:nvGrpSpPr>
          <p:grpSpPr bwMode="auto">
            <a:xfrm>
              <a:off x="2867025" y="2914650"/>
              <a:ext cx="2733675" cy="2714625"/>
              <a:chOff x="2867025" y="2914650"/>
              <a:chExt cx="2771775" cy="3137317"/>
            </a:xfrm>
          </p:grpSpPr>
          <p:graphicFrame>
            <p:nvGraphicFramePr>
              <p:cNvPr id="54" name="차트 53"/>
              <p:cNvGraphicFramePr>
                <a:graphicFrameLocks/>
              </p:cNvGraphicFramePr>
              <p:nvPr/>
            </p:nvGraphicFramePr>
            <p:xfrm>
              <a:off x="2867025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55" name="TextBox 13"/>
              <p:cNvSpPr txBox="1">
                <a:spLocks noChangeAspect="1"/>
              </p:cNvSpPr>
              <p:nvPr/>
            </p:nvSpPr>
            <p:spPr bwMode="auto">
              <a:xfrm>
                <a:off x="2869654" y="2914650"/>
                <a:ext cx="553303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No.11</a:t>
                </a:r>
              </a:p>
            </p:txBody>
          </p:sp>
        </p:grpSp>
        <p:grpSp>
          <p:nvGrpSpPr>
            <p:cNvPr id="51" name="그룹 50"/>
            <p:cNvGrpSpPr>
              <a:grpSpLocks/>
            </p:cNvGrpSpPr>
            <p:nvPr/>
          </p:nvGrpSpPr>
          <p:grpSpPr bwMode="auto">
            <a:xfrm>
              <a:off x="5729827" y="2914650"/>
              <a:ext cx="2737898" cy="2714625"/>
              <a:chOff x="5729827" y="2914650"/>
              <a:chExt cx="2776057" cy="3137317"/>
            </a:xfrm>
          </p:grpSpPr>
          <p:graphicFrame>
            <p:nvGraphicFramePr>
              <p:cNvPr id="52" name="차트 51"/>
              <p:cNvGraphicFramePr>
                <a:graphicFrameLocks/>
              </p:cNvGraphicFramePr>
              <p:nvPr/>
            </p:nvGraphicFramePr>
            <p:xfrm>
              <a:off x="5734109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53" name="TextBox 13"/>
              <p:cNvSpPr txBox="1">
                <a:spLocks noChangeAspect="1"/>
              </p:cNvSpPr>
              <p:nvPr/>
            </p:nvSpPr>
            <p:spPr bwMode="auto">
              <a:xfrm>
                <a:off x="5729827" y="2914650"/>
                <a:ext cx="553303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0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"/>
          <p:cNvGrpSpPr>
            <a:grpSpLocks/>
          </p:cNvGrpSpPr>
          <p:nvPr/>
        </p:nvGrpSpPr>
        <p:grpSpPr bwMode="auto">
          <a:xfrm>
            <a:off x="228600" y="614362"/>
            <a:ext cx="8686800" cy="5629275"/>
            <a:chOff x="0" y="0"/>
            <a:chExt cx="7598563" cy="4796550"/>
          </a:xfrm>
        </p:grpSpPr>
        <p:graphicFrame>
          <p:nvGraphicFramePr>
            <p:cNvPr id="69" name="Chart 1"/>
            <p:cNvGraphicFramePr>
              <a:graphicFrameLocks/>
            </p:cNvGraphicFramePr>
            <p:nvPr/>
          </p:nvGraphicFramePr>
          <p:xfrm>
            <a:off x="16663" y="300751"/>
            <a:ext cx="7581900" cy="44957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0" name="TextBox 3"/>
            <p:cNvSpPr txBox="1"/>
            <p:nvPr/>
          </p:nvSpPr>
          <p:spPr>
            <a:xfrm>
              <a:off x="0" y="0"/>
              <a:ext cx="1949631" cy="292176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강   점</a:t>
              </a: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(12</a:t>
              </a:r>
              <a:r>
                <a: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가지</a:t>
              </a: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)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4786314" y="3214686"/>
            <a:ext cx="3495675" cy="967157"/>
            <a:chOff x="4786314" y="3214686"/>
            <a:chExt cx="3495675" cy="967157"/>
          </a:xfrm>
        </p:grpSpPr>
        <p:sp>
          <p:nvSpPr>
            <p:cNvPr id="43" name="TextBox 89"/>
            <p:cNvSpPr txBox="1"/>
            <p:nvPr/>
          </p:nvSpPr>
          <p:spPr bwMode="auto">
            <a:xfrm>
              <a:off x="4786314" y="3214686"/>
              <a:ext cx="3495675" cy="967157"/>
            </a:xfrm>
            <a:prstGeom prst="rect">
              <a:avLst/>
            </a:prstGeom>
            <a:solidFill>
              <a:srgbClr val="FFFFEB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1)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비전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5)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전도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9)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예배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2)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핵심가치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6)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인간관계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10)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핵심역량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3)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전략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7)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영성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11)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리더십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4)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주민이해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8)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인격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12)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사역</a:t>
              </a:r>
            </a:p>
          </p:txBody>
        </p:sp>
        <p:sp>
          <p:nvSpPr>
            <p:cNvPr id="44" name="직사각형 43"/>
            <p:cNvSpPr/>
            <p:nvPr/>
          </p:nvSpPr>
          <p:spPr bwMode="auto">
            <a:xfrm>
              <a:off x="4862515" y="3302609"/>
              <a:ext cx="161925" cy="136770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4862515" y="3517532"/>
              <a:ext cx="161925" cy="13677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6" name="직사각형 45"/>
            <p:cNvSpPr/>
            <p:nvPr/>
          </p:nvSpPr>
          <p:spPr bwMode="auto">
            <a:xfrm>
              <a:off x="4862515" y="3750632"/>
              <a:ext cx="161925" cy="136770"/>
            </a:xfrm>
            <a:prstGeom prst="rect">
              <a:avLst/>
            </a:prstGeom>
            <a:solidFill>
              <a:srgbClr val="FF66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4862515" y="3983923"/>
              <a:ext cx="161925" cy="13677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8" name="직사각형 47"/>
            <p:cNvSpPr/>
            <p:nvPr/>
          </p:nvSpPr>
          <p:spPr bwMode="auto">
            <a:xfrm>
              <a:off x="6072189" y="3302609"/>
              <a:ext cx="171450" cy="136770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9" name="직사각형 48"/>
            <p:cNvSpPr/>
            <p:nvPr/>
          </p:nvSpPr>
          <p:spPr bwMode="auto">
            <a:xfrm>
              <a:off x="6072189" y="3527302"/>
              <a:ext cx="171450" cy="13677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0" name="직사각형 49"/>
            <p:cNvSpPr/>
            <p:nvPr/>
          </p:nvSpPr>
          <p:spPr bwMode="auto">
            <a:xfrm>
              <a:off x="6072189" y="3751995"/>
              <a:ext cx="171450" cy="13677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1" name="직사각형 50"/>
            <p:cNvSpPr/>
            <p:nvPr/>
          </p:nvSpPr>
          <p:spPr bwMode="auto">
            <a:xfrm>
              <a:off x="6072189" y="3979815"/>
              <a:ext cx="171450" cy="13677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2" name="직사각형 51"/>
            <p:cNvSpPr/>
            <p:nvPr/>
          </p:nvSpPr>
          <p:spPr bwMode="auto">
            <a:xfrm>
              <a:off x="7224715" y="3312378"/>
              <a:ext cx="161925" cy="13677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3" name="직사각형 52"/>
            <p:cNvSpPr/>
            <p:nvPr/>
          </p:nvSpPr>
          <p:spPr bwMode="auto">
            <a:xfrm>
              <a:off x="7224715" y="3527302"/>
              <a:ext cx="161925" cy="13677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4" name="직사각형 53"/>
            <p:cNvSpPr/>
            <p:nvPr/>
          </p:nvSpPr>
          <p:spPr bwMode="auto">
            <a:xfrm>
              <a:off x="7224715" y="3741054"/>
              <a:ext cx="161925" cy="13677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5" name="직사각형 54"/>
            <p:cNvSpPr/>
            <p:nvPr/>
          </p:nvSpPr>
          <p:spPr bwMode="auto">
            <a:xfrm>
              <a:off x="7224714" y="3970046"/>
              <a:ext cx="161925" cy="13677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8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비교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auto">
          <a:xfrm>
            <a:off x="285720" y="6357958"/>
            <a:ext cx="8572560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7" name="그룹 66"/>
          <p:cNvGrpSpPr>
            <a:grpSpLocks/>
          </p:cNvGrpSpPr>
          <p:nvPr/>
        </p:nvGrpSpPr>
        <p:grpSpPr bwMode="auto">
          <a:xfrm>
            <a:off x="338137" y="1338288"/>
            <a:ext cx="8467725" cy="5591174"/>
            <a:chOff x="0" y="0"/>
            <a:chExt cx="8467725" cy="5628086"/>
          </a:xfrm>
        </p:grpSpPr>
        <p:grpSp>
          <p:nvGrpSpPr>
            <p:cNvPr id="68" name="그룹 67"/>
            <p:cNvGrpSpPr>
              <a:grpSpLocks/>
            </p:cNvGrpSpPr>
            <p:nvPr/>
          </p:nvGrpSpPr>
          <p:grpSpPr bwMode="auto">
            <a:xfrm>
              <a:off x="0" y="0"/>
              <a:ext cx="8467725" cy="2732485"/>
              <a:chOff x="0" y="0"/>
              <a:chExt cx="8467725" cy="2732485"/>
            </a:xfrm>
          </p:grpSpPr>
          <p:grpSp>
            <p:nvGrpSpPr>
              <p:cNvPr id="78" name="그룹 77"/>
              <p:cNvGrpSpPr>
                <a:grpSpLocks/>
              </p:cNvGrpSpPr>
              <p:nvPr/>
            </p:nvGrpSpPr>
            <p:grpSpPr bwMode="auto">
              <a:xfrm>
                <a:off x="0" y="1"/>
                <a:ext cx="2733675" cy="2732484"/>
                <a:chOff x="0" y="1"/>
                <a:chExt cx="2771775" cy="3157958"/>
              </a:xfrm>
            </p:grpSpPr>
            <p:graphicFrame>
              <p:nvGraphicFramePr>
                <p:cNvPr id="85" name="차트 84"/>
                <p:cNvGraphicFramePr>
                  <a:graphicFrameLocks/>
                </p:cNvGraphicFramePr>
                <p:nvPr/>
              </p:nvGraphicFramePr>
              <p:xfrm>
                <a:off x="0" y="233784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86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0" y="1"/>
                  <a:ext cx="550492" cy="221616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No. 1</a:t>
                  </a:r>
                </a:p>
              </p:txBody>
            </p:sp>
          </p:grpSp>
          <p:grpSp>
            <p:nvGrpSpPr>
              <p:cNvPr id="79" name="그룹 78"/>
              <p:cNvGrpSpPr>
                <a:grpSpLocks/>
              </p:cNvGrpSpPr>
              <p:nvPr/>
            </p:nvGrpSpPr>
            <p:grpSpPr bwMode="auto">
              <a:xfrm>
                <a:off x="2867025" y="0"/>
                <a:ext cx="2733675" cy="2713437"/>
                <a:chOff x="2867025" y="0"/>
                <a:chExt cx="2771775" cy="3135944"/>
              </a:xfrm>
            </p:grpSpPr>
            <p:graphicFrame>
              <p:nvGraphicFramePr>
                <p:cNvPr id="83" name="차트 82"/>
                <p:cNvGraphicFramePr>
                  <a:graphicFrameLocks/>
                </p:cNvGraphicFramePr>
                <p:nvPr/>
              </p:nvGraphicFramePr>
              <p:xfrm>
                <a:off x="2867025" y="211769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84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2867025" y="0"/>
                  <a:ext cx="550492" cy="199454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No. 2</a:t>
                  </a:r>
                </a:p>
              </p:txBody>
            </p:sp>
          </p:grpSp>
          <p:grpSp>
            <p:nvGrpSpPr>
              <p:cNvPr id="80" name="그룹 79"/>
              <p:cNvGrpSpPr>
                <a:grpSpLocks/>
              </p:cNvGrpSpPr>
              <p:nvPr/>
            </p:nvGrpSpPr>
            <p:grpSpPr bwMode="auto">
              <a:xfrm>
                <a:off x="5734050" y="0"/>
                <a:ext cx="2733675" cy="2713437"/>
                <a:chOff x="5734050" y="0"/>
                <a:chExt cx="2771775" cy="3135944"/>
              </a:xfrm>
            </p:grpSpPr>
            <p:graphicFrame>
              <p:nvGraphicFramePr>
                <p:cNvPr id="81" name="차트 80"/>
                <p:cNvGraphicFramePr>
                  <a:graphicFrameLocks/>
                </p:cNvGraphicFramePr>
                <p:nvPr/>
              </p:nvGraphicFramePr>
              <p:xfrm>
                <a:off x="5734050" y="211769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82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5734050" y="0"/>
                  <a:ext cx="550492" cy="199454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No. 3</a:t>
                  </a:r>
                </a:p>
              </p:txBody>
            </p:sp>
          </p:grpSp>
        </p:grpSp>
        <p:grpSp>
          <p:nvGrpSpPr>
            <p:cNvPr id="69" name="그룹 68"/>
            <p:cNvGrpSpPr>
              <a:grpSpLocks/>
            </p:cNvGrpSpPr>
            <p:nvPr/>
          </p:nvGrpSpPr>
          <p:grpSpPr bwMode="auto">
            <a:xfrm>
              <a:off x="0" y="2914716"/>
              <a:ext cx="2733675" cy="2713370"/>
              <a:chOff x="0" y="2914716"/>
              <a:chExt cx="2771775" cy="3135867"/>
            </a:xfrm>
          </p:grpSpPr>
          <p:graphicFrame>
            <p:nvGraphicFramePr>
              <p:cNvPr id="76" name="차트 75"/>
              <p:cNvGraphicFramePr>
                <a:graphicFrameLocks/>
              </p:cNvGraphicFramePr>
              <p:nvPr/>
            </p:nvGraphicFramePr>
            <p:xfrm>
              <a:off x="0" y="3126408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77" name="TextBox 13"/>
              <p:cNvSpPr txBox="1">
                <a:spLocks noChangeAspect="1"/>
              </p:cNvSpPr>
              <p:nvPr/>
            </p:nvSpPr>
            <p:spPr bwMode="auto">
              <a:xfrm>
                <a:off x="0" y="2914716"/>
                <a:ext cx="550492" cy="1994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4</a:t>
                </a:r>
              </a:p>
            </p:txBody>
          </p:sp>
        </p:grpSp>
        <p:grpSp>
          <p:nvGrpSpPr>
            <p:cNvPr id="70" name="그룹 69"/>
            <p:cNvGrpSpPr>
              <a:grpSpLocks/>
            </p:cNvGrpSpPr>
            <p:nvPr/>
          </p:nvGrpSpPr>
          <p:grpSpPr bwMode="auto">
            <a:xfrm>
              <a:off x="2867025" y="2914716"/>
              <a:ext cx="2733675" cy="2713370"/>
              <a:chOff x="2867025" y="2914716"/>
              <a:chExt cx="2771775" cy="3135867"/>
            </a:xfrm>
          </p:grpSpPr>
          <p:graphicFrame>
            <p:nvGraphicFramePr>
              <p:cNvPr id="74" name="차트 73"/>
              <p:cNvGraphicFramePr>
                <a:graphicFrameLocks/>
              </p:cNvGraphicFramePr>
              <p:nvPr/>
            </p:nvGraphicFramePr>
            <p:xfrm>
              <a:off x="2867025" y="3126408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75" name="TextBox 13"/>
              <p:cNvSpPr txBox="1">
                <a:spLocks noChangeAspect="1"/>
              </p:cNvSpPr>
              <p:nvPr/>
            </p:nvSpPr>
            <p:spPr bwMode="auto">
              <a:xfrm>
                <a:off x="2867025" y="2914716"/>
                <a:ext cx="550492" cy="1994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5</a:t>
                </a:r>
              </a:p>
            </p:txBody>
          </p:sp>
        </p:grpSp>
        <p:grpSp>
          <p:nvGrpSpPr>
            <p:cNvPr id="71" name="그룹 70"/>
            <p:cNvGrpSpPr>
              <a:grpSpLocks/>
            </p:cNvGrpSpPr>
            <p:nvPr/>
          </p:nvGrpSpPr>
          <p:grpSpPr bwMode="auto">
            <a:xfrm>
              <a:off x="5734050" y="2914716"/>
              <a:ext cx="2733675" cy="2713370"/>
              <a:chOff x="5734050" y="2914716"/>
              <a:chExt cx="2771775" cy="3135867"/>
            </a:xfrm>
          </p:grpSpPr>
          <p:graphicFrame>
            <p:nvGraphicFramePr>
              <p:cNvPr id="72" name="차트 71"/>
              <p:cNvGraphicFramePr>
                <a:graphicFrameLocks/>
              </p:cNvGraphicFramePr>
              <p:nvPr/>
            </p:nvGraphicFramePr>
            <p:xfrm>
              <a:off x="5734050" y="3126408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73" name="TextBox 13"/>
              <p:cNvSpPr txBox="1">
                <a:spLocks noChangeAspect="1"/>
              </p:cNvSpPr>
              <p:nvPr/>
            </p:nvSpPr>
            <p:spPr bwMode="auto">
              <a:xfrm>
                <a:off x="5734050" y="2914716"/>
                <a:ext cx="550492" cy="1994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16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비교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auto">
          <a:xfrm>
            <a:off x="285720" y="6357958"/>
            <a:ext cx="8572560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5" name="그룹 44"/>
          <p:cNvGrpSpPr>
            <a:grpSpLocks/>
          </p:cNvGrpSpPr>
          <p:nvPr/>
        </p:nvGrpSpPr>
        <p:grpSpPr bwMode="auto">
          <a:xfrm>
            <a:off x="338137" y="1285860"/>
            <a:ext cx="8467725" cy="5629275"/>
            <a:chOff x="0" y="0"/>
            <a:chExt cx="8467725" cy="5629275"/>
          </a:xfrm>
        </p:grpSpPr>
        <p:grpSp>
          <p:nvGrpSpPr>
            <p:cNvPr id="46" name="그룹 45"/>
            <p:cNvGrpSpPr>
              <a:grpSpLocks/>
            </p:cNvGrpSpPr>
            <p:nvPr/>
          </p:nvGrpSpPr>
          <p:grpSpPr bwMode="auto">
            <a:xfrm>
              <a:off x="0" y="0"/>
              <a:ext cx="2733675" cy="2714625"/>
              <a:chOff x="0" y="0"/>
              <a:chExt cx="2771775" cy="3137317"/>
            </a:xfrm>
          </p:grpSpPr>
          <p:graphicFrame>
            <p:nvGraphicFramePr>
              <p:cNvPr id="81" name="차트 80"/>
              <p:cNvGraphicFramePr>
                <a:graphicFrameLocks/>
              </p:cNvGraphicFramePr>
              <p:nvPr/>
            </p:nvGraphicFramePr>
            <p:xfrm>
              <a:off x="0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82" name="TextBox 13"/>
              <p:cNvSpPr txBox="1">
                <a:spLocks noChangeAspect="1"/>
              </p:cNvSpPr>
              <p:nvPr/>
            </p:nvSpPr>
            <p:spPr bwMode="auto">
              <a:xfrm>
                <a:off x="0" y="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7</a:t>
                </a:r>
              </a:p>
            </p:txBody>
          </p:sp>
        </p:grpSp>
        <p:grpSp>
          <p:nvGrpSpPr>
            <p:cNvPr id="47" name="그룹 46"/>
            <p:cNvGrpSpPr>
              <a:grpSpLocks/>
            </p:cNvGrpSpPr>
            <p:nvPr/>
          </p:nvGrpSpPr>
          <p:grpSpPr bwMode="auto">
            <a:xfrm>
              <a:off x="2867025" y="0"/>
              <a:ext cx="2733675" cy="2714625"/>
              <a:chOff x="2867025" y="0"/>
              <a:chExt cx="2771775" cy="3137317"/>
            </a:xfrm>
          </p:grpSpPr>
          <p:graphicFrame>
            <p:nvGraphicFramePr>
              <p:cNvPr id="79" name="차트 78"/>
              <p:cNvGraphicFramePr>
                <a:graphicFrameLocks/>
              </p:cNvGraphicFramePr>
              <p:nvPr/>
            </p:nvGraphicFramePr>
            <p:xfrm>
              <a:off x="2867025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0" name="TextBox 13"/>
              <p:cNvSpPr txBox="1">
                <a:spLocks noChangeAspect="1"/>
              </p:cNvSpPr>
              <p:nvPr/>
            </p:nvSpPr>
            <p:spPr bwMode="auto">
              <a:xfrm>
                <a:off x="2867025" y="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8</a:t>
                </a:r>
              </a:p>
            </p:txBody>
          </p:sp>
        </p:grpSp>
        <p:grpSp>
          <p:nvGrpSpPr>
            <p:cNvPr id="48" name="그룹 47"/>
            <p:cNvGrpSpPr>
              <a:grpSpLocks/>
            </p:cNvGrpSpPr>
            <p:nvPr/>
          </p:nvGrpSpPr>
          <p:grpSpPr bwMode="auto">
            <a:xfrm>
              <a:off x="5734050" y="0"/>
              <a:ext cx="2733675" cy="2714626"/>
              <a:chOff x="5734050" y="0"/>
              <a:chExt cx="2771775" cy="3137318"/>
            </a:xfrm>
          </p:grpSpPr>
          <p:graphicFrame>
            <p:nvGraphicFramePr>
              <p:cNvPr id="77" name="차트 76"/>
              <p:cNvGraphicFramePr>
                <a:graphicFrameLocks/>
              </p:cNvGraphicFramePr>
              <p:nvPr/>
            </p:nvGraphicFramePr>
            <p:xfrm>
              <a:off x="5734050" y="213143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8" name="TextBox 13"/>
              <p:cNvSpPr txBox="1">
                <a:spLocks noChangeAspect="1"/>
              </p:cNvSpPr>
              <p:nvPr/>
            </p:nvSpPr>
            <p:spPr bwMode="auto">
              <a:xfrm>
                <a:off x="5734050" y="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9</a:t>
                </a:r>
              </a:p>
            </p:txBody>
          </p:sp>
        </p:grpSp>
        <p:grpSp>
          <p:nvGrpSpPr>
            <p:cNvPr id="49" name="그룹 48"/>
            <p:cNvGrpSpPr>
              <a:grpSpLocks/>
            </p:cNvGrpSpPr>
            <p:nvPr/>
          </p:nvGrpSpPr>
          <p:grpSpPr bwMode="auto">
            <a:xfrm>
              <a:off x="0" y="2914650"/>
              <a:ext cx="2733675" cy="2714625"/>
              <a:chOff x="0" y="2914650"/>
              <a:chExt cx="2771775" cy="3137317"/>
            </a:xfrm>
          </p:grpSpPr>
          <p:graphicFrame>
            <p:nvGraphicFramePr>
              <p:cNvPr id="56" name="차트 55"/>
              <p:cNvGraphicFramePr>
                <a:graphicFrameLocks/>
              </p:cNvGraphicFramePr>
              <p:nvPr/>
            </p:nvGraphicFramePr>
            <p:xfrm>
              <a:off x="0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57" name="TextBox 13"/>
              <p:cNvSpPr txBox="1">
                <a:spLocks noChangeAspect="1"/>
              </p:cNvSpPr>
              <p:nvPr/>
            </p:nvSpPr>
            <p:spPr bwMode="auto">
              <a:xfrm>
                <a:off x="0" y="291465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No.10</a:t>
                </a:r>
              </a:p>
            </p:txBody>
          </p:sp>
        </p:grpSp>
        <p:grpSp>
          <p:nvGrpSpPr>
            <p:cNvPr id="50" name="그룹 49"/>
            <p:cNvGrpSpPr>
              <a:grpSpLocks/>
            </p:cNvGrpSpPr>
            <p:nvPr/>
          </p:nvGrpSpPr>
          <p:grpSpPr bwMode="auto">
            <a:xfrm>
              <a:off x="2867025" y="2914650"/>
              <a:ext cx="2733675" cy="2714625"/>
              <a:chOff x="2867025" y="2914650"/>
              <a:chExt cx="2771775" cy="3137317"/>
            </a:xfrm>
          </p:grpSpPr>
          <p:graphicFrame>
            <p:nvGraphicFramePr>
              <p:cNvPr id="54" name="차트 53"/>
              <p:cNvGraphicFramePr>
                <a:graphicFrameLocks/>
              </p:cNvGraphicFramePr>
              <p:nvPr/>
            </p:nvGraphicFramePr>
            <p:xfrm>
              <a:off x="2867025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55" name="TextBox 13"/>
              <p:cNvSpPr txBox="1">
                <a:spLocks noChangeAspect="1"/>
              </p:cNvSpPr>
              <p:nvPr/>
            </p:nvSpPr>
            <p:spPr bwMode="auto">
              <a:xfrm>
                <a:off x="2867025" y="291465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No.11</a:t>
                </a:r>
              </a:p>
            </p:txBody>
          </p:sp>
        </p:grpSp>
        <p:grpSp>
          <p:nvGrpSpPr>
            <p:cNvPr id="51" name="그룹 50"/>
            <p:cNvGrpSpPr>
              <a:grpSpLocks/>
            </p:cNvGrpSpPr>
            <p:nvPr/>
          </p:nvGrpSpPr>
          <p:grpSpPr bwMode="auto">
            <a:xfrm>
              <a:off x="5734050" y="2914650"/>
              <a:ext cx="2733675" cy="2714625"/>
              <a:chOff x="5734050" y="2914650"/>
              <a:chExt cx="2771775" cy="3137317"/>
            </a:xfrm>
          </p:grpSpPr>
          <p:graphicFrame>
            <p:nvGraphicFramePr>
              <p:cNvPr id="52" name="차트 51"/>
              <p:cNvGraphicFramePr>
                <a:graphicFrameLocks/>
              </p:cNvGraphicFramePr>
              <p:nvPr/>
            </p:nvGraphicFramePr>
            <p:xfrm>
              <a:off x="5734050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53" name="TextBox 13"/>
              <p:cNvSpPr txBox="1">
                <a:spLocks noChangeAspect="1"/>
              </p:cNvSpPr>
              <p:nvPr/>
            </p:nvSpPr>
            <p:spPr bwMode="auto">
              <a:xfrm>
                <a:off x="5734050" y="291465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66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교회 리더 건강진단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9" name="그룹 8"/>
          <p:cNvGrpSpPr>
            <a:grpSpLocks/>
          </p:cNvGrpSpPr>
          <p:nvPr/>
        </p:nvGrpSpPr>
        <p:grpSpPr bwMode="auto">
          <a:xfrm>
            <a:off x="228600" y="1090628"/>
            <a:ext cx="8686798" cy="5553082"/>
            <a:chOff x="0" y="0"/>
            <a:chExt cx="8753475" cy="5705475"/>
          </a:xfrm>
        </p:grpSpPr>
        <p:sp>
          <p:nvSpPr>
            <p:cNvPr id="10" name="TextBox 25"/>
            <p:cNvSpPr txBox="1"/>
            <p:nvPr/>
          </p:nvSpPr>
          <p:spPr bwMode="auto">
            <a:xfrm>
              <a:off x="9598" y="0"/>
              <a:ext cx="1823641" cy="371883"/>
            </a:xfrm>
            <a:prstGeom prst="rect">
              <a:avLst/>
            </a:prstGeom>
            <a:solidFill>
              <a:srgbClr val="F57A71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A. </a:t>
              </a:r>
              <a:r>
                <a: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개발점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  <p:graphicFrame>
          <p:nvGraphicFramePr>
            <p:cNvPr id="12" name="차트 11"/>
            <p:cNvGraphicFramePr>
              <a:graphicFrameLocks/>
            </p:cNvGraphicFramePr>
            <p:nvPr/>
          </p:nvGraphicFramePr>
          <p:xfrm>
            <a:off x="0" y="384674"/>
            <a:ext cx="8753475" cy="53208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882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교회 리더 건강진단 강점 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" name="그룹 9"/>
          <p:cNvGrpSpPr>
            <a:grpSpLocks/>
          </p:cNvGrpSpPr>
          <p:nvPr/>
        </p:nvGrpSpPr>
        <p:grpSpPr bwMode="auto">
          <a:xfrm>
            <a:off x="214312" y="1071546"/>
            <a:ext cx="8715377" cy="5619754"/>
            <a:chOff x="0" y="0"/>
            <a:chExt cx="8753475" cy="5705475"/>
          </a:xfrm>
        </p:grpSpPr>
        <p:sp>
          <p:nvSpPr>
            <p:cNvPr id="11" name="TextBox 28"/>
            <p:cNvSpPr txBox="1"/>
            <p:nvPr/>
          </p:nvSpPr>
          <p:spPr bwMode="auto">
            <a:xfrm>
              <a:off x="9567" y="0"/>
              <a:ext cx="1817661" cy="367471"/>
            </a:xfrm>
            <a:prstGeom prst="rect">
              <a:avLst/>
            </a:prstGeom>
            <a:solidFill>
              <a:srgbClr val="4BACC6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B. 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강  점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  <p:graphicFrame>
          <p:nvGraphicFramePr>
            <p:cNvPr id="13" name="차트 12"/>
            <p:cNvGraphicFramePr>
              <a:graphicFrameLocks/>
            </p:cNvGraphicFramePr>
            <p:nvPr/>
          </p:nvGraphicFramePr>
          <p:xfrm>
            <a:off x="0" y="384674"/>
            <a:ext cx="8753475" cy="53208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994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5" name="그림 4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3"/>
            <a:ext cx="9144000" cy="6000768"/>
          </a:xfrm>
          <a:prstGeom prst="rect">
            <a:avLst/>
          </a:prstGeom>
        </p:spPr>
      </p:pic>
      <p:sp>
        <p:nvSpPr>
          <p:cNvPr id="6" name="TextBox 49"/>
          <p:cNvSpPr txBox="1">
            <a:spLocks noChangeArrowheads="1"/>
          </p:cNvSpPr>
          <p:nvPr/>
        </p:nvSpPr>
        <p:spPr bwMode="auto">
          <a:xfrm>
            <a:off x="1043608" y="-23008"/>
            <a:ext cx="6982172" cy="8802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lnSpc>
                <a:spcPct val="160000"/>
              </a:lnSpc>
            </a:pPr>
            <a:r>
              <a:rPr lang="ko-KR" altLang="en-US" sz="32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강점 별 </a:t>
            </a:r>
            <a:r>
              <a:rPr lang="ko-KR" altLang="en-US" sz="3200" dirty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비교 막대 </a:t>
            </a:r>
            <a:r>
              <a:rPr lang="ko-KR" altLang="en-US" sz="3200" dirty="0" err="1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그라프</a:t>
            </a:r>
            <a:endParaRPr lang="ko-KR" altLang="en-US" sz="3200" dirty="0">
              <a:solidFill>
                <a:srgbClr val="0099FF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49"/>
          <p:cNvSpPr txBox="1">
            <a:spLocks noChangeArrowheads="1"/>
          </p:cNvSpPr>
          <p:nvPr/>
        </p:nvSpPr>
        <p:spPr bwMode="auto">
          <a:xfrm>
            <a:off x="1043608" y="0"/>
            <a:ext cx="7128792" cy="8802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lnSpc>
                <a:spcPct val="160000"/>
              </a:lnSpc>
            </a:pPr>
            <a:r>
              <a:rPr lang="ko-KR" altLang="en-US" sz="32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개발 점 </a:t>
            </a:r>
            <a:r>
              <a:rPr lang="en-US" altLang="ko-KR" sz="32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32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가지</a:t>
            </a:r>
            <a:endParaRPr lang="ko-KR" altLang="en-US" sz="3200" dirty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그림 3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1"/>
            <a:ext cx="9144000" cy="59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49"/>
          <p:cNvSpPr txBox="1">
            <a:spLocks noChangeArrowheads="1"/>
          </p:cNvSpPr>
          <p:nvPr/>
        </p:nvSpPr>
        <p:spPr bwMode="auto">
          <a:xfrm>
            <a:off x="0" y="71414"/>
            <a:ext cx="8961884" cy="7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lnSpc>
                <a:spcPct val="160000"/>
              </a:lnSpc>
            </a:pPr>
            <a:r>
              <a:rPr lang="ko-KR" altLang="en-US" sz="3200" dirty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강 </a:t>
            </a:r>
            <a:r>
              <a:rPr lang="ko-KR" altLang="en-US" sz="32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점 </a:t>
            </a:r>
            <a:r>
              <a:rPr lang="en-US" altLang="ko-KR" sz="32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32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가지</a:t>
            </a:r>
            <a:endParaRPr lang="ko-KR" altLang="en-US" sz="3200" dirty="0">
              <a:solidFill>
                <a:srgbClr val="0099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그림 3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9"/>
            <a:ext cx="9144000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52425" y="3633788"/>
            <a:ext cx="8440738" cy="171450"/>
          </a:xfrm>
          <a:prstGeom prst="rect">
            <a:avLst/>
          </a:prstGeom>
          <a:solidFill>
            <a:srgbClr val="3DF57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54013" y="3467100"/>
            <a:ext cx="8442325" cy="163513"/>
          </a:xfrm>
          <a:prstGeom prst="rect">
            <a:avLst/>
          </a:prstGeom>
          <a:solidFill>
            <a:srgbClr val="3DF57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319213" y="4248150"/>
            <a:ext cx="6496050" cy="190500"/>
          </a:xfrm>
          <a:custGeom>
            <a:avLst/>
            <a:gdLst>
              <a:gd name="connsiteX0" fmla="*/ 0 w 6496050"/>
              <a:gd name="connsiteY0" fmla="*/ 0 h 190500"/>
              <a:gd name="connsiteX1" fmla="*/ 6496050 w 6496050"/>
              <a:gd name="connsiteY1" fmla="*/ 9525 h 190500"/>
              <a:gd name="connsiteX2" fmla="*/ 6334125 w 6496050"/>
              <a:gd name="connsiteY2" fmla="*/ 190500 h 190500"/>
              <a:gd name="connsiteX3" fmla="*/ 161925 w 6496050"/>
              <a:gd name="connsiteY3" fmla="*/ 190500 h 190500"/>
              <a:gd name="connsiteX4" fmla="*/ 0 w 6496050"/>
              <a:gd name="connsiteY4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050" h="190500">
                <a:moveTo>
                  <a:pt x="0" y="0"/>
                </a:moveTo>
                <a:lnTo>
                  <a:pt x="6496050" y="9525"/>
                </a:lnTo>
                <a:lnTo>
                  <a:pt x="6334125" y="190500"/>
                </a:lnTo>
                <a:lnTo>
                  <a:pt x="161925" y="190500"/>
                </a:lnTo>
                <a:lnTo>
                  <a:pt x="0" y="0"/>
                </a:lnTo>
                <a:close/>
              </a:path>
            </a:pathLst>
          </a:custGeom>
          <a:solidFill>
            <a:srgbClr val="0F60E3"/>
          </a:solidFill>
          <a:ln>
            <a:solidFill>
              <a:srgbClr val="0F6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0" name="Straight Connector 59"/>
          <p:cNvCxnSpPr>
            <a:stCxn id="28" idx="3"/>
            <a:endCxn id="52" idx="4"/>
          </p:cNvCxnSpPr>
          <p:nvPr/>
        </p:nvCxnSpPr>
        <p:spPr>
          <a:xfrm>
            <a:off x="1481138" y="4438650"/>
            <a:ext cx="616743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57400" y="4229100"/>
            <a:ext cx="30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91025" y="4229100"/>
            <a:ext cx="30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1800" y="4229100"/>
            <a:ext cx="30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4013" y="3298825"/>
            <a:ext cx="8442325" cy="165100"/>
          </a:xfrm>
          <a:prstGeom prst="rect">
            <a:avLst/>
          </a:prstGeom>
          <a:solidFill>
            <a:srgbClr val="3DF57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63750" y="4533900"/>
            <a:ext cx="60325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46300" y="4533900"/>
            <a:ext cx="58738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27263" y="4533900"/>
            <a:ext cx="58737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08225" y="4533900"/>
            <a:ext cx="58738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87850" y="4538663"/>
            <a:ext cx="60325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68813" y="4538663"/>
            <a:ext cx="60325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49775" y="4538663"/>
            <a:ext cx="60325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30738" y="4538663"/>
            <a:ext cx="60325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81800" y="4538663"/>
            <a:ext cx="58738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62763" y="4538663"/>
            <a:ext cx="58737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43725" y="4538663"/>
            <a:ext cx="58738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4688" y="4538663"/>
            <a:ext cx="60325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4229100"/>
            <a:ext cx="304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610600" y="4229100"/>
            <a:ext cx="304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7648575" y="3902075"/>
            <a:ext cx="1046163" cy="538163"/>
          </a:xfrm>
          <a:custGeom>
            <a:avLst/>
            <a:gdLst>
              <a:gd name="connsiteX0" fmla="*/ 1045369 w 1045369"/>
              <a:gd name="connsiteY0" fmla="*/ 0 h 538162"/>
              <a:gd name="connsiteX1" fmla="*/ 797719 w 1045369"/>
              <a:gd name="connsiteY1" fmla="*/ 2381 h 538162"/>
              <a:gd name="connsiteX2" fmla="*/ 483394 w 1045369"/>
              <a:gd name="connsiteY2" fmla="*/ 311944 h 538162"/>
              <a:gd name="connsiteX3" fmla="*/ 223838 w 1045369"/>
              <a:gd name="connsiteY3" fmla="*/ 311944 h 538162"/>
              <a:gd name="connsiteX4" fmla="*/ 0 w 1045369"/>
              <a:gd name="connsiteY4" fmla="*/ 538162 h 5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369" h="538162">
                <a:moveTo>
                  <a:pt x="1045369" y="0"/>
                </a:moveTo>
                <a:lnTo>
                  <a:pt x="797719" y="2381"/>
                </a:lnTo>
                <a:lnTo>
                  <a:pt x="483394" y="311944"/>
                </a:lnTo>
                <a:lnTo>
                  <a:pt x="223838" y="311944"/>
                </a:lnTo>
                <a:lnTo>
                  <a:pt x="0" y="538162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39738" y="3900488"/>
            <a:ext cx="1055687" cy="539750"/>
          </a:xfrm>
          <a:custGeom>
            <a:avLst/>
            <a:gdLst>
              <a:gd name="connsiteX0" fmla="*/ 0 w 1054894"/>
              <a:gd name="connsiteY0" fmla="*/ 2381 h 540543"/>
              <a:gd name="connsiteX1" fmla="*/ 247650 w 1054894"/>
              <a:gd name="connsiteY1" fmla="*/ 0 h 540543"/>
              <a:gd name="connsiteX2" fmla="*/ 564357 w 1054894"/>
              <a:gd name="connsiteY2" fmla="*/ 319087 h 540543"/>
              <a:gd name="connsiteX3" fmla="*/ 823913 w 1054894"/>
              <a:gd name="connsiteY3" fmla="*/ 314325 h 540543"/>
              <a:gd name="connsiteX4" fmla="*/ 1054894 w 1054894"/>
              <a:gd name="connsiteY4" fmla="*/ 540543 h 54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894" h="540543">
                <a:moveTo>
                  <a:pt x="0" y="2381"/>
                </a:moveTo>
                <a:lnTo>
                  <a:pt x="247650" y="0"/>
                </a:lnTo>
                <a:lnTo>
                  <a:pt x="564357" y="319087"/>
                </a:lnTo>
                <a:lnTo>
                  <a:pt x="823913" y="314325"/>
                </a:lnTo>
                <a:lnTo>
                  <a:pt x="1054894" y="540543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1" name="Straight Connector 70"/>
          <p:cNvCxnSpPr>
            <a:stCxn id="24" idx="0"/>
          </p:cNvCxnSpPr>
          <p:nvPr/>
        </p:nvCxnSpPr>
        <p:spPr>
          <a:xfrm rot="16200000" flipH="1">
            <a:off x="2135982" y="2105818"/>
            <a:ext cx="1263650" cy="1096963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4" idx="0"/>
          </p:cNvCxnSpPr>
          <p:nvPr/>
        </p:nvCxnSpPr>
        <p:spPr>
          <a:xfrm rot="16200000" flipH="1" flipV="1">
            <a:off x="981869" y="2045494"/>
            <a:ext cx="1260475" cy="121443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4" idx="0"/>
            <a:endCxn id="24" idx="0"/>
          </p:cNvCxnSpPr>
          <p:nvPr/>
        </p:nvCxnSpPr>
        <p:spPr>
          <a:xfrm rot="5400000" flipH="1" flipV="1">
            <a:off x="2219325" y="20224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4" idx="0"/>
          </p:cNvCxnSpPr>
          <p:nvPr/>
        </p:nvCxnSpPr>
        <p:spPr>
          <a:xfrm rot="16200000" flipH="1" flipV="1">
            <a:off x="1154112" y="2225676"/>
            <a:ext cx="1268413" cy="86201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4" idx="0"/>
          </p:cNvCxnSpPr>
          <p:nvPr/>
        </p:nvCxnSpPr>
        <p:spPr>
          <a:xfrm rot="16200000" flipH="1" flipV="1">
            <a:off x="1314450" y="2384425"/>
            <a:ext cx="1266825" cy="54292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4" idx="0"/>
          </p:cNvCxnSpPr>
          <p:nvPr/>
        </p:nvCxnSpPr>
        <p:spPr>
          <a:xfrm rot="16200000" flipH="1" flipV="1">
            <a:off x="1450182" y="2516981"/>
            <a:ext cx="1263650" cy="27463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4" idx="0"/>
          </p:cNvCxnSpPr>
          <p:nvPr/>
        </p:nvCxnSpPr>
        <p:spPr>
          <a:xfrm rot="16200000" flipH="1">
            <a:off x="1709737" y="2532063"/>
            <a:ext cx="1266825" cy="24765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4" idx="0"/>
          </p:cNvCxnSpPr>
          <p:nvPr/>
        </p:nvCxnSpPr>
        <p:spPr>
          <a:xfrm rot="16200000" flipH="1">
            <a:off x="1852612" y="2389188"/>
            <a:ext cx="1266825" cy="5334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4" idx="0"/>
          </p:cNvCxnSpPr>
          <p:nvPr/>
        </p:nvCxnSpPr>
        <p:spPr>
          <a:xfrm rot="16200000" flipH="1">
            <a:off x="1993900" y="2247900"/>
            <a:ext cx="1266825" cy="81597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6200000" flipH="1">
            <a:off x="4458494" y="2126457"/>
            <a:ext cx="1265237" cy="109855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 flipH="1" flipV="1">
            <a:off x="3304381" y="2066132"/>
            <a:ext cx="1260475" cy="121443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 flipV="1">
            <a:off x="3475832" y="2247106"/>
            <a:ext cx="1270000" cy="862013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H="1" flipV="1">
            <a:off x="3636963" y="2405063"/>
            <a:ext cx="1266825" cy="54292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 flipH="1" flipV="1">
            <a:off x="3772694" y="2539207"/>
            <a:ext cx="1265237" cy="27305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H="1">
            <a:off x="4032250" y="2552701"/>
            <a:ext cx="1266825" cy="24765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 flipH="1">
            <a:off x="4175125" y="2409826"/>
            <a:ext cx="1266825" cy="5334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H="1">
            <a:off x="4317206" y="2267745"/>
            <a:ext cx="1266825" cy="81756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H="1">
            <a:off x="6830219" y="2116932"/>
            <a:ext cx="1265237" cy="109855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6200000" flipH="1" flipV="1">
            <a:off x="5676106" y="2056607"/>
            <a:ext cx="1260475" cy="121443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6200000" flipH="1" flipV="1">
            <a:off x="5847557" y="2237581"/>
            <a:ext cx="1270000" cy="862013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H="1" flipV="1">
            <a:off x="6008688" y="2395538"/>
            <a:ext cx="1266825" cy="54292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6200000" flipH="1" flipV="1">
            <a:off x="6144419" y="2529682"/>
            <a:ext cx="1265237" cy="27305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H="1">
            <a:off x="6403975" y="2543176"/>
            <a:ext cx="1266825" cy="24765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 flipH="1">
            <a:off x="6546850" y="2400301"/>
            <a:ext cx="1266825" cy="5334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6200000" flipH="1">
            <a:off x="6688931" y="2258220"/>
            <a:ext cx="1266825" cy="81756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419600" y="2022475"/>
            <a:ext cx="228600" cy="21986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97088" y="2022475"/>
            <a:ext cx="244475" cy="21986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10375" y="2022475"/>
            <a:ext cx="209550" cy="22018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52400" y="3295650"/>
            <a:ext cx="195263" cy="5048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71463" y="3805238"/>
            <a:ext cx="200025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8791575" y="3302000"/>
            <a:ext cx="200025" cy="4984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8662988" y="3805238"/>
            <a:ext cx="200025" cy="4286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01081" y="4757663"/>
            <a:ext cx="3926075" cy="646331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현재과제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dirty="0">
                <a:latin typeface="HY견고딕" pitchFamily="18" charset="-127"/>
                <a:ea typeface="HY견고딕" pitchFamily="18" charset="-127"/>
              </a:rPr>
              <a:t>건강하지 않거나 혹은 건강한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교회 리더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365750" y="4717008"/>
            <a:ext cx="3648075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미래  변화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dirty="0">
                <a:latin typeface="HY견고딕" pitchFamily="18" charset="-127"/>
                <a:ea typeface="HY견고딕" pitchFamily="18" charset="-127"/>
              </a:rPr>
              <a:t>건강한 교회나 더 건강한</a:t>
            </a: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교회 리더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298881" y="5714092"/>
            <a:ext cx="452559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Building Bridge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만들기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-5400000">
            <a:off x="1162844" y="2940844"/>
            <a:ext cx="2108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인격</a:t>
            </a:r>
            <a:r>
              <a:rPr lang="en-US" altLang="ko-KR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sz="120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영성</a:t>
            </a:r>
            <a:r>
              <a:rPr lang="en-US" altLang="ko-KR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,  </a:t>
            </a:r>
            <a:r>
              <a:rPr lang="ko-KR" altLang="en-US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역량</a:t>
            </a:r>
            <a:r>
              <a:rPr lang="en-US" altLang="ko-KR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지도력</a:t>
            </a:r>
            <a:endParaRPr lang="en-US" altLang="ko-KR" sz="120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 rot="-5400000">
            <a:off x="3502025" y="2916238"/>
            <a:ext cx="2073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비전</a:t>
            </a:r>
            <a:r>
              <a:rPr lang="en-US" altLang="ko-KR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가치</a:t>
            </a:r>
            <a:r>
              <a:rPr lang="en-US" altLang="ko-KR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,  </a:t>
            </a:r>
            <a:r>
              <a:rPr lang="ko-KR" altLang="en-US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주민이해</a:t>
            </a:r>
            <a:endParaRPr lang="en-US" altLang="ko-KR" sz="120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 rot="-5400000">
            <a:off x="5818188" y="2990850"/>
            <a:ext cx="218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인간관계</a:t>
            </a:r>
            <a:r>
              <a:rPr lang="en-US" altLang="ko-KR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,  </a:t>
            </a:r>
            <a:r>
              <a:rPr lang="ko-KR" altLang="en-US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시스템</a:t>
            </a:r>
            <a:r>
              <a:rPr lang="en-US" altLang="ko-KR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전략</a:t>
            </a:r>
            <a:endParaRPr lang="en-US" altLang="ko-KR" sz="120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275883" y="3243263"/>
            <a:ext cx="9877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7.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주민 이해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227003" y="3409950"/>
            <a:ext cx="10839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8.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전       도 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5279854" y="3581400"/>
            <a:ext cx="9877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9.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인간관계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2863937" y="3248025"/>
            <a:ext cx="934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영     성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2822660" y="3409950"/>
            <a:ext cx="934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인     격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2843058" y="3576638"/>
            <a:ext cx="984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6.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예     배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8" name="Freeform 8"/>
          <p:cNvSpPr>
            <a:spLocks/>
          </p:cNvSpPr>
          <p:nvPr/>
        </p:nvSpPr>
        <p:spPr bwMode="auto">
          <a:xfrm rot="17419541">
            <a:off x="2297906" y="-1439068"/>
            <a:ext cx="3890963" cy="6134100"/>
          </a:xfrm>
          <a:custGeom>
            <a:avLst/>
            <a:gdLst>
              <a:gd name="connsiteX0" fmla="*/ 2960 w 10000"/>
              <a:gd name="connsiteY0" fmla="*/ 6921 h 10000"/>
              <a:gd name="connsiteX1" fmla="*/ 6024 w 10000"/>
              <a:gd name="connsiteY1" fmla="*/ 10000 h 10000"/>
              <a:gd name="connsiteX2" fmla="*/ 10000 w 10000"/>
              <a:gd name="connsiteY2" fmla="*/ 7508 h 10000"/>
              <a:gd name="connsiteX3" fmla="*/ 8041 w 10000"/>
              <a:gd name="connsiteY3" fmla="*/ 7319 h 10000"/>
              <a:gd name="connsiteX4" fmla="*/ 8027 w 10000"/>
              <a:gd name="connsiteY4" fmla="*/ 7288 h 10000"/>
              <a:gd name="connsiteX5" fmla="*/ 7732 w 10000"/>
              <a:gd name="connsiteY5" fmla="*/ 6000 h 10000"/>
              <a:gd name="connsiteX6" fmla="*/ 7010 w 10000"/>
              <a:gd name="connsiteY6" fmla="*/ 4754 h 10000"/>
              <a:gd name="connsiteX7" fmla="*/ 5994 w 10000"/>
              <a:gd name="connsiteY7" fmla="*/ 3696 h 10000"/>
              <a:gd name="connsiteX8" fmla="*/ 3888 w 10000"/>
              <a:gd name="connsiteY8" fmla="*/ 2073 h 10000"/>
              <a:gd name="connsiteX9" fmla="*/ 619 w 10000"/>
              <a:gd name="connsiteY9" fmla="*/ 283 h 10000"/>
              <a:gd name="connsiteX10" fmla="*/ 0 w 10000"/>
              <a:gd name="connsiteY10" fmla="*/ 0 h 10000"/>
              <a:gd name="connsiteX11" fmla="*/ 427 w 10000"/>
              <a:gd name="connsiteY11" fmla="*/ 503 h 10000"/>
              <a:gd name="connsiteX12" fmla="*/ 4197 w 10000"/>
              <a:gd name="connsiteY12" fmla="*/ 4220 h 10000"/>
              <a:gd name="connsiteX13" fmla="*/ 5825 w 10000"/>
              <a:gd name="connsiteY13" fmla="*/ 7231 h 10000"/>
              <a:gd name="connsiteX14" fmla="*/ 2960 w 10000"/>
              <a:gd name="connsiteY14" fmla="*/ 6921 h 10000"/>
              <a:gd name="connsiteX0" fmla="*/ 4094 w 10000"/>
              <a:gd name="connsiteY0" fmla="*/ 7067 h 10000"/>
              <a:gd name="connsiteX1" fmla="*/ 6024 w 10000"/>
              <a:gd name="connsiteY1" fmla="*/ 10000 h 10000"/>
              <a:gd name="connsiteX2" fmla="*/ 10000 w 10000"/>
              <a:gd name="connsiteY2" fmla="*/ 7508 h 10000"/>
              <a:gd name="connsiteX3" fmla="*/ 8041 w 10000"/>
              <a:gd name="connsiteY3" fmla="*/ 7319 h 10000"/>
              <a:gd name="connsiteX4" fmla="*/ 8027 w 10000"/>
              <a:gd name="connsiteY4" fmla="*/ 7288 h 10000"/>
              <a:gd name="connsiteX5" fmla="*/ 7732 w 10000"/>
              <a:gd name="connsiteY5" fmla="*/ 6000 h 10000"/>
              <a:gd name="connsiteX6" fmla="*/ 7010 w 10000"/>
              <a:gd name="connsiteY6" fmla="*/ 4754 h 10000"/>
              <a:gd name="connsiteX7" fmla="*/ 5994 w 10000"/>
              <a:gd name="connsiteY7" fmla="*/ 3696 h 10000"/>
              <a:gd name="connsiteX8" fmla="*/ 3888 w 10000"/>
              <a:gd name="connsiteY8" fmla="*/ 2073 h 10000"/>
              <a:gd name="connsiteX9" fmla="*/ 619 w 10000"/>
              <a:gd name="connsiteY9" fmla="*/ 283 h 10000"/>
              <a:gd name="connsiteX10" fmla="*/ 0 w 10000"/>
              <a:gd name="connsiteY10" fmla="*/ 0 h 10000"/>
              <a:gd name="connsiteX11" fmla="*/ 427 w 10000"/>
              <a:gd name="connsiteY11" fmla="*/ 503 h 10000"/>
              <a:gd name="connsiteX12" fmla="*/ 4197 w 10000"/>
              <a:gd name="connsiteY12" fmla="*/ 4220 h 10000"/>
              <a:gd name="connsiteX13" fmla="*/ 5825 w 10000"/>
              <a:gd name="connsiteY13" fmla="*/ 7231 h 10000"/>
              <a:gd name="connsiteX14" fmla="*/ 4094 w 10000"/>
              <a:gd name="connsiteY14" fmla="*/ 7067 h 10000"/>
              <a:gd name="connsiteX0" fmla="*/ 4094 w 10000"/>
              <a:gd name="connsiteY0" fmla="*/ 7067 h 9024"/>
              <a:gd name="connsiteX1" fmla="*/ 6435 w 10000"/>
              <a:gd name="connsiteY1" fmla="*/ 9024 h 9024"/>
              <a:gd name="connsiteX2" fmla="*/ 10000 w 10000"/>
              <a:gd name="connsiteY2" fmla="*/ 7508 h 9024"/>
              <a:gd name="connsiteX3" fmla="*/ 8041 w 10000"/>
              <a:gd name="connsiteY3" fmla="*/ 7319 h 9024"/>
              <a:gd name="connsiteX4" fmla="*/ 8027 w 10000"/>
              <a:gd name="connsiteY4" fmla="*/ 7288 h 9024"/>
              <a:gd name="connsiteX5" fmla="*/ 7732 w 10000"/>
              <a:gd name="connsiteY5" fmla="*/ 6000 h 9024"/>
              <a:gd name="connsiteX6" fmla="*/ 7010 w 10000"/>
              <a:gd name="connsiteY6" fmla="*/ 4754 h 9024"/>
              <a:gd name="connsiteX7" fmla="*/ 5994 w 10000"/>
              <a:gd name="connsiteY7" fmla="*/ 3696 h 9024"/>
              <a:gd name="connsiteX8" fmla="*/ 3888 w 10000"/>
              <a:gd name="connsiteY8" fmla="*/ 2073 h 9024"/>
              <a:gd name="connsiteX9" fmla="*/ 619 w 10000"/>
              <a:gd name="connsiteY9" fmla="*/ 283 h 9024"/>
              <a:gd name="connsiteX10" fmla="*/ 0 w 10000"/>
              <a:gd name="connsiteY10" fmla="*/ 0 h 9024"/>
              <a:gd name="connsiteX11" fmla="*/ 427 w 10000"/>
              <a:gd name="connsiteY11" fmla="*/ 503 h 9024"/>
              <a:gd name="connsiteX12" fmla="*/ 4197 w 10000"/>
              <a:gd name="connsiteY12" fmla="*/ 4220 h 9024"/>
              <a:gd name="connsiteX13" fmla="*/ 5825 w 10000"/>
              <a:gd name="connsiteY13" fmla="*/ 7231 h 9024"/>
              <a:gd name="connsiteX14" fmla="*/ 4094 w 10000"/>
              <a:gd name="connsiteY14" fmla="*/ 7067 h 9024"/>
              <a:gd name="connsiteX0" fmla="*/ 4094 w 10000"/>
              <a:gd name="connsiteY0" fmla="*/ 7831 h 10000"/>
              <a:gd name="connsiteX1" fmla="*/ 6435 w 10000"/>
              <a:gd name="connsiteY1" fmla="*/ 10000 h 10000"/>
              <a:gd name="connsiteX2" fmla="*/ 10000 w 10000"/>
              <a:gd name="connsiteY2" fmla="*/ 8320 h 10000"/>
              <a:gd name="connsiteX3" fmla="*/ 8041 w 10000"/>
              <a:gd name="connsiteY3" fmla="*/ 8111 h 10000"/>
              <a:gd name="connsiteX4" fmla="*/ 7640 w 10000"/>
              <a:gd name="connsiteY4" fmla="*/ 8104 h 10000"/>
              <a:gd name="connsiteX5" fmla="*/ 7732 w 10000"/>
              <a:gd name="connsiteY5" fmla="*/ 6649 h 10000"/>
              <a:gd name="connsiteX6" fmla="*/ 7010 w 10000"/>
              <a:gd name="connsiteY6" fmla="*/ 5268 h 10000"/>
              <a:gd name="connsiteX7" fmla="*/ 5994 w 10000"/>
              <a:gd name="connsiteY7" fmla="*/ 4096 h 10000"/>
              <a:gd name="connsiteX8" fmla="*/ 3888 w 10000"/>
              <a:gd name="connsiteY8" fmla="*/ 2297 h 10000"/>
              <a:gd name="connsiteX9" fmla="*/ 619 w 10000"/>
              <a:gd name="connsiteY9" fmla="*/ 314 h 10000"/>
              <a:gd name="connsiteX10" fmla="*/ 0 w 10000"/>
              <a:gd name="connsiteY10" fmla="*/ 0 h 10000"/>
              <a:gd name="connsiteX11" fmla="*/ 427 w 10000"/>
              <a:gd name="connsiteY11" fmla="*/ 557 h 10000"/>
              <a:gd name="connsiteX12" fmla="*/ 4197 w 10000"/>
              <a:gd name="connsiteY12" fmla="*/ 4676 h 10000"/>
              <a:gd name="connsiteX13" fmla="*/ 5825 w 10000"/>
              <a:gd name="connsiteY13" fmla="*/ 8013 h 10000"/>
              <a:gd name="connsiteX14" fmla="*/ 4094 w 10000"/>
              <a:gd name="connsiteY14" fmla="*/ 7831 h 10000"/>
              <a:gd name="connsiteX0" fmla="*/ 4094 w 9559"/>
              <a:gd name="connsiteY0" fmla="*/ 7831 h 10000"/>
              <a:gd name="connsiteX1" fmla="*/ 6435 w 9559"/>
              <a:gd name="connsiteY1" fmla="*/ 10000 h 10000"/>
              <a:gd name="connsiteX2" fmla="*/ 9559 w 9559"/>
              <a:gd name="connsiteY2" fmla="*/ 8321 h 10000"/>
              <a:gd name="connsiteX3" fmla="*/ 8041 w 9559"/>
              <a:gd name="connsiteY3" fmla="*/ 8111 h 10000"/>
              <a:gd name="connsiteX4" fmla="*/ 7640 w 9559"/>
              <a:gd name="connsiteY4" fmla="*/ 8104 h 10000"/>
              <a:gd name="connsiteX5" fmla="*/ 7732 w 9559"/>
              <a:gd name="connsiteY5" fmla="*/ 6649 h 10000"/>
              <a:gd name="connsiteX6" fmla="*/ 7010 w 9559"/>
              <a:gd name="connsiteY6" fmla="*/ 5268 h 10000"/>
              <a:gd name="connsiteX7" fmla="*/ 5994 w 9559"/>
              <a:gd name="connsiteY7" fmla="*/ 4096 h 10000"/>
              <a:gd name="connsiteX8" fmla="*/ 3888 w 9559"/>
              <a:gd name="connsiteY8" fmla="*/ 2297 h 10000"/>
              <a:gd name="connsiteX9" fmla="*/ 619 w 9559"/>
              <a:gd name="connsiteY9" fmla="*/ 314 h 10000"/>
              <a:gd name="connsiteX10" fmla="*/ 0 w 9559"/>
              <a:gd name="connsiteY10" fmla="*/ 0 h 10000"/>
              <a:gd name="connsiteX11" fmla="*/ 427 w 9559"/>
              <a:gd name="connsiteY11" fmla="*/ 557 h 10000"/>
              <a:gd name="connsiteX12" fmla="*/ 4197 w 9559"/>
              <a:gd name="connsiteY12" fmla="*/ 4676 h 10000"/>
              <a:gd name="connsiteX13" fmla="*/ 5825 w 9559"/>
              <a:gd name="connsiteY13" fmla="*/ 8013 h 10000"/>
              <a:gd name="connsiteX14" fmla="*/ 4094 w 9559"/>
              <a:gd name="connsiteY14" fmla="*/ 7831 h 10000"/>
              <a:gd name="connsiteX0" fmla="*/ 4283 w 10000"/>
              <a:gd name="connsiteY0" fmla="*/ 7831 h 10000"/>
              <a:gd name="connsiteX1" fmla="*/ 6732 w 10000"/>
              <a:gd name="connsiteY1" fmla="*/ 10000 h 10000"/>
              <a:gd name="connsiteX2" fmla="*/ 10000 w 10000"/>
              <a:gd name="connsiteY2" fmla="*/ 8321 h 10000"/>
              <a:gd name="connsiteX3" fmla="*/ 8412 w 10000"/>
              <a:gd name="connsiteY3" fmla="*/ 8111 h 10000"/>
              <a:gd name="connsiteX4" fmla="*/ 7983 w 10000"/>
              <a:gd name="connsiteY4" fmla="*/ 8059 h 10000"/>
              <a:gd name="connsiteX5" fmla="*/ 8089 w 10000"/>
              <a:gd name="connsiteY5" fmla="*/ 6649 h 10000"/>
              <a:gd name="connsiteX6" fmla="*/ 7333 w 10000"/>
              <a:gd name="connsiteY6" fmla="*/ 5268 h 10000"/>
              <a:gd name="connsiteX7" fmla="*/ 6271 w 10000"/>
              <a:gd name="connsiteY7" fmla="*/ 4096 h 10000"/>
              <a:gd name="connsiteX8" fmla="*/ 4067 w 10000"/>
              <a:gd name="connsiteY8" fmla="*/ 2297 h 10000"/>
              <a:gd name="connsiteX9" fmla="*/ 648 w 10000"/>
              <a:gd name="connsiteY9" fmla="*/ 314 h 10000"/>
              <a:gd name="connsiteX10" fmla="*/ 0 w 10000"/>
              <a:gd name="connsiteY10" fmla="*/ 0 h 10000"/>
              <a:gd name="connsiteX11" fmla="*/ 447 w 10000"/>
              <a:gd name="connsiteY11" fmla="*/ 557 h 10000"/>
              <a:gd name="connsiteX12" fmla="*/ 4391 w 10000"/>
              <a:gd name="connsiteY12" fmla="*/ 4676 h 10000"/>
              <a:gd name="connsiteX13" fmla="*/ 6094 w 10000"/>
              <a:gd name="connsiteY13" fmla="*/ 8013 h 10000"/>
              <a:gd name="connsiteX14" fmla="*/ 4283 w 10000"/>
              <a:gd name="connsiteY14" fmla="*/ 7831 h 10000"/>
              <a:gd name="connsiteX0" fmla="*/ 4283 w 10000"/>
              <a:gd name="connsiteY0" fmla="*/ 7831 h 10000"/>
              <a:gd name="connsiteX1" fmla="*/ 6732 w 10000"/>
              <a:gd name="connsiteY1" fmla="*/ 10000 h 10000"/>
              <a:gd name="connsiteX2" fmla="*/ 10000 w 10000"/>
              <a:gd name="connsiteY2" fmla="*/ 8321 h 10000"/>
              <a:gd name="connsiteX3" fmla="*/ 7983 w 10000"/>
              <a:gd name="connsiteY3" fmla="*/ 8059 h 10000"/>
              <a:gd name="connsiteX4" fmla="*/ 8089 w 10000"/>
              <a:gd name="connsiteY4" fmla="*/ 6649 h 10000"/>
              <a:gd name="connsiteX5" fmla="*/ 7333 w 10000"/>
              <a:gd name="connsiteY5" fmla="*/ 5268 h 10000"/>
              <a:gd name="connsiteX6" fmla="*/ 6271 w 10000"/>
              <a:gd name="connsiteY6" fmla="*/ 4096 h 10000"/>
              <a:gd name="connsiteX7" fmla="*/ 4067 w 10000"/>
              <a:gd name="connsiteY7" fmla="*/ 2297 h 10000"/>
              <a:gd name="connsiteX8" fmla="*/ 648 w 10000"/>
              <a:gd name="connsiteY8" fmla="*/ 314 h 10000"/>
              <a:gd name="connsiteX9" fmla="*/ 0 w 10000"/>
              <a:gd name="connsiteY9" fmla="*/ 0 h 10000"/>
              <a:gd name="connsiteX10" fmla="*/ 447 w 10000"/>
              <a:gd name="connsiteY10" fmla="*/ 557 h 10000"/>
              <a:gd name="connsiteX11" fmla="*/ 4391 w 10000"/>
              <a:gd name="connsiteY11" fmla="*/ 4676 h 10000"/>
              <a:gd name="connsiteX12" fmla="*/ 6094 w 10000"/>
              <a:gd name="connsiteY12" fmla="*/ 8013 h 10000"/>
              <a:gd name="connsiteX13" fmla="*/ 4283 w 10000"/>
              <a:gd name="connsiteY13" fmla="*/ 7831 h 10000"/>
              <a:gd name="connsiteX0" fmla="*/ 4283 w 10000"/>
              <a:gd name="connsiteY0" fmla="*/ 7831 h 10000"/>
              <a:gd name="connsiteX1" fmla="*/ 6732 w 10000"/>
              <a:gd name="connsiteY1" fmla="*/ 10000 h 10000"/>
              <a:gd name="connsiteX2" fmla="*/ 10000 w 10000"/>
              <a:gd name="connsiteY2" fmla="*/ 8321 h 10000"/>
              <a:gd name="connsiteX3" fmla="*/ 7983 w 10000"/>
              <a:gd name="connsiteY3" fmla="*/ 8059 h 10000"/>
              <a:gd name="connsiteX4" fmla="*/ 7823 w 10000"/>
              <a:gd name="connsiteY4" fmla="*/ 6469 h 10000"/>
              <a:gd name="connsiteX5" fmla="*/ 7333 w 10000"/>
              <a:gd name="connsiteY5" fmla="*/ 5268 h 10000"/>
              <a:gd name="connsiteX6" fmla="*/ 6271 w 10000"/>
              <a:gd name="connsiteY6" fmla="*/ 4096 h 10000"/>
              <a:gd name="connsiteX7" fmla="*/ 4067 w 10000"/>
              <a:gd name="connsiteY7" fmla="*/ 2297 h 10000"/>
              <a:gd name="connsiteX8" fmla="*/ 648 w 10000"/>
              <a:gd name="connsiteY8" fmla="*/ 314 h 10000"/>
              <a:gd name="connsiteX9" fmla="*/ 0 w 10000"/>
              <a:gd name="connsiteY9" fmla="*/ 0 h 10000"/>
              <a:gd name="connsiteX10" fmla="*/ 447 w 10000"/>
              <a:gd name="connsiteY10" fmla="*/ 557 h 10000"/>
              <a:gd name="connsiteX11" fmla="*/ 4391 w 10000"/>
              <a:gd name="connsiteY11" fmla="*/ 4676 h 10000"/>
              <a:gd name="connsiteX12" fmla="*/ 6094 w 10000"/>
              <a:gd name="connsiteY12" fmla="*/ 8013 h 10000"/>
              <a:gd name="connsiteX13" fmla="*/ 4283 w 10000"/>
              <a:gd name="connsiteY13" fmla="*/ 7831 h 10000"/>
              <a:gd name="connsiteX0" fmla="*/ 4283 w 10000"/>
              <a:gd name="connsiteY0" fmla="*/ 7831 h 10000"/>
              <a:gd name="connsiteX1" fmla="*/ 6732 w 10000"/>
              <a:gd name="connsiteY1" fmla="*/ 10000 h 10000"/>
              <a:gd name="connsiteX2" fmla="*/ 10000 w 10000"/>
              <a:gd name="connsiteY2" fmla="*/ 8321 h 10000"/>
              <a:gd name="connsiteX3" fmla="*/ 7983 w 10000"/>
              <a:gd name="connsiteY3" fmla="*/ 8059 h 10000"/>
              <a:gd name="connsiteX4" fmla="*/ 7823 w 10000"/>
              <a:gd name="connsiteY4" fmla="*/ 6469 h 10000"/>
              <a:gd name="connsiteX5" fmla="*/ 7116 w 10000"/>
              <a:gd name="connsiteY5" fmla="*/ 5207 h 10000"/>
              <a:gd name="connsiteX6" fmla="*/ 6271 w 10000"/>
              <a:gd name="connsiteY6" fmla="*/ 4096 h 10000"/>
              <a:gd name="connsiteX7" fmla="*/ 4067 w 10000"/>
              <a:gd name="connsiteY7" fmla="*/ 2297 h 10000"/>
              <a:gd name="connsiteX8" fmla="*/ 648 w 10000"/>
              <a:gd name="connsiteY8" fmla="*/ 314 h 10000"/>
              <a:gd name="connsiteX9" fmla="*/ 0 w 10000"/>
              <a:gd name="connsiteY9" fmla="*/ 0 h 10000"/>
              <a:gd name="connsiteX10" fmla="*/ 447 w 10000"/>
              <a:gd name="connsiteY10" fmla="*/ 557 h 10000"/>
              <a:gd name="connsiteX11" fmla="*/ 4391 w 10000"/>
              <a:gd name="connsiteY11" fmla="*/ 4676 h 10000"/>
              <a:gd name="connsiteX12" fmla="*/ 6094 w 10000"/>
              <a:gd name="connsiteY12" fmla="*/ 8013 h 10000"/>
              <a:gd name="connsiteX13" fmla="*/ 4283 w 10000"/>
              <a:gd name="connsiteY13" fmla="*/ 7831 h 10000"/>
              <a:gd name="connsiteX0" fmla="*/ 5009 w 10726"/>
              <a:gd name="connsiteY0" fmla="*/ 7735 h 9904"/>
              <a:gd name="connsiteX1" fmla="*/ 7458 w 10726"/>
              <a:gd name="connsiteY1" fmla="*/ 9904 h 9904"/>
              <a:gd name="connsiteX2" fmla="*/ 10726 w 10726"/>
              <a:gd name="connsiteY2" fmla="*/ 8225 h 9904"/>
              <a:gd name="connsiteX3" fmla="*/ 8709 w 10726"/>
              <a:gd name="connsiteY3" fmla="*/ 7963 h 9904"/>
              <a:gd name="connsiteX4" fmla="*/ 8549 w 10726"/>
              <a:gd name="connsiteY4" fmla="*/ 6373 h 9904"/>
              <a:gd name="connsiteX5" fmla="*/ 7842 w 10726"/>
              <a:gd name="connsiteY5" fmla="*/ 5111 h 9904"/>
              <a:gd name="connsiteX6" fmla="*/ 6997 w 10726"/>
              <a:gd name="connsiteY6" fmla="*/ 4000 h 9904"/>
              <a:gd name="connsiteX7" fmla="*/ 4793 w 10726"/>
              <a:gd name="connsiteY7" fmla="*/ 2201 h 9904"/>
              <a:gd name="connsiteX8" fmla="*/ 1374 w 10726"/>
              <a:gd name="connsiteY8" fmla="*/ 218 h 9904"/>
              <a:gd name="connsiteX9" fmla="*/ 0 w 10726"/>
              <a:gd name="connsiteY9" fmla="*/ 0 h 9904"/>
              <a:gd name="connsiteX10" fmla="*/ 1173 w 10726"/>
              <a:gd name="connsiteY10" fmla="*/ 461 h 9904"/>
              <a:gd name="connsiteX11" fmla="*/ 5117 w 10726"/>
              <a:gd name="connsiteY11" fmla="*/ 4580 h 9904"/>
              <a:gd name="connsiteX12" fmla="*/ 6820 w 10726"/>
              <a:gd name="connsiteY12" fmla="*/ 7917 h 9904"/>
              <a:gd name="connsiteX13" fmla="*/ 5009 w 10726"/>
              <a:gd name="connsiteY13" fmla="*/ 7735 h 9904"/>
              <a:gd name="connsiteX0" fmla="*/ 4670 w 10000"/>
              <a:gd name="connsiteY0" fmla="*/ 7810 h 10000"/>
              <a:gd name="connsiteX1" fmla="*/ 6953 w 10000"/>
              <a:gd name="connsiteY1" fmla="*/ 10000 h 10000"/>
              <a:gd name="connsiteX2" fmla="*/ 10000 w 10000"/>
              <a:gd name="connsiteY2" fmla="*/ 8305 h 10000"/>
              <a:gd name="connsiteX3" fmla="*/ 8120 w 10000"/>
              <a:gd name="connsiteY3" fmla="*/ 8040 h 10000"/>
              <a:gd name="connsiteX4" fmla="*/ 7970 w 10000"/>
              <a:gd name="connsiteY4" fmla="*/ 6435 h 10000"/>
              <a:gd name="connsiteX5" fmla="*/ 7311 w 10000"/>
              <a:gd name="connsiteY5" fmla="*/ 5161 h 10000"/>
              <a:gd name="connsiteX6" fmla="*/ 6523 w 10000"/>
              <a:gd name="connsiteY6" fmla="*/ 4039 h 10000"/>
              <a:gd name="connsiteX7" fmla="*/ 4469 w 10000"/>
              <a:gd name="connsiteY7" fmla="*/ 2222 h 10000"/>
              <a:gd name="connsiteX8" fmla="*/ 1281 w 10000"/>
              <a:gd name="connsiteY8" fmla="*/ 220 h 10000"/>
              <a:gd name="connsiteX9" fmla="*/ 0 w 10000"/>
              <a:gd name="connsiteY9" fmla="*/ 0 h 10000"/>
              <a:gd name="connsiteX10" fmla="*/ 2315 w 10000"/>
              <a:gd name="connsiteY10" fmla="*/ 1789 h 10000"/>
              <a:gd name="connsiteX11" fmla="*/ 4771 w 10000"/>
              <a:gd name="connsiteY11" fmla="*/ 4624 h 10000"/>
              <a:gd name="connsiteX12" fmla="*/ 6358 w 10000"/>
              <a:gd name="connsiteY12" fmla="*/ 7994 h 10000"/>
              <a:gd name="connsiteX13" fmla="*/ 4670 w 10000"/>
              <a:gd name="connsiteY13" fmla="*/ 7810 h 10000"/>
              <a:gd name="connsiteX0" fmla="*/ 4670 w 10000"/>
              <a:gd name="connsiteY0" fmla="*/ 7810 h 10000"/>
              <a:gd name="connsiteX1" fmla="*/ 6953 w 10000"/>
              <a:gd name="connsiteY1" fmla="*/ 10000 h 10000"/>
              <a:gd name="connsiteX2" fmla="*/ 10000 w 10000"/>
              <a:gd name="connsiteY2" fmla="*/ 8305 h 10000"/>
              <a:gd name="connsiteX3" fmla="*/ 8120 w 10000"/>
              <a:gd name="connsiteY3" fmla="*/ 8040 h 10000"/>
              <a:gd name="connsiteX4" fmla="*/ 7970 w 10000"/>
              <a:gd name="connsiteY4" fmla="*/ 6435 h 10000"/>
              <a:gd name="connsiteX5" fmla="*/ 7311 w 10000"/>
              <a:gd name="connsiteY5" fmla="*/ 5161 h 10000"/>
              <a:gd name="connsiteX6" fmla="*/ 6523 w 10000"/>
              <a:gd name="connsiteY6" fmla="*/ 4039 h 10000"/>
              <a:gd name="connsiteX7" fmla="*/ 4469 w 10000"/>
              <a:gd name="connsiteY7" fmla="*/ 2222 h 10000"/>
              <a:gd name="connsiteX8" fmla="*/ 2653 w 10000"/>
              <a:gd name="connsiteY8" fmla="*/ 1056 h 10000"/>
              <a:gd name="connsiteX9" fmla="*/ 0 w 10000"/>
              <a:gd name="connsiteY9" fmla="*/ 0 h 10000"/>
              <a:gd name="connsiteX10" fmla="*/ 2315 w 10000"/>
              <a:gd name="connsiteY10" fmla="*/ 1789 h 10000"/>
              <a:gd name="connsiteX11" fmla="*/ 4771 w 10000"/>
              <a:gd name="connsiteY11" fmla="*/ 4624 h 10000"/>
              <a:gd name="connsiteX12" fmla="*/ 6358 w 10000"/>
              <a:gd name="connsiteY12" fmla="*/ 7994 h 10000"/>
              <a:gd name="connsiteX13" fmla="*/ 4670 w 10000"/>
              <a:gd name="connsiteY13" fmla="*/ 7810 h 10000"/>
              <a:gd name="connsiteX0" fmla="*/ 4670 w 10000"/>
              <a:gd name="connsiteY0" fmla="*/ 7810 h 10000"/>
              <a:gd name="connsiteX1" fmla="*/ 6953 w 10000"/>
              <a:gd name="connsiteY1" fmla="*/ 10000 h 10000"/>
              <a:gd name="connsiteX2" fmla="*/ 10000 w 10000"/>
              <a:gd name="connsiteY2" fmla="*/ 8305 h 10000"/>
              <a:gd name="connsiteX3" fmla="*/ 8120 w 10000"/>
              <a:gd name="connsiteY3" fmla="*/ 8040 h 10000"/>
              <a:gd name="connsiteX4" fmla="*/ 7970 w 10000"/>
              <a:gd name="connsiteY4" fmla="*/ 6435 h 10000"/>
              <a:gd name="connsiteX5" fmla="*/ 7311 w 10000"/>
              <a:gd name="connsiteY5" fmla="*/ 5161 h 10000"/>
              <a:gd name="connsiteX6" fmla="*/ 6523 w 10000"/>
              <a:gd name="connsiteY6" fmla="*/ 4039 h 10000"/>
              <a:gd name="connsiteX7" fmla="*/ 4469 w 10000"/>
              <a:gd name="connsiteY7" fmla="*/ 2222 h 10000"/>
              <a:gd name="connsiteX8" fmla="*/ 2653 w 10000"/>
              <a:gd name="connsiteY8" fmla="*/ 1056 h 10000"/>
              <a:gd name="connsiteX9" fmla="*/ 0 w 10000"/>
              <a:gd name="connsiteY9" fmla="*/ 0 h 10000"/>
              <a:gd name="connsiteX10" fmla="*/ 2315 w 10000"/>
              <a:gd name="connsiteY10" fmla="*/ 1789 h 10000"/>
              <a:gd name="connsiteX11" fmla="*/ 4771 w 10000"/>
              <a:gd name="connsiteY11" fmla="*/ 4624 h 10000"/>
              <a:gd name="connsiteX12" fmla="*/ 6358 w 10000"/>
              <a:gd name="connsiteY12" fmla="*/ 7994 h 10000"/>
              <a:gd name="connsiteX13" fmla="*/ 4670 w 10000"/>
              <a:gd name="connsiteY13" fmla="*/ 7810 h 10000"/>
              <a:gd name="connsiteX0" fmla="*/ 4670 w 10000"/>
              <a:gd name="connsiteY0" fmla="*/ 7810 h 10000"/>
              <a:gd name="connsiteX1" fmla="*/ 6953 w 10000"/>
              <a:gd name="connsiteY1" fmla="*/ 10000 h 10000"/>
              <a:gd name="connsiteX2" fmla="*/ 10000 w 10000"/>
              <a:gd name="connsiteY2" fmla="*/ 8305 h 10000"/>
              <a:gd name="connsiteX3" fmla="*/ 8341 w 10000"/>
              <a:gd name="connsiteY3" fmla="*/ 8070 h 10000"/>
              <a:gd name="connsiteX4" fmla="*/ 7970 w 10000"/>
              <a:gd name="connsiteY4" fmla="*/ 6435 h 10000"/>
              <a:gd name="connsiteX5" fmla="*/ 7311 w 10000"/>
              <a:gd name="connsiteY5" fmla="*/ 5161 h 10000"/>
              <a:gd name="connsiteX6" fmla="*/ 6523 w 10000"/>
              <a:gd name="connsiteY6" fmla="*/ 4039 h 10000"/>
              <a:gd name="connsiteX7" fmla="*/ 4469 w 10000"/>
              <a:gd name="connsiteY7" fmla="*/ 2222 h 10000"/>
              <a:gd name="connsiteX8" fmla="*/ 2653 w 10000"/>
              <a:gd name="connsiteY8" fmla="*/ 1056 h 10000"/>
              <a:gd name="connsiteX9" fmla="*/ 0 w 10000"/>
              <a:gd name="connsiteY9" fmla="*/ 0 h 10000"/>
              <a:gd name="connsiteX10" fmla="*/ 2315 w 10000"/>
              <a:gd name="connsiteY10" fmla="*/ 1789 h 10000"/>
              <a:gd name="connsiteX11" fmla="*/ 4771 w 10000"/>
              <a:gd name="connsiteY11" fmla="*/ 4624 h 10000"/>
              <a:gd name="connsiteX12" fmla="*/ 6358 w 10000"/>
              <a:gd name="connsiteY12" fmla="*/ 7994 h 10000"/>
              <a:gd name="connsiteX13" fmla="*/ 4670 w 10000"/>
              <a:gd name="connsiteY13" fmla="*/ 7810 h 10000"/>
              <a:gd name="connsiteX0" fmla="*/ 4670 w 10000"/>
              <a:gd name="connsiteY0" fmla="*/ 7810 h 10000"/>
              <a:gd name="connsiteX1" fmla="*/ 6953 w 10000"/>
              <a:gd name="connsiteY1" fmla="*/ 10000 h 10000"/>
              <a:gd name="connsiteX2" fmla="*/ 10000 w 10000"/>
              <a:gd name="connsiteY2" fmla="*/ 8305 h 10000"/>
              <a:gd name="connsiteX3" fmla="*/ 8341 w 10000"/>
              <a:gd name="connsiteY3" fmla="*/ 8070 h 10000"/>
              <a:gd name="connsiteX4" fmla="*/ 7970 w 10000"/>
              <a:gd name="connsiteY4" fmla="*/ 6435 h 10000"/>
              <a:gd name="connsiteX5" fmla="*/ 7311 w 10000"/>
              <a:gd name="connsiteY5" fmla="*/ 5161 h 10000"/>
              <a:gd name="connsiteX6" fmla="*/ 6523 w 10000"/>
              <a:gd name="connsiteY6" fmla="*/ 4039 h 10000"/>
              <a:gd name="connsiteX7" fmla="*/ 4469 w 10000"/>
              <a:gd name="connsiteY7" fmla="*/ 2222 h 10000"/>
              <a:gd name="connsiteX8" fmla="*/ 2653 w 10000"/>
              <a:gd name="connsiteY8" fmla="*/ 1056 h 10000"/>
              <a:gd name="connsiteX9" fmla="*/ 0 w 10000"/>
              <a:gd name="connsiteY9" fmla="*/ 0 h 10000"/>
              <a:gd name="connsiteX10" fmla="*/ 2315 w 10000"/>
              <a:gd name="connsiteY10" fmla="*/ 1789 h 10000"/>
              <a:gd name="connsiteX11" fmla="*/ 4771 w 10000"/>
              <a:gd name="connsiteY11" fmla="*/ 4624 h 10000"/>
              <a:gd name="connsiteX12" fmla="*/ 6358 w 10000"/>
              <a:gd name="connsiteY12" fmla="*/ 7994 h 10000"/>
              <a:gd name="connsiteX13" fmla="*/ 4670 w 10000"/>
              <a:gd name="connsiteY13" fmla="*/ 7810 h 10000"/>
              <a:gd name="connsiteX0" fmla="*/ 4670 w 10000"/>
              <a:gd name="connsiteY0" fmla="*/ 7810 h 10000"/>
              <a:gd name="connsiteX1" fmla="*/ 6953 w 10000"/>
              <a:gd name="connsiteY1" fmla="*/ 10000 h 10000"/>
              <a:gd name="connsiteX2" fmla="*/ 10000 w 10000"/>
              <a:gd name="connsiteY2" fmla="*/ 8305 h 10000"/>
              <a:gd name="connsiteX3" fmla="*/ 8341 w 10000"/>
              <a:gd name="connsiteY3" fmla="*/ 8070 h 10000"/>
              <a:gd name="connsiteX4" fmla="*/ 7970 w 10000"/>
              <a:gd name="connsiteY4" fmla="*/ 6435 h 10000"/>
              <a:gd name="connsiteX5" fmla="*/ 7311 w 10000"/>
              <a:gd name="connsiteY5" fmla="*/ 5161 h 10000"/>
              <a:gd name="connsiteX6" fmla="*/ 6523 w 10000"/>
              <a:gd name="connsiteY6" fmla="*/ 4039 h 10000"/>
              <a:gd name="connsiteX7" fmla="*/ 4469 w 10000"/>
              <a:gd name="connsiteY7" fmla="*/ 2222 h 10000"/>
              <a:gd name="connsiteX8" fmla="*/ 2653 w 10000"/>
              <a:gd name="connsiteY8" fmla="*/ 1056 h 10000"/>
              <a:gd name="connsiteX9" fmla="*/ 0 w 10000"/>
              <a:gd name="connsiteY9" fmla="*/ 0 h 10000"/>
              <a:gd name="connsiteX10" fmla="*/ 2315 w 10000"/>
              <a:gd name="connsiteY10" fmla="*/ 1789 h 10000"/>
              <a:gd name="connsiteX11" fmla="*/ 4771 w 10000"/>
              <a:gd name="connsiteY11" fmla="*/ 4624 h 10000"/>
              <a:gd name="connsiteX12" fmla="*/ 6358 w 10000"/>
              <a:gd name="connsiteY12" fmla="*/ 7994 h 10000"/>
              <a:gd name="connsiteX13" fmla="*/ 4670 w 10000"/>
              <a:gd name="connsiteY13" fmla="*/ 7810 h 10000"/>
              <a:gd name="connsiteX0" fmla="*/ 4670 w 10000"/>
              <a:gd name="connsiteY0" fmla="*/ 7810 h 10000"/>
              <a:gd name="connsiteX1" fmla="*/ 6953 w 10000"/>
              <a:gd name="connsiteY1" fmla="*/ 10000 h 10000"/>
              <a:gd name="connsiteX2" fmla="*/ 10000 w 10000"/>
              <a:gd name="connsiteY2" fmla="*/ 8305 h 10000"/>
              <a:gd name="connsiteX3" fmla="*/ 8341 w 10000"/>
              <a:gd name="connsiteY3" fmla="*/ 8070 h 10000"/>
              <a:gd name="connsiteX4" fmla="*/ 7970 w 10000"/>
              <a:gd name="connsiteY4" fmla="*/ 6435 h 10000"/>
              <a:gd name="connsiteX5" fmla="*/ 7311 w 10000"/>
              <a:gd name="connsiteY5" fmla="*/ 5161 h 10000"/>
              <a:gd name="connsiteX6" fmla="*/ 6523 w 10000"/>
              <a:gd name="connsiteY6" fmla="*/ 4039 h 10000"/>
              <a:gd name="connsiteX7" fmla="*/ 4469 w 10000"/>
              <a:gd name="connsiteY7" fmla="*/ 2222 h 10000"/>
              <a:gd name="connsiteX8" fmla="*/ 2653 w 10000"/>
              <a:gd name="connsiteY8" fmla="*/ 1056 h 10000"/>
              <a:gd name="connsiteX9" fmla="*/ 0 w 10000"/>
              <a:gd name="connsiteY9" fmla="*/ 0 h 10000"/>
              <a:gd name="connsiteX10" fmla="*/ 2315 w 10000"/>
              <a:gd name="connsiteY10" fmla="*/ 1789 h 10000"/>
              <a:gd name="connsiteX11" fmla="*/ 4771 w 10000"/>
              <a:gd name="connsiteY11" fmla="*/ 4624 h 10000"/>
              <a:gd name="connsiteX12" fmla="*/ 6358 w 10000"/>
              <a:gd name="connsiteY12" fmla="*/ 7994 h 10000"/>
              <a:gd name="connsiteX13" fmla="*/ 4670 w 10000"/>
              <a:gd name="connsiteY13" fmla="*/ 7810 h 10000"/>
              <a:gd name="connsiteX0" fmla="*/ 4670 w 10000"/>
              <a:gd name="connsiteY0" fmla="*/ 7810 h 10000"/>
              <a:gd name="connsiteX1" fmla="*/ 6953 w 10000"/>
              <a:gd name="connsiteY1" fmla="*/ 10000 h 10000"/>
              <a:gd name="connsiteX2" fmla="*/ 10000 w 10000"/>
              <a:gd name="connsiteY2" fmla="*/ 8305 h 10000"/>
              <a:gd name="connsiteX3" fmla="*/ 8341 w 10000"/>
              <a:gd name="connsiteY3" fmla="*/ 8070 h 10000"/>
              <a:gd name="connsiteX4" fmla="*/ 7970 w 10000"/>
              <a:gd name="connsiteY4" fmla="*/ 6435 h 10000"/>
              <a:gd name="connsiteX5" fmla="*/ 7311 w 10000"/>
              <a:gd name="connsiteY5" fmla="*/ 5161 h 10000"/>
              <a:gd name="connsiteX6" fmla="*/ 6260 w 10000"/>
              <a:gd name="connsiteY6" fmla="*/ 3759 h 10000"/>
              <a:gd name="connsiteX7" fmla="*/ 4469 w 10000"/>
              <a:gd name="connsiteY7" fmla="*/ 2222 h 10000"/>
              <a:gd name="connsiteX8" fmla="*/ 2653 w 10000"/>
              <a:gd name="connsiteY8" fmla="*/ 1056 h 10000"/>
              <a:gd name="connsiteX9" fmla="*/ 0 w 10000"/>
              <a:gd name="connsiteY9" fmla="*/ 0 h 10000"/>
              <a:gd name="connsiteX10" fmla="*/ 2315 w 10000"/>
              <a:gd name="connsiteY10" fmla="*/ 1789 h 10000"/>
              <a:gd name="connsiteX11" fmla="*/ 4771 w 10000"/>
              <a:gd name="connsiteY11" fmla="*/ 4624 h 10000"/>
              <a:gd name="connsiteX12" fmla="*/ 6358 w 10000"/>
              <a:gd name="connsiteY12" fmla="*/ 7994 h 10000"/>
              <a:gd name="connsiteX13" fmla="*/ 4670 w 10000"/>
              <a:gd name="connsiteY13" fmla="*/ 7810 h 10000"/>
              <a:gd name="connsiteX0" fmla="*/ 4670 w 10000"/>
              <a:gd name="connsiteY0" fmla="*/ 7810 h 10000"/>
              <a:gd name="connsiteX1" fmla="*/ 6953 w 10000"/>
              <a:gd name="connsiteY1" fmla="*/ 10000 h 10000"/>
              <a:gd name="connsiteX2" fmla="*/ 10000 w 10000"/>
              <a:gd name="connsiteY2" fmla="*/ 8305 h 10000"/>
              <a:gd name="connsiteX3" fmla="*/ 8341 w 10000"/>
              <a:gd name="connsiteY3" fmla="*/ 8070 h 10000"/>
              <a:gd name="connsiteX4" fmla="*/ 7970 w 10000"/>
              <a:gd name="connsiteY4" fmla="*/ 6435 h 10000"/>
              <a:gd name="connsiteX5" fmla="*/ 7413 w 10000"/>
              <a:gd name="connsiteY5" fmla="*/ 5251 h 10000"/>
              <a:gd name="connsiteX6" fmla="*/ 6260 w 10000"/>
              <a:gd name="connsiteY6" fmla="*/ 3759 h 10000"/>
              <a:gd name="connsiteX7" fmla="*/ 4469 w 10000"/>
              <a:gd name="connsiteY7" fmla="*/ 2222 h 10000"/>
              <a:gd name="connsiteX8" fmla="*/ 2653 w 10000"/>
              <a:gd name="connsiteY8" fmla="*/ 1056 h 10000"/>
              <a:gd name="connsiteX9" fmla="*/ 0 w 10000"/>
              <a:gd name="connsiteY9" fmla="*/ 0 h 10000"/>
              <a:gd name="connsiteX10" fmla="*/ 2315 w 10000"/>
              <a:gd name="connsiteY10" fmla="*/ 1789 h 10000"/>
              <a:gd name="connsiteX11" fmla="*/ 4771 w 10000"/>
              <a:gd name="connsiteY11" fmla="*/ 4624 h 10000"/>
              <a:gd name="connsiteX12" fmla="*/ 6358 w 10000"/>
              <a:gd name="connsiteY12" fmla="*/ 7994 h 10000"/>
              <a:gd name="connsiteX13" fmla="*/ 4670 w 10000"/>
              <a:gd name="connsiteY13" fmla="*/ 7810 h 10000"/>
              <a:gd name="connsiteX0" fmla="*/ 4670 w 10000"/>
              <a:gd name="connsiteY0" fmla="*/ 7810 h 10000"/>
              <a:gd name="connsiteX1" fmla="*/ 6953 w 10000"/>
              <a:gd name="connsiteY1" fmla="*/ 10000 h 10000"/>
              <a:gd name="connsiteX2" fmla="*/ 10000 w 10000"/>
              <a:gd name="connsiteY2" fmla="*/ 8305 h 10000"/>
              <a:gd name="connsiteX3" fmla="*/ 8341 w 10000"/>
              <a:gd name="connsiteY3" fmla="*/ 8070 h 10000"/>
              <a:gd name="connsiteX4" fmla="*/ 8112 w 10000"/>
              <a:gd name="connsiteY4" fmla="*/ 6858 h 10000"/>
              <a:gd name="connsiteX5" fmla="*/ 7413 w 10000"/>
              <a:gd name="connsiteY5" fmla="*/ 5251 h 10000"/>
              <a:gd name="connsiteX6" fmla="*/ 6260 w 10000"/>
              <a:gd name="connsiteY6" fmla="*/ 3759 h 10000"/>
              <a:gd name="connsiteX7" fmla="*/ 4469 w 10000"/>
              <a:gd name="connsiteY7" fmla="*/ 2222 h 10000"/>
              <a:gd name="connsiteX8" fmla="*/ 2653 w 10000"/>
              <a:gd name="connsiteY8" fmla="*/ 1056 h 10000"/>
              <a:gd name="connsiteX9" fmla="*/ 0 w 10000"/>
              <a:gd name="connsiteY9" fmla="*/ 0 h 10000"/>
              <a:gd name="connsiteX10" fmla="*/ 2315 w 10000"/>
              <a:gd name="connsiteY10" fmla="*/ 1789 h 10000"/>
              <a:gd name="connsiteX11" fmla="*/ 4771 w 10000"/>
              <a:gd name="connsiteY11" fmla="*/ 4624 h 10000"/>
              <a:gd name="connsiteX12" fmla="*/ 6358 w 10000"/>
              <a:gd name="connsiteY12" fmla="*/ 7994 h 10000"/>
              <a:gd name="connsiteX13" fmla="*/ 4670 w 10000"/>
              <a:gd name="connsiteY13" fmla="*/ 7810 h 10000"/>
              <a:gd name="connsiteX0" fmla="*/ 4670 w 10000"/>
              <a:gd name="connsiteY0" fmla="*/ 7810 h 10000"/>
              <a:gd name="connsiteX1" fmla="*/ 6953 w 10000"/>
              <a:gd name="connsiteY1" fmla="*/ 10000 h 10000"/>
              <a:gd name="connsiteX2" fmla="*/ 10000 w 10000"/>
              <a:gd name="connsiteY2" fmla="*/ 8305 h 10000"/>
              <a:gd name="connsiteX3" fmla="*/ 8341 w 10000"/>
              <a:gd name="connsiteY3" fmla="*/ 8070 h 10000"/>
              <a:gd name="connsiteX4" fmla="*/ 8112 w 10000"/>
              <a:gd name="connsiteY4" fmla="*/ 6858 h 10000"/>
              <a:gd name="connsiteX5" fmla="*/ 7413 w 10000"/>
              <a:gd name="connsiteY5" fmla="*/ 5251 h 10000"/>
              <a:gd name="connsiteX6" fmla="*/ 6260 w 10000"/>
              <a:gd name="connsiteY6" fmla="*/ 3759 h 10000"/>
              <a:gd name="connsiteX7" fmla="*/ 4469 w 10000"/>
              <a:gd name="connsiteY7" fmla="*/ 2222 h 10000"/>
              <a:gd name="connsiteX8" fmla="*/ 2653 w 10000"/>
              <a:gd name="connsiteY8" fmla="*/ 1056 h 10000"/>
              <a:gd name="connsiteX9" fmla="*/ 0 w 10000"/>
              <a:gd name="connsiteY9" fmla="*/ 0 h 10000"/>
              <a:gd name="connsiteX10" fmla="*/ 2315 w 10000"/>
              <a:gd name="connsiteY10" fmla="*/ 1789 h 10000"/>
              <a:gd name="connsiteX11" fmla="*/ 5407 w 10000"/>
              <a:gd name="connsiteY11" fmla="*/ 4847 h 10000"/>
              <a:gd name="connsiteX12" fmla="*/ 6358 w 10000"/>
              <a:gd name="connsiteY12" fmla="*/ 7994 h 10000"/>
              <a:gd name="connsiteX13" fmla="*/ 4670 w 10000"/>
              <a:gd name="connsiteY13" fmla="*/ 7810 h 10000"/>
              <a:gd name="connsiteX0" fmla="*/ 4670 w 10000"/>
              <a:gd name="connsiteY0" fmla="*/ 7810 h 10000"/>
              <a:gd name="connsiteX1" fmla="*/ 6953 w 10000"/>
              <a:gd name="connsiteY1" fmla="*/ 10000 h 10000"/>
              <a:gd name="connsiteX2" fmla="*/ 10000 w 10000"/>
              <a:gd name="connsiteY2" fmla="*/ 8305 h 10000"/>
              <a:gd name="connsiteX3" fmla="*/ 8341 w 10000"/>
              <a:gd name="connsiteY3" fmla="*/ 8070 h 10000"/>
              <a:gd name="connsiteX4" fmla="*/ 8112 w 10000"/>
              <a:gd name="connsiteY4" fmla="*/ 6858 h 10000"/>
              <a:gd name="connsiteX5" fmla="*/ 7413 w 10000"/>
              <a:gd name="connsiteY5" fmla="*/ 5251 h 10000"/>
              <a:gd name="connsiteX6" fmla="*/ 6260 w 10000"/>
              <a:gd name="connsiteY6" fmla="*/ 3759 h 10000"/>
              <a:gd name="connsiteX7" fmla="*/ 4469 w 10000"/>
              <a:gd name="connsiteY7" fmla="*/ 2222 h 10000"/>
              <a:gd name="connsiteX8" fmla="*/ 2653 w 10000"/>
              <a:gd name="connsiteY8" fmla="*/ 1056 h 10000"/>
              <a:gd name="connsiteX9" fmla="*/ 0 w 10000"/>
              <a:gd name="connsiteY9" fmla="*/ 0 h 10000"/>
              <a:gd name="connsiteX10" fmla="*/ 3041 w 10000"/>
              <a:gd name="connsiteY10" fmla="*/ 2170 h 10000"/>
              <a:gd name="connsiteX11" fmla="*/ 5407 w 10000"/>
              <a:gd name="connsiteY11" fmla="*/ 4847 h 10000"/>
              <a:gd name="connsiteX12" fmla="*/ 6358 w 10000"/>
              <a:gd name="connsiteY12" fmla="*/ 7994 h 10000"/>
              <a:gd name="connsiteX13" fmla="*/ 4670 w 10000"/>
              <a:gd name="connsiteY13" fmla="*/ 7810 h 10000"/>
              <a:gd name="connsiteX0" fmla="*/ 4670 w 10000"/>
              <a:gd name="connsiteY0" fmla="*/ 7810 h 9329"/>
              <a:gd name="connsiteX1" fmla="*/ 6896 w 10000"/>
              <a:gd name="connsiteY1" fmla="*/ 9329 h 9329"/>
              <a:gd name="connsiteX2" fmla="*/ 10000 w 10000"/>
              <a:gd name="connsiteY2" fmla="*/ 8305 h 9329"/>
              <a:gd name="connsiteX3" fmla="*/ 8341 w 10000"/>
              <a:gd name="connsiteY3" fmla="*/ 8070 h 9329"/>
              <a:gd name="connsiteX4" fmla="*/ 8112 w 10000"/>
              <a:gd name="connsiteY4" fmla="*/ 6858 h 9329"/>
              <a:gd name="connsiteX5" fmla="*/ 7413 w 10000"/>
              <a:gd name="connsiteY5" fmla="*/ 5251 h 9329"/>
              <a:gd name="connsiteX6" fmla="*/ 6260 w 10000"/>
              <a:gd name="connsiteY6" fmla="*/ 3759 h 9329"/>
              <a:gd name="connsiteX7" fmla="*/ 4469 w 10000"/>
              <a:gd name="connsiteY7" fmla="*/ 2222 h 9329"/>
              <a:gd name="connsiteX8" fmla="*/ 2653 w 10000"/>
              <a:gd name="connsiteY8" fmla="*/ 1056 h 9329"/>
              <a:gd name="connsiteX9" fmla="*/ 0 w 10000"/>
              <a:gd name="connsiteY9" fmla="*/ 0 h 9329"/>
              <a:gd name="connsiteX10" fmla="*/ 3041 w 10000"/>
              <a:gd name="connsiteY10" fmla="*/ 2170 h 9329"/>
              <a:gd name="connsiteX11" fmla="*/ 5407 w 10000"/>
              <a:gd name="connsiteY11" fmla="*/ 4847 h 9329"/>
              <a:gd name="connsiteX12" fmla="*/ 6358 w 10000"/>
              <a:gd name="connsiteY12" fmla="*/ 7994 h 9329"/>
              <a:gd name="connsiteX13" fmla="*/ 4670 w 10000"/>
              <a:gd name="connsiteY13" fmla="*/ 7810 h 9329"/>
              <a:gd name="connsiteX0" fmla="*/ 4670 w 9205"/>
              <a:gd name="connsiteY0" fmla="*/ 8372 h 10000"/>
              <a:gd name="connsiteX1" fmla="*/ 6896 w 9205"/>
              <a:gd name="connsiteY1" fmla="*/ 10000 h 10000"/>
              <a:gd name="connsiteX2" fmla="*/ 9205 w 9205"/>
              <a:gd name="connsiteY2" fmla="*/ 8791 h 10000"/>
              <a:gd name="connsiteX3" fmla="*/ 8341 w 9205"/>
              <a:gd name="connsiteY3" fmla="*/ 8650 h 10000"/>
              <a:gd name="connsiteX4" fmla="*/ 8112 w 9205"/>
              <a:gd name="connsiteY4" fmla="*/ 7351 h 10000"/>
              <a:gd name="connsiteX5" fmla="*/ 7413 w 9205"/>
              <a:gd name="connsiteY5" fmla="*/ 5629 h 10000"/>
              <a:gd name="connsiteX6" fmla="*/ 6260 w 9205"/>
              <a:gd name="connsiteY6" fmla="*/ 4029 h 10000"/>
              <a:gd name="connsiteX7" fmla="*/ 4469 w 9205"/>
              <a:gd name="connsiteY7" fmla="*/ 2382 h 10000"/>
              <a:gd name="connsiteX8" fmla="*/ 2653 w 9205"/>
              <a:gd name="connsiteY8" fmla="*/ 1132 h 10000"/>
              <a:gd name="connsiteX9" fmla="*/ 0 w 9205"/>
              <a:gd name="connsiteY9" fmla="*/ 0 h 10000"/>
              <a:gd name="connsiteX10" fmla="*/ 3041 w 9205"/>
              <a:gd name="connsiteY10" fmla="*/ 2326 h 10000"/>
              <a:gd name="connsiteX11" fmla="*/ 5407 w 9205"/>
              <a:gd name="connsiteY11" fmla="*/ 5196 h 10000"/>
              <a:gd name="connsiteX12" fmla="*/ 6358 w 9205"/>
              <a:gd name="connsiteY12" fmla="*/ 8569 h 10000"/>
              <a:gd name="connsiteX13" fmla="*/ 4670 w 9205"/>
              <a:gd name="connsiteY13" fmla="*/ 8372 h 10000"/>
              <a:gd name="connsiteX0" fmla="*/ 6085 w 10000"/>
              <a:gd name="connsiteY0" fmla="*/ 8501 h 10000"/>
              <a:gd name="connsiteX1" fmla="*/ 7492 w 10000"/>
              <a:gd name="connsiteY1" fmla="*/ 10000 h 10000"/>
              <a:gd name="connsiteX2" fmla="*/ 10000 w 10000"/>
              <a:gd name="connsiteY2" fmla="*/ 8791 h 10000"/>
              <a:gd name="connsiteX3" fmla="*/ 9061 w 10000"/>
              <a:gd name="connsiteY3" fmla="*/ 8650 h 10000"/>
              <a:gd name="connsiteX4" fmla="*/ 8813 w 10000"/>
              <a:gd name="connsiteY4" fmla="*/ 7351 h 10000"/>
              <a:gd name="connsiteX5" fmla="*/ 8053 w 10000"/>
              <a:gd name="connsiteY5" fmla="*/ 5629 h 10000"/>
              <a:gd name="connsiteX6" fmla="*/ 6801 w 10000"/>
              <a:gd name="connsiteY6" fmla="*/ 4029 h 10000"/>
              <a:gd name="connsiteX7" fmla="*/ 4855 w 10000"/>
              <a:gd name="connsiteY7" fmla="*/ 2382 h 10000"/>
              <a:gd name="connsiteX8" fmla="*/ 2882 w 10000"/>
              <a:gd name="connsiteY8" fmla="*/ 1132 h 10000"/>
              <a:gd name="connsiteX9" fmla="*/ 0 w 10000"/>
              <a:gd name="connsiteY9" fmla="*/ 0 h 10000"/>
              <a:gd name="connsiteX10" fmla="*/ 3304 w 10000"/>
              <a:gd name="connsiteY10" fmla="*/ 2326 h 10000"/>
              <a:gd name="connsiteX11" fmla="*/ 5874 w 10000"/>
              <a:gd name="connsiteY11" fmla="*/ 5196 h 10000"/>
              <a:gd name="connsiteX12" fmla="*/ 6907 w 10000"/>
              <a:gd name="connsiteY12" fmla="*/ 8569 h 10000"/>
              <a:gd name="connsiteX13" fmla="*/ 6085 w 10000"/>
              <a:gd name="connsiteY13" fmla="*/ 8501 h 10000"/>
              <a:gd name="connsiteX0" fmla="*/ 6085 w 10000"/>
              <a:gd name="connsiteY0" fmla="*/ 8501 h 10000"/>
              <a:gd name="connsiteX1" fmla="*/ 7492 w 10000"/>
              <a:gd name="connsiteY1" fmla="*/ 10000 h 10000"/>
              <a:gd name="connsiteX2" fmla="*/ 10000 w 10000"/>
              <a:gd name="connsiteY2" fmla="*/ 8791 h 10000"/>
              <a:gd name="connsiteX3" fmla="*/ 9061 w 10000"/>
              <a:gd name="connsiteY3" fmla="*/ 8650 h 10000"/>
              <a:gd name="connsiteX4" fmla="*/ 8813 w 10000"/>
              <a:gd name="connsiteY4" fmla="*/ 7351 h 10000"/>
              <a:gd name="connsiteX5" fmla="*/ 8053 w 10000"/>
              <a:gd name="connsiteY5" fmla="*/ 5629 h 10000"/>
              <a:gd name="connsiteX6" fmla="*/ 6801 w 10000"/>
              <a:gd name="connsiteY6" fmla="*/ 4029 h 10000"/>
              <a:gd name="connsiteX7" fmla="*/ 4855 w 10000"/>
              <a:gd name="connsiteY7" fmla="*/ 2382 h 10000"/>
              <a:gd name="connsiteX8" fmla="*/ 2882 w 10000"/>
              <a:gd name="connsiteY8" fmla="*/ 1132 h 10000"/>
              <a:gd name="connsiteX9" fmla="*/ 0 w 10000"/>
              <a:gd name="connsiteY9" fmla="*/ 0 h 10000"/>
              <a:gd name="connsiteX10" fmla="*/ 3304 w 10000"/>
              <a:gd name="connsiteY10" fmla="*/ 2326 h 10000"/>
              <a:gd name="connsiteX11" fmla="*/ 5874 w 10000"/>
              <a:gd name="connsiteY11" fmla="*/ 5196 h 10000"/>
              <a:gd name="connsiteX12" fmla="*/ 7269 w 10000"/>
              <a:gd name="connsiteY12" fmla="*/ 8624 h 10000"/>
              <a:gd name="connsiteX13" fmla="*/ 6085 w 10000"/>
              <a:gd name="connsiteY13" fmla="*/ 8501 h 10000"/>
              <a:gd name="connsiteX0" fmla="*/ 6085 w 10000"/>
              <a:gd name="connsiteY0" fmla="*/ 8501 h 10000"/>
              <a:gd name="connsiteX1" fmla="*/ 7492 w 10000"/>
              <a:gd name="connsiteY1" fmla="*/ 10000 h 10000"/>
              <a:gd name="connsiteX2" fmla="*/ 10000 w 10000"/>
              <a:gd name="connsiteY2" fmla="*/ 8791 h 10000"/>
              <a:gd name="connsiteX3" fmla="*/ 9061 w 10000"/>
              <a:gd name="connsiteY3" fmla="*/ 8650 h 10000"/>
              <a:gd name="connsiteX4" fmla="*/ 8813 w 10000"/>
              <a:gd name="connsiteY4" fmla="*/ 7351 h 10000"/>
              <a:gd name="connsiteX5" fmla="*/ 8053 w 10000"/>
              <a:gd name="connsiteY5" fmla="*/ 5629 h 10000"/>
              <a:gd name="connsiteX6" fmla="*/ 6801 w 10000"/>
              <a:gd name="connsiteY6" fmla="*/ 4029 h 10000"/>
              <a:gd name="connsiteX7" fmla="*/ 4855 w 10000"/>
              <a:gd name="connsiteY7" fmla="*/ 2382 h 10000"/>
              <a:gd name="connsiteX8" fmla="*/ 2882 w 10000"/>
              <a:gd name="connsiteY8" fmla="*/ 1132 h 10000"/>
              <a:gd name="connsiteX9" fmla="*/ 0 w 10000"/>
              <a:gd name="connsiteY9" fmla="*/ 0 h 10000"/>
              <a:gd name="connsiteX10" fmla="*/ 3304 w 10000"/>
              <a:gd name="connsiteY10" fmla="*/ 2326 h 10000"/>
              <a:gd name="connsiteX11" fmla="*/ 5874 w 10000"/>
              <a:gd name="connsiteY11" fmla="*/ 5196 h 10000"/>
              <a:gd name="connsiteX12" fmla="*/ 7269 w 10000"/>
              <a:gd name="connsiteY12" fmla="*/ 8624 h 10000"/>
              <a:gd name="connsiteX13" fmla="*/ 6085 w 10000"/>
              <a:gd name="connsiteY13" fmla="*/ 8501 h 10000"/>
              <a:gd name="connsiteX0" fmla="*/ 6085 w 10000"/>
              <a:gd name="connsiteY0" fmla="*/ 8501 h 10000"/>
              <a:gd name="connsiteX1" fmla="*/ 7492 w 10000"/>
              <a:gd name="connsiteY1" fmla="*/ 10000 h 10000"/>
              <a:gd name="connsiteX2" fmla="*/ 10000 w 10000"/>
              <a:gd name="connsiteY2" fmla="*/ 8791 h 10000"/>
              <a:gd name="connsiteX3" fmla="*/ 9061 w 10000"/>
              <a:gd name="connsiteY3" fmla="*/ 8650 h 10000"/>
              <a:gd name="connsiteX4" fmla="*/ 8813 w 10000"/>
              <a:gd name="connsiteY4" fmla="*/ 7351 h 10000"/>
              <a:gd name="connsiteX5" fmla="*/ 8053 w 10000"/>
              <a:gd name="connsiteY5" fmla="*/ 5629 h 10000"/>
              <a:gd name="connsiteX6" fmla="*/ 6801 w 10000"/>
              <a:gd name="connsiteY6" fmla="*/ 4029 h 10000"/>
              <a:gd name="connsiteX7" fmla="*/ 4855 w 10000"/>
              <a:gd name="connsiteY7" fmla="*/ 2382 h 10000"/>
              <a:gd name="connsiteX8" fmla="*/ 2882 w 10000"/>
              <a:gd name="connsiteY8" fmla="*/ 1132 h 10000"/>
              <a:gd name="connsiteX9" fmla="*/ 0 w 10000"/>
              <a:gd name="connsiteY9" fmla="*/ 0 h 10000"/>
              <a:gd name="connsiteX10" fmla="*/ 3304 w 10000"/>
              <a:gd name="connsiteY10" fmla="*/ 2326 h 10000"/>
              <a:gd name="connsiteX11" fmla="*/ 5874 w 10000"/>
              <a:gd name="connsiteY11" fmla="*/ 5196 h 10000"/>
              <a:gd name="connsiteX12" fmla="*/ 7269 w 10000"/>
              <a:gd name="connsiteY12" fmla="*/ 8624 h 10000"/>
              <a:gd name="connsiteX13" fmla="*/ 6085 w 10000"/>
              <a:gd name="connsiteY13" fmla="*/ 8501 h 10000"/>
              <a:gd name="connsiteX0" fmla="*/ 6085 w 10000"/>
              <a:gd name="connsiteY0" fmla="*/ 8501 h 10000"/>
              <a:gd name="connsiteX1" fmla="*/ 7492 w 10000"/>
              <a:gd name="connsiteY1" fmla="*/ 10000 h 10000"/>
              <a:gd name="connsiteX2" fmla="*/ 10000 w 10000"/>
              <a:gd name="connsiteY2" fmla="*/ 8791 h 10000"/>
              <a:gd name="connsiteX3" fmla="*/ 9061 w 10000"/>
              <a:gd name="connsiteY3" fmla="*/ 8650 h 10000"/>
              <a:gd name="connsiteX4" fmla="*/ 8813 w 10000"/>
              <a:gd name="connsiteY4" fmla="*/ 7351 h 10000"/>
              <a:gd name="connsiteX5" fmla="*/ 8053 w 10000"/>
              <a:gd name="connsiteY5" fmla="*/ 5629 h 10000"/>
              <a:gd name="connsiteX6" fmla="*/ 6801 w 10000"/>
              <a:gd name="connsiteY6" fmla="*/ 4029 h 10000"/>
              <a:gd name="connsiteX7" fmla="*/ 4855 w 10000"/>
              <a:gd name="connsiteY7" fmla="*/ 2382 h 10000"/>
              <a:gd name="connsiteX8" fmla="*/ 2882 w 10000"/>
              <a:gd name="connsiteY8" fmla="*/ 1132 h 10000"/>
              <a:gd name="connsiteX9" fmla="*/ 0 w 10000"/>
              <a:gd name="connsiteY9" fmla="*/ 0 h 10000"/>
              <a:gd name="connsiteX10" fmla="*/ 3304 w 10000"/>
              <a:gd name="connsiteY10" fmla="*/ 2326 h 10000"/>
              <a:gd name="connsiteX11" fmla="*/ 5874 w 10000"/>
              <a:gd name="connsiteY11" fmla="*/ 5196 h 10000"/>
              <a:gd name="connsiteX12" fmla="*/ 7269 w 10000"/>
              <a:gd name="connsiteY12" fmla="*/ 8624 h 10000"/>
              <a:gd name="connsiteX13" fmla="*/ 6085 w 10000"/>
              <a:gd name="connsiteY13" fmla="*/ 8501 h 10000"/>
              <a:gd name="connsiteX0" fmla="*/ 6085 w 10000"/>
              <a:gd name="connsiteY0" fmla="*/ 8501 h 10000"/>
              <a:gd name="connsiteX1" fmla="*/ 7492 w 10000"/>
              <a:gd name="connsiteY1" fmla="*/ 10000 h 10000"/>
              <a:gd name="connsiteX2" fmla="*/ 10000 w 10000"/>
              <a:gd name="connsiteY2" fmla="*/ 8791 h 10000"/>
              <a:gd name="connsiteX3" fmla="*/ 9061 w 10000"/>
              <a:gd name="connsiteY3" fmla="*/ 8650 h 10000"/>
              <a:gd name="connsiteX4" fmla="*/ 8813 w 10000"/>
              <a:gd name="connsiteY4" fmla="*/ 7351 h 10000"/>
              <a:gd name="connsiteX5" fmla="*/ 8053 w 10000"/>
              <a:gd name="connsiteY5" fmla="*/ 5629 h 10000"/>
              <a:gd name="connsiteX6" fmla="*/ 6801 w 10000"/>
              <a:gd name="connsiteY6" fmla="*/ 4029 h 10000"/>
              <a:gd name="connsiteX7" fmla="*/ 5219 w 10000"/>
              <a:gd name="connsiteY7" fmla="*/ 2628 h 10000"/>
              <a:gd name="connsiteX8" fmla="*/ 2882 w 10000"/>
              <a:gd name="connsiteY8" fmla="*/ 1132 h 10000"/>
              <a:gd name="connsiteX9" fmla="*/ 0 w 10000"/>
              <a:gd name="connsiteY9" fmla="*/ 0 h 10000"/>
              <a:gd name="connsiteX10" fmla="*/ 3304 w 10000"/>
              <a:gd name="connsiteY10" fmla="*/ 2326 h 10000"/>
              <a:gd name="connsiteX11" fmla="*/ 5874 w 10000"/>
              <a:gd name="connsiteY11" fmla="*/ 5196 h 10000"/>
              <a:gd name="connsiteX12" fmla="*/ 7269 w 10000"/>
              <a:gd name="connsiteY12" fmla="*/ 8624 h 10000"/>
              <a:gd name="connsiteX13" fmla="*/ 6085 w 10000"/>
              <a:gd name="connsiteY13" fmla="*/ 8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0" h="10000">
                <a:moveTo>
                  <a:pt x="6085" y="8501"/>
                </a:moveTo>
                <a:lnTo>
                  <a:pt x="7492" y="10000"/>
                </a:lnTo>
                <a:lnTo>
                  <a:pt x="10000" y="8791"/>
                </a:lnTo>
                <a:lnTo>
                  <a:pt x="9061" y="8650"/>
                </a:lnTo>
                <a:cubicBezTo>
                  <a:pt x="8999" y="8387"/>
                  <a:pt x="8960" y="7865"/>
                  <a:pt x="8813" y="7351"/>
                </a:cubicBezTo>
                <a:cubicBezTo>
                  <a:pt x="8666" y="6837"/>
                  <a:pt x="8389" y="6182"/>
                  <a:pt x="8053" y="5629"/>
                </a:cubicBezTo>
                <a:cubicBezTo>
                  <a:pt x="7718" y="5076"/>
                  <a:pt x="7273" y="4529"/>
                  <a:pt x="6801" y="4029"/>
                </a:cubicBezTo>
                <a:cubicBezTo>
                  <a:pt x="6329" y="3529"/>
                  <a:pt x="5872" y="3111"/>
                  <a:pt x="5219" y="2628"/>
                </a:cubicBezTo>
                <a:cubicBezTo>
                  <a:pt x="4566" y="2145"/>
                  <a:pt x="3752" y="1570"/>
                  <a:pt x="2882" y="1132"/>
                </a:cubicBezTo>
                <a:cubicBezTo>
                  <a:pt x="2012" y="694"/>
                  <a:pt x="960" y="377"/>
                  <a:pt x="0" y="0"/>
                </a:cubicBezTo>
                <a:cubicBezTo>
                  <a:pt x="70" y="199"/>
                  <a:pt x="2408" y="1487"/>
                  <a:pt x="3304" y="2326"/>
                </a:cubicBezTo>
                <a:cubicBezTo>
                  <a:pt x="4198" y="3113"/>
                  <a:pt x="5213" y="4146"/>
                  <a:pt x="5874" y="5196"/>
                </a:cubicBezTo>
                <a:cubicBezTo>
                  <a:pt x="6535" y="6246"/>
                  <a:pt x="7487" y="8084"/>
                  <a:pt x="7269" y="8624"/>
                </a:cubicBezTo>
                <a:lnTo>
                  <a:pt x="6085" y="8501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spcFirstLastPara="1">
            <a:prstTxWarp prst="textArchUp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굴림" pitchFamily="50" charset="-127"/>
            </a:endParaRPr>
          </a:p>
        </p:txBody>
      </p:sp>
      <p:sp>
        <p:nvSpPr>
          <p:cNvPr id="116" name="Rectangle 115"/>
          <p:cNvSpPr/>
          <p:nvPr/>
        </p:nvSpPr>
        <p:spPr>
          <a:xfrm rot="21426039">
            <a:off x="-6880" y="803359"/>
            <a:ext cx="9156611" cy="4944898"/>
          </a:xfrm>
          <a:prstGeom prst="rect">
            <a:avLst/>
          </a:prstGeom>
          <a:noFill/>
        </p:spPr>
        <p:txBody>
          <a:bodyPr wrap="none">
            <a:prstTxWarp prst="textArchUpPour">
              <a:avLst>
                <a:gd name="adj1" fmla="val 11816403"/>
                <a:gd name="adj2" fmla="val 8138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+mn-lt"/>
                <a:ea typeface="굴림" pitchFamily="50" charset="-127"/>
              </a:rPr>
              <a:t>                        </a:t>
            </a:r>
            <a:r>
              <a:rPr lang="ko-KR" alt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  <a:ea typeface="굴림" pitchFamily="50" charset="-127"/>
              </a:rPr>
              <a:t>비전과 가치에 </a:t>
            </a:r>
            <a:r>
              <a:rPr lang="ko-KR" alt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+mn-lt"/>
                <a:ea typeface="굴림" pitchFamily="50" charset="-127"/>
              </a:rPr>
              <a:t>기초한 </a:t>
            </a:r>
            <a:r>
              <a:rPr lang="ko-KR" alt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+mn-lt"/>
                <a:ea typeface="굴림" pitchFamily="50" charset="-127"/>
              </a:rPr>
              <a:t>목표설정과 실행계획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+mn-lt"/>
                <a:ea typeface="굴림" pitchFamily="50" charset="-127"/>
              </a:rPr>
              <a:t>                   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38002" y="3400425"/>
            <a:ext cx="9877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핵심가치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7098126" y="3440113"/>
            <a:ext cx="10310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11.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리 더 십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404916" y="4221163"/>
            <a:ext cx="19672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평신도 신앙 건강진단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(12)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5054715" y="4232275"/>
            <a:ext cx="14205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교회 건강 진단</a:t>
            </a:r>
            <a:r>
              <a:rPr lang="en-US" altLang="ko-KR" sz="1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(8)</a:t>
            </a:r>
            <a:endParaRPr lang="en-US" altLang="ko-KR" sz="12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654589" y="3552825"/>
            <a:ext cx="984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전     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략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629742" y="3212976"/>
            <a:ext cx="10342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비      전 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7118605" y="3584049"/>
            <a:ext cx="10791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12.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사      역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7065333" y="3212976"/>
            <a:ext cx="10823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10.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핵심역량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 bldLvl="2" animBg="1"/>
      <p:bldP spid="61" grpId="0" build="p" bldLvl="2" animBg="1"/>
      <p:bldP spid="64" grpId="0" build="p" bldLvl="2" animBg="1"/>
      <p:bldP spid="65" grpId="0"/>
      <p:bldP spid="80" grpId="0"/>
      <p:bldP spid="82" grpId="0"/>
      <p:bldP spid="105" grpId="0"/>
      <p:bldP spid="74" grpId="0"/>
      <p:bldP spid="76" grpId="0"/>
      <p:bldP spid="78" grpId="0"/>
      <p:bldP spid="109" grpId="0"/>
      <p:bldP spid="110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4C_Chart_b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14168"/>
            <a:ext cx="6768752" cy="5589240"/>
          </a:xfrm>
        </p:spPr>
      </p:pic>
      <p:sp>
        <p:nvSpPr>
          <p:cNvPr id="12" name="TextBox 11"/>
          <p:cNvSpPr txBox="1"/>
          <p:nvPr/>
        </p:nvSpPr>
        <p:spPr>
          <a:xfrm>
            <a:off x="3635896" y="1340768"/>
            <a:ext cx="1584176" cy="7386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h="368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1.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부르심</a:t>
            </a:r>
            <a:endParaRPr lang="en-US" altLang="ko-KR" sz="24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(Calling)</a:t>
            </a:r>
            <a:endParaRPr lang="ko-KR" altLang="en-US" dirty="0">
              <a:solidFill>
                <a:schemeClr val="accent4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356992"/>
            <a:ext cx="1584176" cy="7386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h="368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2.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성 품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(Character)</a:t>
            </a:r>
            <a:endParaRPr lang="ko-KR" altLang="en-US" dirty="0">
              <a:solidFill>
                <a:schemeClr val="accent4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2636912"/>
            <a:ext cx="2571768" cy="32008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h="368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endParaRPr lang="en-US" altLang="ko-KR" sz="48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algn="ctr"/>
            <a:r>
              <a:rPr lang="ko-KR" altLang="en-US" sz="2800" dirty="0" err="1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그린오션</a:t>
            </a:r>
            <a:r>
              <a:rPr lang="ko-KR" altLang="en-US" sz="28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처치 </a:t>
            </a:r>
            <a:endParaRPr lang="en-US" altLang="ko-KR" sz="28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algn="ctr"/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(Green Ocean Church)</a:t>
            </a:r>
          </a:p>
          <a:p>
            <a:pPr marL="342900" indent="-342900" algn="ctr"/>
            <a:endParaRPr lang="en-US" altLang="ko-KR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algn="ctr"/>
            <a:endParaRPr lang="en-US" altLang="ko-KR" sz="20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algn="ctr"/>
            <a:endParaRPr lang="en-US" altLang="ko-KR" sz="20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algn="ctr"/>
            <a:endParaRPr lang="ko-KR" altLang="en-US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5458872"/>
            <a:ext cx="1944216" cy="7386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h="368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공동체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(Community)</a:t>
            </a:r>
            <a:endParaRPr lang="ko-KR" altLang="en-US" dirty="0">
              <a:solidFill>
                <a:schemeClr val="accent4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3389511"/>
            <a:ext cx="2088232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h="368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능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력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 marL="342900" indent="-342900" algn="ctr"/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(Competency)</a:t>
            </a:r>
            <a:endParaRPr lang="ko-KR" altLang="en-US" sz="1600" dirty="0">
              <a:solidFill>
                <a:schemeClr val="accent4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2051556"/>
            <a:ext cx="1728192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h="368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= </a:t>
            </a:r>
            <a:r>
              <a:rPr lang="ko-KR" altLang="en-US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비전</a:t>
            </a:r>
            <a:r>
              <a:rPr lang="en-US" altLang="ko-KR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가치</a:t>
            </a:r>
            <a:endParaRPr lang="ko-KR" altLang="en-US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4005064"/>
            <a:ext cx="1584176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h="368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= </a:t>
            </a:r>
            <a:r>
              <a:rPr lang="ko-KR" altLang="en-US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영성</a:t>
            </a:r>
            <a:r>
              <a:rPr lang="en-US" altLang="ko-KR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/</a:t>
            </a:r>
          </a:p>
          <a:p>
            <a:pPr marL="342900" indent="-342900" algn="ctr"/>
            <a:r>
              <a:rPr lang="ko-KR" altLang="en-US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인격</a:t>
            </a:r>
            <a:r>
              <a:rPr lang="en-US" altLang="ko-KR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예배</a:t>
            </a:r>
            <a:endParaRPr lang="ko-KR" altLang="en-US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2248" y="6095037"/>
            <a:ext cx="1813848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h="368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= </a:t>
            </a:r>
            <a:r>
              <a:rPr lang="ko-KR" altLang="en-US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주민이해</a:t>
            </a:r>
            <a:r>
              <a:rPr lang="en-US" altLang="ko-KR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/</a:t>
            </a:r>
          </a:p>
          <a:p>
            <a:pPr marL="342900" indent="-342900" algn="ctr"/>
            <a:r>
              <a:rPr lang="ko-KR" altLang="en-US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인간관계</a:t>
            </a:r>
            <a:r>
              <a:rPr lang="en-US" altLang="ko-KR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전도</a:t>
            </a:r>
            <a:endParaRPr lang="ko-KR" altLang="en-US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4005064"/>
            <a:ext cx="1584176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h="368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= </a:t>
            </a:r>
            <a:r>
              <a:rPr lang="ko-KR" altLang="en-US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역량</a:t>
            </a:r>
            <a:r>
              <a:rPr lang="en-US" altLang="ko-KR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/</a:t>
            </a:r>
          </a:p>
          <a:p>
            <a:pPr marL="342900" indent="-342900" algn="ctr"/>
            <a:r>
              <a:rPr lang="ko-KR" altLang="en-US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 지도력</a:t>
            </a:r>
            <a:r>
              <a:rPr lang="en-US" altLang="ko-KR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/ </a:t>
            </a:r>
          </a:p>
          <a:p>
            <a:pPr marL="342900" indent="-342900" algn="ctr"/>
            <a:r>
              <a:rPr lang="ko-KR" altLang="en-US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사역</a:t>
            </a:r>
            <a:endParaRPr lang="ko-KR" altLang="en-US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16016" y="2060848"/>
            <a:ext cx="1008112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h="368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전략</a:t>
            </a:r>
            <a:endParaRPr lang="ko-KR" altLang="en-US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403648" y="188640"/>
            <a:ext cx="5760640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뜨라이브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기본 영역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7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2147372"/>
            <a:ext cx="8784976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제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1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강이 끝났습니다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.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제</a:t>
            </a:r>
            <a:r>
              <a:rPr lang="en-US" altLang="ko-KR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2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강이 곧 시작되겠습니다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. </a:t>
            </a:r>
          </a:p>
          <a:p>
            <a:pPr algn="ctr">
              <a:defRPr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즐거운 쉼이 되기를 바랍니다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altLang="ko-KR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(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이 자료는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전략 연구소의 허락을 받지 않고 </a:t>
            </a:r>
            <a:endParaRPr lang="en-US" altLang="ko-KR" sz="2400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 algn="ctr">
              <a:defRPr/>
            </a:pP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사용하는 것은 불법이기에 법적 책임을 질 수 있습니다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.)</a:t>
            </a:r>
            <a:endParaRPr lang="en-US" altLang="ko-KR" sz="3600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</p:txBody>
      </p:sp>
      <p:pic>
        <p:nvPicPr>
          <p:cNvPr id="5" name="그림 4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3240360" cy="691044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95536" y="5805264"/>
            <a:ext cx="4104456" cy="86409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www.igomt.com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Jamessok_4@hotmail.com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11560" y="3784972"/>
            <a:ext cx="81438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3600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</a:t>
            </a:r>
            <a:r>
              <a:rPr lang="ko-KR" altLang="en-US" sz="36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전략 연구</a:t>
            </a:r>
            <a:r>
              <a:rPr lang="ko-KR" altLang="en-US" sz="36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소</a:t>
            </a:r>
            <a:r>
              <a:rPr lang="ko-KR" altLang="en-US" sz="36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  <a:r>
              <a:rPr lang="ko-KR" altLang="en-US" sz="36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제공</a:t>
            </a:r>
            <a:r>
              <a:rPr lang="ko-KR" altLang="en-US" sz="44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GO Thrive Coaching, 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SBC</a:t>
            </a: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11417 S. Belmont Dr. Plainfield, IL 60585  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U.S.A</a:t>
            </a:r>
          </a:p>
          <a:p>
            <a:pPr algn="ctr">
              <a:defRPr/>
            </a:pPr>
            <a:r>
              <a:rPr lang="ko-KR" altLang="en-US" sz="20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전략 연구소 제공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: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정재홍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박상준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천성호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정재욱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</a:t>
            </a:r>
            <a:endParaRPr lang="en-US" altLang="ko-KR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(815) 254-7720 (Office),  (630) 452-5100(Cell)</a:t>
            </a:r>
          </a:p>
          <a:p>
            <a:pPr algn="ctr">
              <a:defRPr/>
            </a:pPr>
            <a:endParaRPr lang="ko-KR" altLang="en-US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2420938"/>
            <a:ext cx="8496944" cy="720725"/>
          </a:xfrm>
        </p:spPr>
        <p:txBody>
          <a:bodyPr/>
          <a:lstStyle/>
          <a:p>
            <a:pPr algn="l"/>
            <a:r>
              <a:rPr lang="ko-KR" altLang="en-US" sz="3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교회 건강 진단 평가 및 처방 보고서</a:t>
            </a:r>
            <a:r>
              <a:rPr lang="en-US" altLang="ko-KR" sz="3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(PPT</a:t>
            </a:r>
            <a:r>
              <a:rPr lang="ko-KR" altLang="en-US" sz="3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용</a:t>
            </a:r>
            <a:r>
              <a:rPr lang="en-US" altLang="ko-KR" sz="3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32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23520" y="5201816"/>
            <a:ext cx="4320480" cy="1656184"/>
          </a:xfrm>
          <a:ln>
            <a:noFill/>
          </a:ln>
        </p:spPr>
        <p:txBody>
          <a:bodyPr/>
          <a:lstStyle/>
          <a:p>
            <a:pPr algn="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GO THRIVE COACHING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11417 S. Belmont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Plainfield IL 60585                thrivecoaching@hotmail.com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Office (815)254-7720         www.igomt.com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    Cell    (630)280-0710  www.gotracking.org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51520" y="3429000"/>
            <a:ext cx="4536504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en-US" altLang="ko-KR" sz="2000" kern="0" dirty="0" smtClean="0">
                <a:solidFill>
                  <a:srgbClr val="DDB163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P</a:t>
            </a:r>
            <a:r>
              <a:rPr lang="ko-KR" altLang="en-US" sz="2000" kern="0" dirty="0" smtClean="0">
                <a:solidFill>
                  <a:srgbClr val="DDB163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교회</a:t>
            </a:r>
            <a:endParaRPr lang="en-US" altLang="ko-KR" sz="2000" kern="0" dirty="0">
              <a:solidFill>
                <a:srgbClr val="DDB163">
                  <a:lumMod val="50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 descr="greeenoce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6899" y="78057"/>
            <a:ext cx="1179532" cy="1234500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85720" y="4214818"/>
            <a:ext cx="5214974" cy="121444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실시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 : 2011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실시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) : 2013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년  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) : 2014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년  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</p:txBody>
      </p:sp>
      <p:pic>
        <p:nvPicPr>
          <p:cNvPr id="10" name="그림 9" descr="Thrive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3643306" cy="8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3732" name="내용 개체 틀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886"/>
          </a:xfrm>
          <a:solidFill>
            <a:srgbClr val="FFFF00"/>
          </a:solidFill>
        </p:spPr>
        <p:txBody>
          <a:bodyPr/>
          <a:lstStyle/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800" b="1" dirty="0" err="1" smtClean="0">
                <a:latin typeface="HY견고딕" pitchFamily="18" charset="-127"/>
                <a:ea typeface="HY견고딕" pitchFamily="18" charset="-127"/>
              </a:rPr>
              <a:t>사역자를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세우는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지도력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           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(Empowering Leadership)</a:t>
            </a:r>
            <a:endParaRPr lang="en-US" altLang="ko-KR" sz="2800" b="1" dirty="0" smtClean="0">
              <a:solidFill>
                <a:srgbClr val="0099FF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은사 중심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사역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(Gift Based          Ministry)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3.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열정적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영성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(Passionate         Spirituality)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효율적인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구조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(Effective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Structure)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9906" y="1412776"/>
            <a:ext cx="7548563" cy="57150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ko-KR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교</a:t>
            </a:r>
            <a:r>
              <a:rPr lang="ko-KR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회 </a:t>
            </a:r>
            <a:r>
              <a:rPr lang="ko-KR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건강 진단과 </a:t>
            </a:r>
            <a:r>
              <a:rPr lang="en-US" altLang="ko-K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가지 </a:t>
            </a:r>
            <a:r>
              <a:rPr lang="ko-KR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요인</a:t>
            </a:r>
            <a:endParaRPr lang="en-US" altLang="ko-KR" sz="3200" b="1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3734" name="_x96157384" descr="EMB00001334a8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338" y="2204864"/>
            <a:ext cx="1846262" cy="279499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75656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 컨설팅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-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진단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4756" name="내용 개체 틀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934"/>
          </a:xfrm>
          <a:solidFill>
            <a:srgbClr val="FFFF00"/>
          </a:solidFill>
        </p:spPr>
        <p:txBody>
          <a:bodyPr/>
          <a:lstStyle/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800" b="1" dirty="0" err="1" smtClean="0">
                <a:latin typeface="HY견고딕" pitchFamily="18" charset="-127"/>
                <a:ea typeface="HY견고딕" pitchFamily="18" charset="-127"/>
              </a:rPr>
              <a:t>영감있는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(Inspiring                    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Worship)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6.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전인적 </a:t>
            </a:r>
            <a:r>
              <a:rPr lang="ko-KR" altLang="en-US" sz="2800" b="1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소그룹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(Holistic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Small         Group)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7.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필요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중심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전도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(Need Based        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Evangelism)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8.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사랑의 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관계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(Loving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Relationship)</a:t>
            </a:r>
          </a:p>
        </p:txBody>
      </p:sp>
      <p:pic>
        <p:nvPicPr>
          <p:cNvPr id="74757" name="_x96157384" descr="EMB00001334a8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8288" y="1628800"/>
            <a:ext cx="1846262" cy="26495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7" name="그림 6" descr="로고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8" name="그림 7" descr="로고UND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75656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 컨설팅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-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진단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8497888" cy="1150938"/>
          </a:xfrm>
          <a:solidFill>
            <a:srgbClr val="00B05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742950" indent="-742950" algn="l" eaLnBrk="1" hangingPunct="1">
              <a:defRPr/>
            </a:pPr>
            <a:r>
              <a:rPr lang="en-US" altLang="ko-KR" sz="36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3600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사역자를</a:t>
            </a:r>
            <a:r>
              <a:rPr lang="ko-KR" altLang="en-US" sz="36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세우는 지도력</a:t>
            </a:r>
            <a:r>
              <a:rPr lang="ko-KR" altLang="en-US" sz="5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ko-KR" altLang="en-US" sz="5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ko-KR" altLang="en-US" sz="32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* 자생력을 키워라</a:t>
            </a:r>
            <a:r>
              <a:rPr lang="en-US" altLang="ko-KR" sz="32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(All by itself)</a:t>
            </a:r>
            <a:endParaRPr lang="en-US" altLang="ko-KR" sz="32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496300" cy="4154506"/>
          </a:xfrm>
          <a:solidFill>
            <a:srgbClr val="FFC000"/>
          </a:solidFill>
          <a:ln w="38100">
            <a:solidFill>
              <a:srgbClr val="F5173C"/>
            </a:solidFill>
          </a:ln>
        </p:spPr>
        <p:txBody>
          <a:bodyPr/>
          <a:lstStyle/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b="1" dirty="0" smtClean="0">
                <a:solidFill>
                  <a:srgbClr val="31B70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목회자 혼자 </a:t>
            </a:r>
            <a:r>
              <a:rPr lang="ko-KR" altLang="en-US" sz="36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一人多役</a:t>
            </a:r>
            <a:endParaRPr lang="ko-KR" altLang="en-US" sz="36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하지 아니하고 평신도들이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여러 분야에 세워져서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모든 성도들이 그들의 능력을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발휘하게 하는 지도력</a:t>
            </a:r>
            <a:r>
              <a:rPr lang="en-US" altLang="ko-KR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위임</a:t>
            </a:r>
            <a:r>
              <a:rPr lang="en-US" altLang="ko-KR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사용</a:t>
            </a:r>
            <a:r>
              <a:rPr lang="en-US" altLang="ko-KR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dirty="0" err="1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코칭</a:t>
            </a:r>
            <a:r>
              <a:rPr lang="en-US" altLang="ko-KR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훈련</a:t>
            </a:r>
            <a:r>
              <a:rPr lang="en-US" altLang="ko-KR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기쁨</a:t>
            </a:r>
            <a:r>
              <a:rPr lang="en-US" altLang="ko-KR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724525" y="2276475"/>
          <a:ext cx="2847975" cy="359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비트맵 이미지" r:id="rId4" imgW="4610744" imgH="4390476" progId="PBrush">
                  <p:embed/>
                </p:oleObj>
              </mc:Choice>
              <mc:Fallback>
                <p:oleObj name="비트맵 이미지" r:id="rId4" imgW="4610744" imgH="43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276475"/>
                        <a:ext cx="2847975" cy="359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99348"/>
      </p:ext>
    </p:extLst>
  </p:cSld>
  <p:clrMapOvr>
    <a:masterClrMapping/>
  </p:clrMapOvr>
  <p:transition>
    <p:blinds dir="vert"/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11169"/>
            <a:ext cx="7921625" cy="1511300"/>
          </a:xfrm>
          <a:solidFill>
            <a:srgbClr val="00B05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>
              <a:lnSpc>
                <a:spcPct val="50000"/>
              </a:lnSpc>
              <a:defRPr/>
            </a:pPr>
            <a:r>
              <a:rPr lang="en-US" altLang="ko-K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은사중심사역</a:t>
            </a:r>
            <a:r>
              <a:rPr lang="ko-KR" altLang="en-US" sz="32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ko-KR" altLang="en-US" sz="32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ko-KR" altLang="en-US" sz="32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* 은사와 재능에 따라 일하게 하라</a:t>
            </a:r>
            <a:r>
              <a:rPr lang="ko-KR" altLang="en-US" sz="72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1294"/>
            <a:ext cx="8281987" cy="4464050"/>
          </a:xfrm>
          <a:solidFill>
            <a:srgbClr val="FFC000"/>
          </a:solidFill>
          <a:ln w="38100">
            <a:solidFill>
              <a:srgbClr val="FFFF00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2800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성도들의 은사가 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발견되고</a:t>
            </a: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그 은사에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맞게 배치되고</a:t>
            </a: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그들이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가진 은사</a:t>
            </a: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열정</a:t>
            </a: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나 재능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이 효과적</a:t>
            </a: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능률적으로 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발휘되는 사역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발견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배치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극대화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개발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,, 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기쁨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524500" y="2062162"/>
          <a:ext cx="2935288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비트맵 이미지" r:id="rId4" imgW="4409524" imgH="6087325" progId="PBrush">
                  <p:embed/>
                </p:oleObj>
              </mc:Choice>
              <mc:Fallback>
                <p:oleObj name="비트맵 이미지" r:id="rId4" imgW="4409524" imgH="608732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062162"/>
                        <a:ext cx="2935288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85937"/>
      </p:ext>
    </p:extLst>
  </p:cSld>
  <p:clrMapOvr>
    <a:masterClrMapping/>
  </p:clrMapOvr>
  <p:transition>
    <p:blinds dir="vert"/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648"/>
            <a:ext cx="7991475" cy="1223962"/>
          </a:xfrm>
          <a:solidFill>
            <a:srgbClr val="00B05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>
              <a:lnSpc>
                <a:spcPct val="50000"/>
              </a:lnSpc>
              <a:defRPr/>
            </a:pPr>
            <a:r>
              <a:rPr lang="en-US" altLang="ko-K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(3) </a:t>
            </a:r>
            <a:r>
              <a:rPr lang="ko-KR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열정적 영성</a:t>
            </a:r>
            <a:br>
              <a:rPr lang="ko-KR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lang="ko-KR" altLang="en-US" sz="32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* </a:t>
            </a:r>
            <a:r>
              <a:rPr lang="en-US" altLang="ko-KR" sz="32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Passionate Spirituality</a:t>
            </a:r>
            <a:r>
              <a:rPr lang="en-US" altLang="ko-KR" sz="66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78008"/>
            <a:ext cx="8496300" cy="4679950"/>
          </a:xfrm>
          <a:solidFill>
            <a:srgbClr val="FFC000"/>
          </a:solidFill>
          <a:ln w="38100">
            <a:solidFill>
              <a:srgbClr val="FB7753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711200" indent="-711200" latinLnBrk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3000" b="1" dirty="0" smtClean="0">
                <a:solidFill>
                  <a:srgbClr val="31B70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0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성도들이 개인적으로 			</a:t>
            </a:r>
          </a:p>
          <a:p>
            <a:pPr marL="711200" indent="-711200" latinLnBrk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30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하나님을 </a:t>
            </a:r>
            <a:r>
              <a:rPr lang="ko-KR" altLang="en-US" sz="3000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만나는 체험</a:t>
            </a:r>
            <a:r>
              <a:rPr lang="ko-KR" altLang="en-US" sz="30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				</a:t>
            </a:r>
          </a:p>
          <a:p>
            <a:pPr marL="711200" indent="-711200" latinLnBrk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30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을 통해 변화 받고 </a:t>
            </a:r>
          </a:p>
          <a:p>
            <a:pPr marL="711200" indent="-711200" latinLnBrk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9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900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예수님의 인격을</a:t>
            </a:r>
            <a:r>
              <a:rPr lang="ko-KR" altLang="en-US" sz="30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닮아 </a:t>
            </a:r>
          </a:p>
          <a:p>
            <a:pPr marL="711200" indent="-711200" latinLnBrk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30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주위 사람들에게 끼치는</a:t>
            </a:r>
          </a:p>
          <a:p>
            <a:pPr marL="711200" indent="-711200" latinLnBrk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30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000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영향력이 있는 영성</a:t>
            </a:r>
            <a:r>
              <a:rPr lang="ko-KR" altLang="en-US" sz="3000" b="1" dirty="0" smtClean="0">
                <a:solidFill>
                  <a:srgbClr val="31B70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0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0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영적</a:t>
            </a:r>
          </a:p>
          <a:p>
            <a:pPr marL="711200" indent="-711200" latinLnBrk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30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 체험</a:t>
            </a:r>
            <a:r>
              <a:rPr lang="en-US" altLang="ko-KR" sz="30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0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변화</a:t>
            </a:r>
            <a:r>
              <a:rPr lang="en-US" altLang="ko-KR" sz="30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0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인격</a:t>
            </a:r>
            <a:r>
              <a:rPr lang="en-US" altLang="ko-KR" sz="30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0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영향</a:t>
            </a:r>
            <a:r>
              <a:rPr lang="en-US" altLang="ko-KR" sz="30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0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칭찬</a:t>
            </a:r>
            <a:r>
              <a:rPr lang="en-US" altLang="ko-KR" sz="30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568950" y="1966933"/>
          <a:ext cx="30353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비트맵 이미지" r:id="rId4" imgW="3600000" imgH="4038095" progId="PBrush">
                  <p:embed/>
                </p:oleObj>
              </mc:Choice>
              <mc:Fallback>
                <p:oleObj name="비트맵 이미지" r:id="rId4" imgW="3600000" imgH="40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1966933"/>
                        <a:ext cx="3035300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86228"/>
      </p:ext>
    </p:extLst>
  </p:cSld>
  <p:clrMapOvr>
    <a:masterClrMapping/>
  </p:clrMapOvr>
  <p:transition>
    <p:blinds dir="vert"/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135937" cy="1008063"/>
          </a:xfrm>
          <a:solidFill>
            <a:srgbClr val="00B05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ko-KR" sz="36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(4) </a:t>
            </a:r>
            <a:r>
              <a:rPr lang="ko-KR" altLang="en-US" sz="36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기능적인 구조</a:t>
            </a:r>
            <a:br>
              <a:rPr lang="ko-KR" altLang="en-US" sz="36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ko-KR" altLang="en-US" sz="32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* </a:t>
            </a:r>
            <a:r>
              <a:rPr lang="en-US" altLang="ko-KR" sz="32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Functional Structure</a:t>
            </a:r>
          </a:p>
        </p:txBody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36667"/>
            <a:ext cx="8351838" cy="4843462"/>
          </a:xfrm>
          <a:solidFill>
            <a:srgbClr val="FFC000"/>
          </a:solidFill>
          <a:ln w="28575">
            <a:solidFill>
              <a:srgbClr val="F54717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711200" indent="-711200" latinLnBrk="0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solidFill>
                  <a:srgbClr val="31B70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교회형편과 시스템</a:t>
            </a:r>
          </a:p>
          <a:p>
            <a:pPr marL="711200" indent="-711200" latinLnBrk="0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비전과 핵심가치</a:t>
            </a: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에 </a:t>
            </a:r>
          </a:p>
          <a:p>
            <a:pPr marL="711200" indent="-711200" latinLnBrk="0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맞게 조직이 짜여지고</a:t>
            </a: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marL="711200" indent="-711200" latinLnBrk="0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각 부서가 </a:t>
            </a:r>
            <a:r>
              <a:rPr lang="ko-KR" altLang="en-US" sz="2800" b="1" u="sng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책임감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을 </a:t>
            </a:r>
          </a:p>
          <a:p>
            <a:pPr marL="711200" indent="-711200" latinLnBrk="0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가지고 </a:t>
            </a:r>
            <a:r>
              <a:rPr lang="ko-KR" altLang="en-US" sz="2800" b="1" u="sng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능률을 최대한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711200" indent="-711200" latinLnBrk="0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발휘하는 창조적이며</a:t>
            </a: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marL="711200" indent="-711200" latinLnBrk="0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u="sng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시대에 민감한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구조</a:t>
            </a:r>
          </a:p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0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교회방향</a:t>
            </a:r>
            <a:r>
              <a:rPr lang="en-US" altLang="ko-KR" sz="24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비전</a:t>
            </a:r>
            <a:r>
              <a:rPr lang="en-US" altLang="ko-KR" sz="24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핵심가치</a:t>
            </a:r>
            <a:r>
              <a:rPr lang="en-US" altLang="ko-KR" sz="24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과 목표에 </a:t>
            </a:r>
          </a:p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4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 맞게 변화시키는 구조</a:t>
            </a:r>
            <a:r>
              <a:rPr lang="en-US" altLang="ko-KR" sz="2400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400" b="1" dirty="0" smtClean="0">
                <a:solidFill>
                  <a:srgbClr val="31B701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292725" y="2084367"/>
          <a:ext cx="3024188" cy="368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비트맵 이미지" r:id="rId4" imgW="4858428" imgH="3428571" progId="PBrush">
                  <p:embed/>
                </p:oleObj>
              </mc:Choice>
              <mc:Fallback>
                <p:oleObj name="비트맵 이미지" r:id="rId4" imgW="4858428" imgH="342857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084367"/>
                        <a:ext cx="3024188" cy="368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74898"/>
      </p:ext>
    </p:extLst>
  </p:cSld>
  <p:clrMapOvr>
    <a:masterClrMapping/>
  </p:clrMapOvr>
  <p:transition>
    <p:blinds dir="vert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0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3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0531" grpId="0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85728"/>
            <a:ext cx="8208714" cy="1295400"/>
          </a:xfrm>
          <a:solidFill>
            <a:srgbClr val="00B05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altLang="ko-K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(5) </a:t>
            </a:r>
            <a:r>
              <a:rPr lang="ko-KR" alt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영감있는</a:t>
            </a:r>
            <a:r>
              <a:rPr lang="ko-KR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예배</a:t>
            </a:r>
            <a:br>
              <a:rPr lang="ko-KR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lang="ko-KR" altLang="en-US" sz="32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* </a:t>
            </a:r>
            <a:r>
              <a:rPr lang="en-US" altLang="ko-KR" sz="32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Inspiring Worship Service</a:t>
            </a:r>
          </a:p>
        </p:txBody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46215"/>
            <a:ext cx="8351837" cy="4184650"/>
          </a:xfrm>
          <a:solidFill>
            <a:srgbClr val="FFC000"/>
          </a:solidFill>
          <a:ln w="38100">
            <a:solidFill>
              <a:srgbClr val="FFFF00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 tIns="226800"/>
          <a:lstStyle/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2800" b="1" u="sng" dirty="0" smtClean="0">
                <a:solidFill>
                  <a:srgbClr val="FB775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살아있는 예배</a:t>
            </a:r>
            <a:r>
              <a:rPr lang="en-US" altLang="ko-KR" sz="2800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성령의 인도</a:t>
            </a:r>
            <a:r>
              <a:rPr lang="en-US" altLang="ko-KR" sz="2800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8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28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로 성도들의 마음이</a:t>
            </a:r>
          </a:p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감동</a:t>
            </a:r>
            <a:r>
              <a:rPr lang="en-US" altLang="ko-KR" sz="2800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감화</a:t>
            </a:r>
            <a:r>
              <a:rPr lang="en-US" altLang="ko-KR" sz="2800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치유되고</a:t>
            </a:r>
            <a:endParaRPr lang="ko-KR" altLang="en-US" sz="2800" b="1" dirty="0" smtClean="0">
              <a:solidFill>
                <a:srgbClr val="3333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실제적인 삶의</a:t>
            </a:r>
            <a:r>
              <a:rPr lang="ko-KR" altLang="en-US" sz="28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문제 </a:t>
            </a:r>
          </a:p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가 해결되어지는 </a:t>
            </a:r>
          </a:p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은혜 충만한 예배</a:t>
            </a:r>
          </a:p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감동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치유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결단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변화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800" b="1" dirty="0" smtClean="0">
                <a:solidFill>
                  <a:srgbClr val="FF33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435600" y="1870053"/>
          <a:ext cx="2881313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비트맵 이미지" r:id="rId4" imgW="3990476" imgH="4229690" progId="PBrush">
                  <p:embed/>
                </p:oleObj>
              </mc:Choice>
              <mc:Fallback>
                <p:oleObj name="비트맵 이미지" r:id="rId4" imgW="3990476" imgH="42296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870053"/>
                        <a:ext cx="2881313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2357"/>
      </p:ext>
    </p:extLst>
  </p:cSld>
  <p:clrMapOvr>
    <a:masterClrMapping/>
  </p:clrMapOvr>
  <p:transition>
    <p:blinds dir="vert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1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1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1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1555" grpId="0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8135937" cy="1152525"/>
          </a:xfrm>
          <a:solidFill>
            <a:srgbClr val="00B05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>
              <a:lnSpc>
                <a:spcPct val="50000"/>
              </a:lnSpc>
              <a:defRPr/>
            </a:pPr>
            <a:r>
              <a:rPr lang="en-US" altLang="ko-K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(6) </a:t>
            </a:r>
            <a:r>
              <a:rPr lang="ko-KR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전인적 </a:t>
            </a:r>
            <a:r>
              <a:rPr lang="ko-KR" alt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소그룹</a:t>
            </a:r>
            <a:r>
              <a:rPr lang="ko-KR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/>
            </a:r>
            <a:br>
              <a:rPr lang="ko-KR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lang="ko-KR" altLang="en-US" sz="32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* </a:t>
            </a:r>
            <a:r>
              <a:rPr lang="en-US" altLang="ko-KR" sz="32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Holistic Small Group</a:t>
            </a:r>
            <a:r>
              <a:rPr lang="en-US" altLang="ko-KR" sz="66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</p:txBody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808"/>
            <a:ext cx="8280400" cy="4443431"/>
          </a:xfrm>
          <a:solidFill>
            <a:srgbClr val="FFC000"/>
          </a:solidFill>
          <a:ln w="38100" cap="rnd">
            <a:solidFill>
              <a:srgbClr val="FB7753"/>
            </a:solidFill>
            <a:prstDash val="sysDot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2800" b="1" dirty="0" smtClean="0">
                <a:solidFill>
                  <a:srgbClr val="31B70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성도들이 세포조직의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u="sng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공동체가 되어</a:t>
            </a: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서로 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u="sng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섬기고 도우며</a:t>
            </a: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요원들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끼리 삶의 기쁨을 나누고</a:t>
            </a: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,	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아픔과 괴로움을 </a:t>
            </a:r>
            <a:r>
              <a:rPr lang="ko-KR" altLang="en-US" sz="2800" b="1" u="sng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치유하는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	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모임 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( 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공동체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교제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치유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전도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800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b="1" dirty="0" smtClean="0">
                <a:solidFill>
                  <a:srgbClr val="31B70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580063" y="2349500"/>
          <a:ext cx="28082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비트맵 이미지" r:id="rId4" imgW="3877216" imgH="2523810" progId="PBrush">
                  <p:embed/>
                </p:oleObj>
              </mc:Choice>
              <mc:Fallback>
                <p:oleObj name="비트맵 이미지" r:id="rId4" imgW="3877216" imgH="2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349500"/>
                        <a:ext cx="28082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31549"/>
      </p:ext>
    </p:extLst>
  </p:cSld>
  <p:clrMapOvr>
    <a:masterClrMapping/>
  </p:clrMapOvr>
  <p:transition>
    <p:blinds dir="vert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2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2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2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5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6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257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389896"/>
              </p:ext>
            </p:extLst>
          </p:nvPr>
        </p:nvGraphicFramePr>
        <p:xfrm>
          <a:off x="611558" y="1124744"/>
          <a:ext cx="7992889" cy="5137124"/>
        </p:xfrm>
        <a:graphic>
          <a:graphicData uri="http://schemas.openxmlformats.org/drawingml/2006/table">
            <a:tbl>
              <a:tblPr/>
              <a:tblGrid>
                <a:gridCol w="1975899"/>
                <a:gridCol w="1965983"/>
                <a:gridCol w="1975941"/>
                <a:gridCol w="2075066"/>
              </a:tblGrid>
              <a:tr h="360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C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lang="en-US" altLang="ko-KR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 </a:t>
                      </a: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원칙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(W/H)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 H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시편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78:71-72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1143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부르심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(Calling)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누구를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위해 살 것인가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(Who?)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창조자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(Head)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주인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핵심가치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다윗을 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택하시되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양의 우리에서 취하시고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(Chose)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97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공동체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(Community)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어디에 인생을 투자 할 것인가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(Where?)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사람들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(Human)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대상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그 백성이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야곱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,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그 이스라엘을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기르게 하셨더니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(Israel 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inheritance)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3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성품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(Character)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무엇을 기를  것인가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(What?)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마음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(Heart)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가치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인격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영성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이게 저가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마음의 성실함으로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기르고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(Integrity of Heart)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96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능력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(Competence)</a:t>
                      </a:r>
                      <a:endParaRPr lang="ko-KR" altLang="en-US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어떤 방법으로 살 것인가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(How?)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손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(Hand)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툴 개발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역량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지도력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자산 평가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그 손의 공교함으로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지도하였도다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(skillful Hand)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75656" y="116632"/>
            <a:ext cx="6048672" cy="720080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31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기본 구조</a:t>
            </a:r>
            <a:endParaRPr lang="en-US" altLang="ko-KR" sz="31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60648"/>
            <a:ext cx="8280400" cy="1152525"/>
          </a:xfrm>
          <a:solidFill>
            <a:srgbClr val="00B05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ko-K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(7) </a:t>
            </a:r>
            <a:r>
              <a:rPr lang="ko-KR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필요중심전도</a:t>
            </a:r>
            <a:br>
              <a:rPr lang="ko-KR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lang="ko-KR" altLang="en-US" sz="32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* </a:t>
            </a:r>
            <a:r>
              <a:rPr lang="en-US" altLang="ko-KR" sz="32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Need Oriented Evangelism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353425" cy="4700587"/>
          </a:xfrm>
          <a:solidFill>
            <a:srgbClr val="FFC000"/>
          </a:solidFill>
          <a:ln w="38100">
            <a:solidFill>
              <a:srgbClr val="FFFF00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b="1" dirty="0" smtClean="0">
                <a:solidFill>
                  <a:srgbClr val="31B70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교회가 속해 있는  </a:t>
            </a:r>
          </a:p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사회를 알고</a:t>
            </a:r>
            <a:r>
              <a:rPr lang="en-US" altLang="ko-KR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그 속에</a:t>
            </a:r>
          </a:p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있는 사람들의 </a:t>
            </a:r>
            <a:r>
              <a:rPr lang="ko-KR" altLang="en-US" b="1" dirty="0" err="1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육적</a:t>
            </a:r>
            <a:r>
              <a:rPr lang="en-US" altLang="ko-KR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지적 및  영적 </a:t>
            </a:r>
            <a:r>
              <a:rPr lang="ko-KR" altLang="en-US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필요</a:t>
            </a:r>
            <a:r>
              <a:rPr lang="ko-KR" altLang="en-US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를 </a:t>
            </a:r>
          </a:p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채워주고 </a:t>
            </a:r>
            <a:r>
              <a:rPr lang="ko-KR" altLang="en-US" b="1" u="sng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관계</a:t>
            </a:r>
            <a:r>
              <a:rPr lang="ko-KR" altLang="en-US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를 통해 </a:t>
            </a:r>
          </a:p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b="1" dirty="0" smtClean="0">
                <a:solidFill>
                  <a:srgbClr val="3333FF"/>
                </a:solidFill>
                <a:latin typeface="HY헤드라인M" pitchFamily="18" charset="-127"/>
                <a:ea typeface="HY헤드라인M" pitchFamily="18" charset="-127"/>
              </a:rPr>
              <a:t> 이루는 전도</a:t>
            </a:r>
            <a:r>
              <a:rPr lang="ko-KR" altLang="en-US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가치 창출하는 </a:t>
            </a:r>
          </a:p>
          <a:p>
            <a:pPr marL="711200" indent="-711200" latinLnBrk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 삶을 통해 신용을 쌓는 전도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218903"/>
              </p:ext>
            </p:extLst>
          </p:nvPr>
        </p:nvGraphicFramePr>
        <p:xfrm>
          <a:off x="5395883" y="2114566"/>
          <a:ext cx="29527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비트맵 이미지" r:id="rId4" imgW="4095238" imgH="1781424" progId="PBrush">
                  <p:embed/>
                </p:oleObj>
              </mc:Choice>
              <mc:Fallback>
                <p:oleObj name="비트맵 이미지" r:id="rId4" imgW="4095238" imgH="178142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883" y="2114566"/>
                        <a:ext cx="2952750" cy="36004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51579"/>
      </p:ext>
    </p:extLst>
  </p:cSld>
  <p:clrMapOvr>
    <a:masterClrMapping/>
  </p:clrMapOvr>
  <p:transition>
    <p:blinds dir="vert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6"/>
            <a:ext cx="7920038" cy="1222375"/>
          </a:xfrm>
          <a:solidFill>
            <a:srgbClr val="00B05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altLang="ko-K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(8) </a:t>
            </a:r>
            <a:r>
              <a:rPr lang="ko-KR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사랑의 관계</a:t>
            </a:r>
            <a:r>
              <a:rPr lang="ko-KR" altLang="en-US" sz="32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ko-KR" altLang="en-US" sz="32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ko-KR" altLang="en-US" sz="32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* 사랑의 지수가 높여라</a:t>
            </a:r>
          </a:p>
        </p:txBody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81758"/>
            <a:ext cx="8496300" cy="4627562"/>
          </a:xfrm>
          <a:solidFill>
            <a:srgbClr val="FFC000"/>
          </a:solidFill>
          <a:ln w="38100">
            <a:solidFill>
              <a:srgbClr val="FB7753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 tIns="226800"/>
          <a:lstStyle/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2800" b="1" dirty="0" smtClean="0">
                <a:solidFill>
                  <a:srgbClr val="31B70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교회를 </a:t>
            </a:r>
            <a:r>
              <a:rPr lang="ko-KR" altLang="en-US" sz="2800" b="1" u="sng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사랑의 공동체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err="1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로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만들고</a:t>
            </a:r>
            <a:r>
              <a:rPr lang="en-US" altLang="ko-KR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그 사랑이 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교회 </a:t>
            </a:r>
            <a:r>
              <a:rPr lang="ko-KR" altLang="en-US" sz="2800" b="1" u="sng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내부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뿐 아니라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u="sng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외부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까지 사랑의 </a:t>
            </a:r>
            <a:r>
              <a:rPr lang="ko-KR" altLang="en-US" sz="2800" b="1" u="sng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열기가 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u="sng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전달시키는</a:t>
            </a:r>
            <a:r>
              <a:rPr lang="ko-KR" altLang="en-US" sz="2800" b="1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관계 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격려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칭찬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초대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자유롭고 </a:t>
            </a:r>
          </a:p>
          <a:p>
            <a:pPr marL="711200" indent="-711200" latinLnBrk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ko-KR" altLang="en-US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 솔직한 대화 분위기 형성</a:t>
            </a:r>
            <a:r>
              <a:rPr lang="en-US" altLang="ko-KR" sz="2800" b="1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)  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292725" y="2163782"/>
          <a:ext cx="2808288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비트맵 이미지" r:id="rId4" imgW="4200000" imgH="4086795" progId="PBrush">
                  <p:embed/>
                </p:oleObj>
              </mc:Choice>
              <mc:Fallback>
                <p:oleObj name="비트맵 이미지" r:id="rId4" imgW="4200000" imgH="40867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163782"/>
                        <a:ext cx="2808288" cy="338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57856"/>
      </p:ext>
    </p:extLst>
  </p:cSld>
  <p:clrMapOvr>
    <a:masterClrMapping/>
  </p:clrMapOvr>
  <p:transition>
    <p:blinds dir="vert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3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3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3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3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3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3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2420938"/>
            <a:ext cx="8496944" cy="720725"/>
          </a:xfrm>
        </p:spPr>
        <p:txBody>
          <a:bodyPr/>
          <a:lstStyle/>
          <a:p>
            <a:pPr algn="l"/>
            <a:r>
              <a:rPr lang="ko-KR" altLang="en-US" sz="3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교회 건강 진단 평가 및 처방 보고서</a:t>
            </a:r>
            <a:r>
              <a:rPr lang="en-US" altLang="ko-KR" sz="3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(PPT</a:t>
            </a:r>
            <a:r>
              <a:rPr lang="ko-KR" altLang="en-US" sz="3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용</a:t>
            </a:r>
            <a:r>
              <a:rPr lang="en-US" altLang="ko-KR" sz="3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32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23520" y="5201816"/>
            <a:ext cx="4320480" cy="1656184"/>
          </a:xfrm>
          <a:ln>
            <a:noFill/>
          </a:ln>
        </p:spPr>
        <p:txBody>
          <a:bodyPr/>
          <a:lstStyle/>
          <a:p>
            <a:pPr algn="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GO THRIVE COACHING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11417 S. Belmont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Plainfield IL 60585                thrivecoaching@hotmail.com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Office (815)254-7720         www.igomt.com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    Cell    (630)280-0710  www.gotracking.org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51520" y="3429000"/>
            <a:ext cx="4536504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en-US" altLang="ko-KR" sz="2000" kern="0" dirty="0" smtClean="0">
                <a:solidFill>
                  <a:srgbClr val="DDB163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P</a:t>
            </a:r>
            <a:r>
              <a:rPr lang="ko-KR" altLang="en-US" sz="2000" kern="0" dirty="0" smtClean="0">
                <a:solidFill>
                  <a:srgbClr val="DDB163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교회</a:t>
            </a:r>
            <a:endParaRPr lang="en-US" altLang="ko-KR" sz="2000" kern="0" dirty="0">
              <a:solidFill>
                <a:srgbClr val="DDB163">
                  <a:lumMod val="50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 descr="greeenoce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6899" y="78057"/>
            <a:ext cx="1179532" cy="1234500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85720" y="4214818"/>
            <a:ext cx="5214974" cy="121444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실시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 : 2011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실시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) : 2013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년  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) : 2014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년  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</p:txBody>
      </p:sp>
      <p:pic>
        <p:nvPicPr>
          <p:cNvPr id="10" name="그림 9" descr="Thrive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3643306" cy="8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요인 별 </a:t>
            </a:r>
            <a:r>
              <a:rPr lang="ko-KR" altLang="en-US" sz="3200" dirty="0">
                <a:latin typeface="맑은 고딕" pitchFamily="50" charset="-127"/>
                <a:ea typeface="맑은 고딕" pitchFamily="50" charset="-127"/>
              </a:rPr>
              <a:t>정의와 의미 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0" y="1484784"/>
          <a:ext cx="9144000" cy="4968552"/>
        </p:xfrm>
        <a:graphic>
          <a:graphicData uri="http://schemas.openxmlformats.org/drawingml/2006/table">
            <a:tbl>
              <a:tblPr/>
              <a:tblGrid>
                <a:gridCol w="1296550"/>
                <a:gridCol w="3333089"/>
                <a:gridCol w="1373399"/>
                <a:gridCol w="3140962"/>
              </a:tblGrid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사역자를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세우는 지도력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목회자 혼자 일인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다역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하지 않고 평신도들을 여러 분야에 세워 모든 성도들을 일하게 하는 지도력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5.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영감있는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예배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살아 있는 예배로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성도들의 마음을 감동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감화시키고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실제적인 삶의 문제를 해결해 주는 예배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780" marR="17907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은사중심 사역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성도들의 은사가 발견되어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은사에 맞게 배치되고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그들이 가진 은사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열정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 효과적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능률적으로 발휘되는 사역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전인적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소그룹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성도들을 세포조직으로 공동체를 만들고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서로 섬기며 기쁨을 나누고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삶의 아픔과 괴로움 도 치유하도록 돕는 모임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780" marR="1790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열정적 영성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성도들이 개인적으로 하나님을 만나는 체험을 통해 변화 받고 예수님의 인격을 닮아 주위 사람들에게 끼치는 영향력 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필요중심 전도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교회가 속해 있는 사회를 알고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속에 있는 사람들의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육적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지적 및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영적필요를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채워 주는 관계를 통해 이루어지는 전도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780" marR="1790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기능적 구조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교회형편과 시스템에 맞게 조직되고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각 부서가 책임감을 가지고 능률을 최대한 발휘하는 창조적이며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시대에 민감한 구조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사랑의 관계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교회를 사랑의 공동체로 만들고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사랑이 교회 내부 뿐 아니라 외부까지 열기를 전달시키는 영적 관계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147" name="_x104963240" descr="EMB000002aca6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65" y="1524286"/>
            <a:ext cx="972000" cy="1154083"/>
          </a:xfrm>
          <a:prstGeom prst="rect">
            <a:avLst/>
          </a:prstGeom>
          <a:noFill/>
        </p:spPr>
      </p:pic>
      <p:pic>
        <p:nvPicPr>
          <p:cNvPr id="48146" name="_x105098816" descr="EMB000002aca6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473" y="1516949"/>
            <a:ext cx="1044000" cy="1173422"/>
          </a:xfrm>
          <a:prstGeom prst="rect">
            <a:avLst/>
          </a:prstGeom>
          <a:noFill/>
        </p:spPr>
      </p:pic>
      <p:pic>
        <p:nvPicPr>
          <p:cNvPr id="48145" name="_x105044904" descr="EMB000002aca66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14" y="2759573"/>
            <a:ext cx="972000" cy="1154083"/>
          </a:xfrm>
          <a:prstGeom prst="rect">
            <a:avLst/>
          </a:prstGeom>
          <a:noFill/>
        </p:spPr>
      </p:pic>
      <p:pic>
        <p:nvPicPr>
          <p:cNvPr id="48143" name="_x105053256" descr="EMB000002aca66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663" y="3987524"/>
            <a:ext cx="972000" cy="1154083"/>
          </a:xfrm>
          <a:prstGeom prst="rect">
            <a:avLst/>
          </a:prstGeom>
          <a:noFill/>
        </p:spPr>
      </p:pic>
      <p:pic>
        <p:nvPicPr>
          <p:cNvPr id="48142" name="_x105055096" descr="EMB000002aca6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2528" y="3983709"/>
            <a:ext cx="972000" cy="1154083"/>
          </a:xfrm>
          <a:prstGeom prst="rect">
            <a:avLst/>
          </a:prstGeom>
          <a:noFill/>
        </p:spPr>
      </p:pic>
      <p:pic>
        <p:nvPicPr>
          <p:cNvPr id="48141" name="_x105056856" descr="EMB000002aca6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412" y="5232347"/>
            <a:ext cx="972000" cy="1154083"/>
          </a:xfrm>
          <a:prstGeom prst="rect">
            <a:avLst/>
          </a:prstGeom>
          <a:noFill/>
        </p:spPr>
      </p:pic>
      <p:pic>
        <p:nvPicPr>
          <p:cNvPr id="48140" name="_x105078096" descr="EMB000002aca6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2628" y="5218049"/>
            <a:ext cx="1008000" cy="1196827"/>
          </a:xfrm>
          <a:prstGeom prst="rect">
            <a:avLst/>
          </a:prstGeom>
          <a:noFill/>
        </p:spPr>
      </p:pic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48144" name="_x105046904" descr="EMB000002aca66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2424" y="2746187"/>
            <a:ext cx="972000" cy="1168270"/>
          </a:xfrm>
          <a:prstGeom prst="rect">
            <a:avLst/>
          </a:prstGeom>
          <a:noFill/>
        </p:spPr>
      </p:pic>
      <p:pic>
        <p:nvPicPr>
          <p:cNvPr id="17" name="그림 16" descr="Thrive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주제별 비교표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92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92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92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92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9200"/>
            <a:ext cx="9144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53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118" y="-24"/>
            <a:ext cx="7848600" cy="609600"/>
          </a:xfrm>
        </p:spPr>
        <p:txBody>
          <a:bodyPr/>
          <a:lstStyle/>
          <a:p>
            <a:r>
              <a:rPr lang="ko-KR" altLang="en-US" sz="3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교회와 교인들의 건강상태 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-2" y="627960"/>
          <a:ext cx="9144002" cy="6215778"/>
        </p:xfrm>
        <a:graphic>
          <a:graphicData uri="http://schemas.openxmlformats.org/drawingml/2006/table">
            <a:tbl>
              <a:tblPr/>
              <a:tblGrid>
                <a:gridCol w="709416"/>
                <a:gridCol w="867107"/>
                <a:gridCol w="945935"/>
                <a:gridCol w="867107"/>
                <a:gridCol w="867107"/>
                <a:gridCol w="788279"/>
                <a:gridCol w="788279"/>
                <a:gridCol w="788279"/>
                <a:gridCol w="788279"/>
                <a:gridCol w="867107"/>
                <a:gridCol w="867107"/>
              </a:tblGrid>
              <a:tr h="502205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101600" marR="1016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III.-1 </a:t>
                      </a:r>
                      <a:r>
                        <a:rPr lang="ko-KR" altLang="en-US" sz="2000" b="1" dirty="0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교회와 교인들의 건강상태 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96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6-A. </a:t>
                      </a:r>
                      <a:r>
                        <a:rPr lang="ko-KR" altLang="en-US" sz="18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당신은 자기 자신의 현재 신앙 건강 상태를 어떻게 봅니까</a:t>
                      </a: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26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건강하지 않음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건강함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아주 건강함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48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490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2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962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6-B. </a:t>
                      </a:r>
                      <a:r>
                        <a:rPr lang="ko-KR" altLang="en-US" sz="18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현재 당신이 출석하는 교회의 건강상태를 어떤 상태라고 생각합니까</a:t>
                      </a: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26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건강하지 않음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건강함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아주 건강함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48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515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84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2057384" y="2932077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sz="28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2%</a:t>
            </a:r>
            <a:endParaRPr lang="en-US" sz="2800" b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4972052" y="2932077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sz="280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65%</a:t>
            </a:r>
            <a:endParaRPr lang="en-US" sz="2800" b="0" dirty="0" smtClean="0">
              <a:solidFill>
                <a:srgbClr val="1802B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7386656" y="2932077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sz="2800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</a:rPr>
              <a:t>33%</a:t>
            </a:r>
            <a:endParaRPr lang="en-US" sz="2800" b="0" dirty="0" smtClean="0">
              <a:solidFill>
                <a:srgbClr val="008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2043094" y="3489293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sz="28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9%</a:t>
            </a:r>
            <a:endParaRPr lang="en-US" sz="2800" b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5000628" y="3489293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sz="280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61%</a:t>
            </a:r>
            <a:endParaRPr lang="en-US" sz="2800" b="0" dirty="0" smtClean="0">
              <a:solidFill>
                <a:srgbClr val="1802B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7358082" y="3489293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sz="2800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</a:rPr>
              <a:t>30%</a:t>
            </a:r>
            <a:endParaRPr lang="en-US" sz="2800" b="0" dirty="0" smtClean="0">
              <a:solidFill>
                <a:srgbClr val="008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2071670" y="5761023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sz="28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6%</a:t>
            </a:r>
            <a:endParaRPr lang="en-US" sz="2800" b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4929190" y="5761023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sz="280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78%</a:t>
            </a:r>
            <a:endParaRPr lang="en-US" sz="2800" b="0" dirty="0" smtClean="0">
              <a:solidFill>
                <a:srgbClr val="1802B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7400944" y="5761023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sz="2800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</a:rPr>
              <a:t>16%</a:t>
            </a:r>
            <a:endParaRPr lang="en-US" sz="2800" b="0" dirty="0" smtClean="0">
              <a:solidFill>
                <a:srgbClr val="008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2057384" y="6318239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sz="28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12%</a:t>
            </a:r>
            <a:endParaRPr lang="en-US" sz="2800" b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4929190" y="6318239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sz="280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56%</a:t>
            </a:r>
            <a:endParaRPr lang="en-US" sz="2800" b="0" dirty="0" smtClean="0">
              <a:solidFill>
                <a:srgbClr val="1802B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7400944" y="6318239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sz="2800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</a:rPr>
              <a:t>32%</a:t>
            </a:r>
            <a:endParaRPr lang="en-US" sz="2800" b="0" dirty="0" smtClean="0">
              <a:solidFill>
                <a:srgbClr val="008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5014916" y="5072074"/>
            <a:ext cx="785818" cy="64294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altLang="ko-KR" sz="1200" b="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b="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차진단</a:t>
            </a:r>
            <a:endParaRPr lang="en-US" altLang="ko-KR" sz="1200" b="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latinLnBrk="0" hangingPunct="0"/>
            <a:r>
              <a:rPr lang="en-US" altLang="ko-KR" sz="3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sz="320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5829310" y="5060931"/>
            <a:ext cx="785818" cy="642942"/>
          </a:xfrm>
          <a:prstGeom prst="rect">
            <a:avLst/>
          </a:prstGeom>
          <a:solidFill>
            <a:srgbClr val="F18105"/>
          </a:solidFill>
          <a:ln w="9525" cap="flat" cmpd="sng" algn="ctr">
            <a:solidFill>
              <a:srgbClr val="F181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altLang="ko-KR" sz="1200" b="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200" b="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차진단</a:t>
            </a:r>
            <a:endParaRPr lang="en-US" altLang="ko-KR" sz="1200" b="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latinLnBrk="0" hangingPunct="0"/>
            <a:r>
              <a:rPr lang="en-US" altLang="ko-KR" sz="3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endParaRPr lang="ko-KR" altLang="en-US" sz="320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0" latinLnBrk="0" hangingPunct="0"/>
            <a:endParaRPr lang="ko-KR" altLang="en-US" b="0" dirty="0" smtClean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5829308" y="2243130"/>
            <a:ext cx="785818" cy="6429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altLang="ko-KR" sz="1100" b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1,2</a:t>
            </a:r>
            <a:r>
              <a:rPr lang="ko-KR" altLang="en-US" sz="1100" b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차진단</a:t>
            </a:r>
            <a:endParaRPr lang="en-US" altLang="ko-KR" sz="1100" b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latinLnBrk="0" hangingPunct="0"/>
            <a:r>
              <a:rPr lang="en-US" altLang="ko-KR" sz="3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endParaRPr lang="ko-KR" altLang="en-US" sz="3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34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요인 별 건강도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12" name="그림 11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25" y="1714488"/>
            <a:ext cx="465137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000" y="1713600"/>
            <a:ext cx="465137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2625" y="1713600"/>
            <a:ext cx="465137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14488"/>
            <a:ext cx="465137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13600"/>
            <a:ext cx="465137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713600"/>
            <a:ext cx="465137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68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교회의 성별과 연령대 비율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23" name="순서도: 대체 처리 22"/>
          <p:cNvSpPr/>
          <p:nvPr/>
        </p:nvSpPr>
        <p:spPr bwMode="auto">
          <a:xfrm>
            <a:off x="3643306" y="1000108"/>
            <a:ext cx="1500198" cy="571504"/>
          </a:xfrm>
          <a:prstGeom prst="flowChartAlternateProcess">
            <a:avLst/>
          </a:prstGeom>
          <a:solidFill>
            <a:srgbClr val="7030A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altLang="ko-KR" sz="24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차진단</a:t>
            </a:r>
          </a:p>
        </p:txBody>
      </p:sp>
      <p:sp>
        <p:nvSpPr>
          <p:cNvPr id="28" name="순서도: 대체 처리 27"/>
          <p:cNvSpPr/>
          <p:nvPr/>
        </p:nvSpPr>
        <p:spPr bwMode="auto">
          <a:xfrm>
            <a:off x="3714744" y="3929066"/>
            <a:ext cx="1500198" cy="571504"/>
          </a:xfrm>
          <a:prstGeom prst="flowChartAlternateProcess">
            <a:avLst/>
          </a:prstGeom>
          <a:solidFill>
            <a:srgbClr val="F18105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latinLnBrk="0" hangingPunct="0"/>
            <a:r>
              <a:rPr lang="en-US" altLang="ko-KR" sz="24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4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차진단</a:t>
            </a:r>
          </a:p>
        </p:txBody>
      </p:sp>
      <p:pic>
        <p:nvPicPr>
          <p:cNvPr id="29" name="그림 28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257175" y="928670"/>
            <a:ext cx="8629648" cy="3000375"/>
            <a:chOff x="0" y="0"/>
            <a:chExt cx="8201024" cy="3000375"/>
          </a:xfrm>
        </p:grpSpPr>
        <p:graphicFrame>
          <p:nvGraphicFramePr>
            <p:cNvPr id="14" name="차트 13"/>
            <p:cNvGraphicFramePr/>
            <p:nvPr/>
          </p:nvGraphicFramePr>
          <p:xfrm>
            <a:off x="0" y="0"/>
            <a:ext cx="4057649" cy="3000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5" name="차트 14"/>
            <p:cNvGraphicFramePr/>
            <p:nvPr/>
          </p:nvGraphicFramePr>
          <p:xfrm>
            <a:off x="4114799" y="0"/>
            <a:ext cx="4086225" cy="30003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9" name="그룹 18"/>
          <p:cNvGrpSpPr/>
          <p:nvPr/>
        </p:nvGrpSpPr>
        <p:grpSpPr>
          <a:xfrm>
            <a:off x="238125" y="3857628"/>
            <a:ext cx="8667749" cy="3000375"/>
            <a:chOff x="0" y="0"/>
            <a:chExt cx="8201024" cy="3000375"/>
          </a:xfrm>
        </p:grpSpPr>
        <p:graphicFrame>
          <p:nvGraphicFramePr>
            <p:cNvPr id="20" name="차트 19"/>
            <p:cNvGraphicFramePr/>
            <p:nvPr/>
          </p:nvGraphicFramePr>
          <p:xfrm>
            <a:off x="0" y="0"/>
            <a:ext cx="4057649" cy="3000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1" name="차트 20"/>
            <p:cNvGraphicFramePr/>
            <p:nvPr/>
          </p:nvGraphicFramePr>
          <p:xfrm>
            <a:off x="4114799" y="0"/>
            <a:ext cx="4086225" cy="30003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878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교회의 십일조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신앙년수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 </a:t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불신자 친구 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기도시간 비교 그래프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11" name="그림 10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0" y="928670"/>
            <a:ext cx="9144000" cy="5538799"/>
            <a:chOff x="-2128837" y="1219182"/>
            <a:chExt cx="9144000" cy="5538799"/>
          </a:xfrm>
        </p:grpSpPr>
        <p:graphicFrame>
          <p:nvGraphicFramePr>
            <p:cNvPr id="21" name="차트 20"/>
            <p:cNvGraphicFramePr>
              <a:graphicFrameLocks/>
            </p:cNvGraphicFramePr>
            <p:nvPr/>
          </p:nvGraphicFramePr>
          <p:xfrm>
            <a:off x="157147" y="3005132"/>
            <a:ext cx="2457450" cy="37528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2" name="차트 21"/>
            <p:cNvGraphicFramePr>
              <a:graphicFrameLocks/>
            </p:cNvGraphicFramePr>
            <p:nvPr/>
          </p:nvGraphicFramePr>
          <p:xfrm>
            <a:off x="2300287" y="1219182"/>
            <a:ext cx="2343150" cy="3619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3" name="차트 22"/>
            <p:cNvGraphicFramePr>
              <a:graphicFrameLocks/>
            </p:cNvGraphicFramePr>
            <p:nvPr/>
          </p:nvGraphicFramePr>
          <p:xfrm>
            <a:off x="4681538" y="2933694"/>
            <a:ext cx="2333625" cy="3762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4" name="차트 23"/>
            <p:cNvGraphicFramePr>
              <a:graphicFrameLocks/>
            </p:cNvGraphicFramePr>
            <p:nvPr/>
          </p:nvGraphicFramePr>
          <p:xfrm>
            <a:off x="-2128837" y="1290620"/>
            <a:ext cx="2409825" cy="36194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382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그룹 60"/>
          <p:cNvGrpSpPr>
            <a:grpSpLocks/>
          </p:cNvGrpSpPr>
          <p:nvPr/>
        </p:nvGrpSpPr>
        <p:grpSpPr bwMode="auto">
          <a:xfrm>
            <a:off x="4667250" y="0"/>
            <a:ext cx="4476750" cy="7410450"/>
            <a:chOff x="0" y="0"/>
            <a:chExt cx="4067174" cy="6391275"/>
          </a:xfrm>
        </p:grpSpPr>
        <p:graphicFrame>
          <p:nvGraphicFramePr>
            <p:cNvPr id="63" name="차트 62"/>
            <p:cNvGraphicFramePr>
              <a:graphicFrameLocks/>
            </p:cNvGraphicFramePr>
            <p:nvPr/>
          </p:nvGraphicFramePr>
          <p:xfrm>
            <a:off x="0" y="0"/>
            <a:ext cx="4067174" cy="6391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그룹 63"/>
            <p:cNvGrpSpPr>
              <a:grpSpLocks/>
            </p:cNvGrpSpPr>
            <p:nvPr/>
          </p:nvGrpSpPr>
          <p:grpSpPr bwMode="auto">
            <a:xfrm>
              <a:off x="1973012" y="747566"/>
              <a:ext cx="1947051" cy="4526469"/>
              <a:chOff x="1973012" y="747566"/>
              <a:chExt cx="1947051" cy="4526469"/>
            </a:xfrm>
          </p:grpSpPr>
          <p:sp>
            <p:nvSpPr>
              <p:cNvPr id="65" name="직사각형 64"/>
              <p:cNvSpPr/>
              <p:nvPr/>
            </p:nvSpPr>
            <p:spPr>
              <a:xfrm>
                <a:off x="2232619" y="846146"/>
                <a:ext cx="1298034" cy="254665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9BBB59">
                        <a:lumMod val="50000"/>
                      </a:srgbClr>
                    </a:solidFill>
                    <a:latin typeface="Calibri"/>
                    <a:ea typeface="맑은 고딕"/>
                  </a:rPr>
                  <a:t>■ </a:t>
                </a:r>
                <a:r>
                  <a:rPr lang="ko-KR" altLang="en-US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65</a:t>
                </a:r>
                <a:r>
                  <a:rPr lang="en-US" altLang="ko-KR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r>
                  <a:rPr lang="ko-KR" altLang="en-US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이상</a:t>
                </a:r>
                <a:r>
                  <a:rPr lang="en-US" altLang="ko-KR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endParaRPr lang="ko-KR" altLang="en-US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2137430" y="1232251"/>
                <a:ext cx="1280727" cy="29574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9BBB59">
                        <a:lumMod val="60000"/>
                        <a:lumOff val="40000"/>
                      </a:srgbClr>
                    </a:solidFill>
                    <a:latin typeface="Calibri"/>
                    <a:ea typeface="맑은 고딕"/>
                  </a:rPr>
                  <a:t>  ■</a:t>
                </a:r>
                <a:r>
                  <a:rPr lang="ko-KR" altLang="en-US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57.5 ~ 65</a:t>
                </a:r>
                <a:r>
                  <a:rPr lang="en-US" altLang="ko-KR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endParaRPr lang="ko-KR" altLang="en-US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2137430" y="2546653"/>
                <a:ext cx="1687444" cy="320385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9BBB59">
                        <a:lumMod val="50000"/>
                      </a:srgbClr>
                    </a:solidFill>
                    <a:latin typeface="Calibri"/>
                    <a:ea typeface="맑은 고딕"/>
                  </a:rPr>
                  <a:t>  </a:t>
                </a:r>
                <a:r>
                  <a:rPr lang="ko-KR" altLang="en-US" sz="1200" b="0" kern="0">
                    <a:solidFill>
                      <a:srgbClr val="0070C0"/>
                    </a:solidFill>
                    <a:latin typeface="Calibri"/>
                    <a:ea typeface="맑은 고딕"/>
                  </a:rPr>
                  <a:t>■</a:t>
                </a:r>
                <a:r>
                  <a:rPr lang="ko-KR" altLang="en-US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42.5 ~ 57.5</a:t>
                </a:r>
                <a:endParaRPr lang="ko-KR" altLang="en-US" sz="1200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2128776" y="4789349"/>
                <a:ext cx="1194191" cy="21359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F27A7A"/>
                    </a:solidFill>
                    <a:latin typeface="Calibri"/>
                    <a:ea typeface="맑은 고딕"/>
                  </a:rPr>
                  <a:t>  </a:t>
                </a:r>
                <a:r>
                  <a:rPr lang="ko-KR" altLang="en-US" b="0" kern="0">
                    <a:solidFill>
                      <a:srgbClr val="FF0000"/>
                    </a:solidFill>
                    <a:latin typeface="Calibri"/>
                    <a:ea typeface="맑은 고딕"/>
                  </a:rPr>
                  <a:t>■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30</a:t>
                </a:r>
                <a:r>
                  <a:rPr lang="ko-KR" altLang="en-US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미만</a:t>
                </a:r>
                <a:endParaRPr lang="ko-KR" altLang="en-US" sz="1050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2137430" y="3902129"/>
                <a:ext cx="1782633" cy="32860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F27A7A"/>
                    </a:solidFill>
                    <a:latin typeface="Calibri"/>
                    <a:ea typeface="맑은 고딕"/>
                  </a:rPr>
                  <a:t> ■</a:t>
                </a:r>
                <a:r>
                  <a:rPr lang="en-US" altLang="ko-KR" sz="1200" b="0" kern="0">
                    <a:solidFill>
                      <a:srgbClr val="9BBB59">
                        <a:lumMod val="50000"/>
                      </a:srgbClr>
                    </a:solidFill>
                    <a:latin typeface="Calibri"/>
                    <a:ea typeface="맑은 고딕"/>
                  </a:rPr>
                  <a:t>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30 ~ 42.5</a:t>
                </a:r>
                <a:endParaRPr lang="ko-KR" altLang="en-US" sz="1200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grpSp>
            <p:nvGrpSpPr>
              <p:cNvPr id="70" name="그룹 69"/>
              <p:cNvGrpSpPr>
                <a:grpSpLocks/>
              </p:cNvGrpSpPr>
              <p:nvPr/>
            </p:nvGrpSpPr>
            <p:grpSpPr bwMode="auto">
              <a:xfrm>
                <a:off x="1973012" y="747566"/>
                <a:ext cx="1038427" cy="4526469"/>
                <a:chOff x="1973012" y="747566"/>
                <a:chExt cx="1038427" cy="4526469"/>
              </a:xfrm>
            </p:grpSpPr>
            <p:cxnSp>
              <p:nvCxnSpPr>
                <p:cNvPr id="71" name="직선 연결선 70"/>
                <p:cNvCxnSpPr/>
                <p:nvPr/>
              </p:nvCxnSpPr>
              <p:spPr>
                <a:xfrm flipV="1">
                  <a:off x="2024933" y="1158316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2" name="직선 연결선 71"/>
                <p:cNvCxnSpPr/>
                <p:nvPr/>
              </p:nvCxnSpPr>
              <p:spPr>
                <a:xfrm flipV="1">
                  <a:off x="1998973" y="1634787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3" name="직선 연결선 72"/>
                <p:cNvCxnSpPr/>
                <p:nvPr/>
              </p:nvCxnSpPr>
              <p:spPr>
                <a:xfrm flipV="1">
                  <a:off x="2007626" y="3458518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4" name="직선 연결선 73"/>
                <p:cNvCxnSpPr/>
                <p:nvPr/>
              </p:nvCxnSpPr>
              <p:spPr>
                <a:xfrm flipV="1">
                  <a:off x="2033587" y="4518254"/>
                  <a:ext cx="97785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5" name="직선 연결선 74"/>
                <p:cNvCxnSpPr/>
                <p:nvPr/>
              </p:nvCxnSpPr>
              <p:spPr>
                <a:xfrm flipV="1">
                  <a:off x="1990319" y="5274035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" name="직선 연결선 75"/>
                <p:cNvCxnSpPr/>
                <p:nvPr/>
              </p:nvCxnSpPr>
              <p:spPr>
                <a:xfrm flipV="1">
                  <a:off x="1973012" y="747566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7" name="직선 화살표 연결선 76"/>
                <p:cNvCxnSpPr/>
                <p:nvPr/>
              </p:nvCxnSpPr>
              <p:spPr>
                <a:xfrm>
                  <a:off x="2154737" y="763996"/>
                  <a:ext cx="8654" cy="39432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78" name="직선 화살표 연결선 77"/>
                <p:cNvCxnSpPr/>
                <p:nvPr/>
              </p:nvCxnSpPr>
              <p:spPr>
                <a:xfrm>
                  <a:off x="2163390" y="1166531"/>
                  <a:ext cx="8654" cy="46004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80" name="직선 화살표 연결선 79"/>
                <p:cNvCxnSpPr/>
                <p:nvPr/>
              </p:nvCxnSpPr>
              <p:spPr>
                <a:xfrm>
                  <a:off x="2163390" y="1651217"/>
                  <a:ext cx="17307" cy="1782657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102" name="직선 화살표 연결선 101"/>
                <p:cNvCxnSpPr/>
                <p:nvPr/>
              </p:nvCxnSpPr>
              <p:spPr>
                <a:xfrm>
                  <a:off x="2180697" y="3458518"/>
                  <a:ext cx="8654" cy="1051521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103" name="직선 화살표 연결선 102"/>
                <p:cNvCxnSpPr/>
                <p:nvPr/>
              </p:nvCxnSpPr>
              <p:spPr>
                <a:xfrm rot="5400000">
                  <a:off x="1831998" y="4883822"/>
                  <a:ext cx="71470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</p:grpSp>
        </p:grp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요인 종합점수의 위치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분포비율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3729" name="_x134863624"/>
          <p:cNvSpPr>
            <a:spLocks noChangeArrowheads="1"/>
          </p:cNvSpPr>
          <p:nvPr/>
        </p:nvSpPr>
        <p:spPr bwMode="auto">
          <a:xfrm>
            <a:off x="71438" y="1285860"/>
            <a:ext cx="5572132" cy="4500594"/>
          </a:xfrm>
          <a:prstGeom prst="rect">
            <a:avLst/>
          </a:prstGeom>
          <a:noFill/>
          <a:ln w="4191">
            <a:solidFill>
              <a:srgbClr val="88A1E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가지 요인 종합점수의 분포 </a:t>
            </a:r>
            <a:r>
              <a:rPr kumimoji="1" lang="ko-KR" altLang="en-US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비율별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위치를 보면</a:t>
            </a:r>
            <a:endParaRPr kumimoji="1" lang="en-US" altLang="ko-KR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/>
            <a:endParaRPr kumimoji="1" lang="ko-KR" altLang="en-US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Red Ocean</a:t>
            </a:r>
            <a:r>
              <a:rPr kumimoji="1"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영역</a:t>
            </a:r>
            <a:r>
              <a:rPr kumimoji="1"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 </a:t>
            </a:r>
            <a:r>
              <a:rPr kumimoji="1" lang="en-US" altLang="ko-KR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 </a:t>
            </a:r>
            <a:r>
              <a:rPr kumimoji="1" lang="ko-KR" altLang="en-US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미만</a:t>
            </a:r>
            <a:r>
              <a:rPr kumimoji="1" lang="ko-KR" altLang="en-US" b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은 </a:t>
            </a:r>
            <a:r>
              <a:rPr kumimoji="1" lang="en-US" altLang="ko-KR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16.50%</a:t>
            </a:r>
            <a:r>
              <a:rPr kumimoji="1"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</a:p>
          <a:p>
            <a:pPr algn="just" eaLnBrk="0" latinLnBrk="0" hangingPunct="0"/>
            <a:r>
              <a:rPr kumimoji="1"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                    </a:t>
            </a:r>
            <a:r>
              <a:rPr kumimoji="1" lang="en-US" altLang="ko-KR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 ~ 42.5</a:t>
            </a:r>
            <a:r>
              <a:rPr kumimoji="1" lang="ko-KR" altLang="en-US" b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사이는 </a:t>
            </a:r>
            <a:r>
              <a:rPr kumimoji="1" lang="en-US" altLang="ko-KR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23.30%</a:t>
            </a:r>
            <a:endParaRPr kumimoji="1" lang="en-US" altLang="ko-KR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Blue Ocean</a:t>
            </a:r>
            <a:r>
              <a:rPr kumimoji="1" lang="ko-KR" altLang="en-US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영역</a:t>
            </a:r>
            <a:r>
              <a:rPr kumimoji="1" lang="ko-KR" altLang="en-US" b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 </a:t>
            </a:r>
            <a:r>
              <a:rPr kumimoji="1" lang="en-US" altLang="ko-KR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42.5~57.5</a:t>
            </a:r>
            <a:r>
              <a:rPr kumimoji="1" lang="en-US" altLang="ko-KR" b="0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b="0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사이는</a:t>
            </a:r>
            <a:r>
              <a:rPr kumimoji="1" lang="ko-KR" altLang="en-US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40.78%</a:t>
            </a:r>
            <a:endParaRPr kumimoji="1" lang="en-US" altLang="ko-KR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Green Ocean</a:t>
            </a:r>
            <a:r>
              <a:rPr kumimoji="1" lang="ko-KR" altLang="en-US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영역</a:t>
            </a:r>
            <a:r>
              <a:rPr kumimoji="1" lang="ko-KR" altLang="en-US" b="0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 </a:t>
            </a:r>
            <a:r>
              <a:rPr kumimoji="1" lang="en-US" altLang="ko-KR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57.5~65</a:t>
            </a:r>
            <a:r>
              <a:rPr kumimoji="1" lang="en-US" altLang="ko-KR" b="0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b="0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사이가 </a:t>
            </a:r>
            <a:r>
              <a:rPr kumimoji="1" lang="en-US" altLang="ko-KR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9.71%</a:t>
            </a:r>
            <a:r>
              <a:rPr kumimoji="1" lang="en-US" altLang="ko-KR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endParaRPr kumimoji="1" lang="en-US" altLang="ko-KR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                       </a:t>
            </a:r>
            <a:r>
              <a:rPr kumimoji="1" lang="en-US" altLang="ko-KR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65</a:t>
            </a:r>
            <a:r>
              <a:rPr kumimoji="1" lang="ko-KR" altLang="en-US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이상</a:t>
            </a:r>
            <a:r>
              <a:rPr kumimoji="1" lang="ko-KR" altLang="en-US" b="0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9.71%</a:t>
            </a:r>
            <a:r>
              <a:rPr kumimoji="1" lang="ko-KR" altLang="en-US" b="0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를 차지합니다</a:t>
            </a:r>
            <a:r>
              <a:rPr kumimoji="1" lang="en-US" altLang="ko-KR" b="0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endParaRPr kumimoji="1" lang="en-US" altLang="ko-KR" sz="1600" b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>
              <a:buFont typeface="Arial" pitchFamily="34" charset="0"/>
              <a:buChar char="•"/>
            </a:pP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아래 도표의 영역표시는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en-US" altLang="ko-KR" dirty="0" smtClean="0">
                <a:solidFill>
                  <a:srgbClr val="80008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◆1</a:t>
            </a:r>
            <a:r>
              <a:rPr kumimoji="1" lang="ko-KR" altLang="en-US" dirty="0" smtClean="0">
                <a:solidFill>
                  <a:srgbClr val="80008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</a:t>
            </a:r>
            <a:r>
              <a:rPr kumimoji="1" lang="en-US" altLang="ko-KR" dirty="0" smtClean="0">
                <a:solidFill>
                  <a:srgbClr val="80008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</a:t>
            </a:r>
            <a:r>
              <a:rPr kumimoji="1" lang="en-US" altLang="ko-KR" dirty="0" smtClean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◆2</a:t>
            </a:r>
            <a:r>
              <a:rPr kumimoji="1" lang="ko-KR" altLang="en-US" dirty="0" smtClean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</a:t>
            </a: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요인 별 점수의 교회</a:t>
            </a:r>
            <a:r>
              <a:rPr kumimoji="1" lang="ko-KR" altLang="en-US" sz="1600" dirty="0" smtClean="0">
                <a:solidFill>
                  <a:srgbClr val="666633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분포비율가운데 </a:t>
            </a:r>
            <a:endParaRPr kumimoji="1" lang="en-US" altLang="ko-KR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교회의 </a:t>
            </a:r>
            <a:r>
              <a:rPr kumimoji="1" lang="en-US" altLang="ko-KR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r>
              <a:rPr kumimoji="1" lang="ko-KR" altLang="en-US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가지 요인 종합점수의 위치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입니다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440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0" name="다이아몬드 99"/>
          <p:cNvSpPr/>
          <p:nvPr/>
        </p:nvSpPr>
        <p:spPr bwMode="auto">
          <a:xfrm>
            <a:off x="6072198" y="3571876"/>
            <a:ext cx="214314" cy="214314"/>
          </a:xfrm>
          <a:prstGeom prst="diamond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101" name="다이아몬드 100"/>
          <p:cNvSpPr/>
          <p:nvPr/>
        </p:nvSpPr>
        <p:spPr bwMode="auto">
          <a:xfrm>
            <a:off x="6072198" y="2357430"/>
            <a:ext cx="214314" cy="214314"/>
          </a:xfrm>
          <a:prstGeom prst="diamond">
            <a:avLst/>
          </a:prstGeom>
          <a:solidFill>
            <a:srgbClr val="F1810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29" name="그림 28" descr="Thriv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75" name="제목 3"/>
          <p:cNvSpPr>
            <a:spLocks noGrp="1"/>
          </p:cNvSpPr>
          <p:nvPr>
            <p:ph type="title"/>
          </p:nvPr>
        </p:nvSpPr>
        <p:spPr>
          <a:xfrm>
            <a:off x="467544" y="1277193"/>
            <a:ext cx="8352928" cy="5176143"/>
          </a:xfrm>
          <a:solidFill>
            <a:srgbClr val="FFC000"/>
          </a:solidFill>
        </p:spPr>
        <p:txBody>
          <a:bodyPr/>
          <a:lstStyle/>
          <a:p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A.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부르심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(calling)</a:t>
            </a:r>
            <a:b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1.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비전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(vision)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핵심가치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(core 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Value) </a:t>
            </a:r>
            <a:b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전략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(strategy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B.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공동체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(community)</a:t>
            </a:r>
            <a:b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지역주민이해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(Understanding Community)</a:t>
            </a:r>
            <a:b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전도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(Evangelism) </a:t>
            </a:r>
            <a:b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6.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인간관계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 Human Relationship)           </a:t>
            </a:r>
            <a:endParaRPr lang="ko-KR" altLang="en-US" b="1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1563" y="360040"/>
            <a:ext cx="7244853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12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가지 요인에 대한 정의와 의미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76194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건강상태를 나타내는 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상대치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20" name="그림 19" descr="P교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건강상태를 나타내는 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상대치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12" name="그룹 11"/>
          <p:cNvGrpSpPr>
            <a:grpSpLocks/>
          </p:cNvGrpSpPr>
          <p:nvPr/>
        </p:nvGrpSpPr>
        <p:grpSpPr bwMode="auto">
          <a:xfrm>
            <a:off x="257175" y="490537"/>
            <a:ext cx="8629651" cy="5876923"/>
            <a:chOff x="0" y="0"/>
            <a:chExt cx="8991600" cy="5715000"/>
          </a:xfrm>
        </p:grpSpPr>
        <p:sp>
          <p:nvSpPr>
            <p:cNvPr id="13" name="TextBox 2"/>
            <p:cNvSpPr txBox="1"/>
            <p:nvPr/>
          </p:nvSpPr>
          <p:spPr bwMode="auto">
            <a:xfrm>
              <a:off x="0" y="0"/>
              <a:ext cx="2729238" cy="574279"/>
            </a:xfrm>
            <a:prstGeom prst="rect">
              <a:avLst/>
            </a:prstGeom>
            <a:solidFill>
              <a:srgbClr val="F57A71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1. </a:t>
              </a:r>
              <a:r>
                <a:rPr lang="ko-KR" altLang="en-US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사역자를 세우는 지도력</a:t>
              </a:r>
              <a:endParaRPr lang="en-US" altLang="ko-KR" sz="1400" kern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endParaRPr>
            </a:p>
            <a:p>
              <a:pPr fontAlgn="auto" latinLnBrk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2. </a:t>
              </a:r>
              <a:r>
                <a:rPr lang="ko-KR" altLang="en-US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은사중심 사역</a:t>
              </a:r>
              <a:endParaRPr lang="en-US" sz="1400" kern="0">
                <a:solidFill>
                  <a:sysClr val="windowText" lastClr="000000"/>
                </a:solidFill>
                <a:cs typeface="조선일보명조" pitchFamily="18" charset="-127"/>
              </a:endParaRPr>
            </a:p>
          </p:txBody>
        </p:sp>
        <p:graphicFrame>
          <p:nvGraphicFramePr>
            <p:cNvPr id="14" name="차트 13"/>
            <p:cNvGraphicFramePr>
              <a:graphicFrameLocks/>
            </p:cNvGraphicFramePr>
            <p:nvPr/>
          </p:nvGraphicFramePr>
          <p:xfrm>
            <a:off x="0" y="581025"/>
            <a:ext cx="8991600" cy="5133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741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건강상태를 나타내는 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상대치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-3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15" name="그룹 14"/>
          <p:cNvGrpSpPr>
            <a:grpSpLocks/>
          </p:cNvGrpSpPr>
          <p:nvPr/>
        </p:nvGrpSpPr>
        <p:grpSpPr bwMode="auto">
          <a:xfrm>
            <a:off x="257175" y="490537"/>
            <a:ext cx="8629651" cy="5876923"/>
            <a:chOff x="0" y="0"/>
            <a:chExt cx="8991600" cy="5715000"/>
          </a:xfrm>
        </p:grpSpPr>
        <p:sp>
          <p:nvSpPr>
            <p:cNvPr id="16" name="TextBox 10"/>
            <p:cNvSpPr txBox="1"/>
            <p:nvPr/>
          </p:nvSpPr>
          <p:spPr bwMode="auto">
            <a:xfrm>
              <a:off x="0" y="0"/>
              <a:ext cx="2729238" cy="574279"/>
            </a:xfrm>
            <a:prstGeom prst="rect">
              <a:avLst/>
            </a:prstGeom>
            <a:solidFill>
              <a:srgbClr val="F57A71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3. </a:t>
              </a:r>
              <a:r>
                <a:rPr lang="ko-KR" altLang="en-US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열정적 영성</a:t>
              </a:r>
              <a:endParaRPr lang="en-US" altLang="ko-KR" sz="1400" kern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endParaRPr>
            </a:p>
            <a:p>
              <a:pPr fontAlgn="auto" latinLnBrk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4. </a:t>
              </a:r>
              <a:r>
                <a:rPr lang="ko-KR" altLang="en-US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기능적 구조</a:t>
              </a:r>
              <a:endParaRPr lang="en-US" sz="1400" kern="0">
                <a:solidFill>
                  <a:sysClr val="windowText" lastClr="000000"/>
                </a:solidFill>
                <a:cs typeface="조선일보명조" pitchFamily="18" charset="-127"/>
              </a:endParaRPr>
            </a:p>
          </p:txBody>
        </p:sp>
        <p:graphicFrame>
          <p:nvGraphicFramePr>
            <p:cNvPr id="17" name="차트 16"/>
            <p:cNvGraphicFramePr>
              <a:graphicFrameLocks/>
            </p:cNvGraphicFramePr>
            <p:nvPr/>
          </p:nvGraphicFramePr>
          <p:xfrm>
            <a:off x="0" y="581025"/>
            <a:ext cx="8991600" cy="5133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205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건강상태를 나타내는 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상대치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-4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15" name="그룹 14"/>
          <p:cNvGrpSpPr>
            <a:grpSpLocks/>
          </p:cNvGrpSpPr>
          <p:nvPr/>
        </p:nvGrpSpPr>
        <p:grpSpPr bwMode="auto">
          <a:xfrm>
            <a:off x="257175" y="490537"/>
            <a:ext cx="8629651" cy="5876923"/>
            <a:chOff x="0" y="0"/>
            <a:chExt cx="8991600" cy="5715000"/>
          </a:xfrm>
        </p:grpSpPr>
        <p:sp>
          <p:nvSpPr>
            <p:cNvPr id="16" name="TextBox 13"/>
            <p:cNvSpPr txBox="1"/>
            <p:nvPr/>
          </p:nvSpPr>
          <p:spPr bwMode="auto">
            <a:xfrm>
              <a:off x="0" y="0"/>
              <a:ext cx="2729238" cy="574279"/>
            </a:xfrm>
            <a:prstGeom prst="rect">
              <a:avLst/>
            </a:prstGeom>
            <a:solidFill>
              <a:srgbClr val="F57A71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5. </a:t>
              </a:r>
              <a:r>
                <a:rPr lang="ko-KR" altLang="en-US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영감있는 예배</a:t>
              </a:r>
              <a:endParaRPr lang="en-US" altLang="ko-KR" sz="1400" kern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endParaRPr>
            </a:p>
            <a:p>
              <a:pPr fontAlgn="auto" latinLnBrk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6. </a:t>
              </a:r>
              <a:r>
                <a:rPr lang="ko-KR" altLang="en-US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전인적 소그룹</a:t>
              </a:r>
              <a:endParaRPr lang="en-US" sz="1400" kern="0">
                <a:solidFill>
                  <a:sysClr val="windowText" lastClr="000000"/>
                </a:solidFill>
                <a:cs typeface="조선일보명조" pitchFamily="18" charset="-127"/>
              </a:endParaRPr>
            </a:p>
          </p:txBody>
        </p:sp>
        <p:graphicFrame>
          <p:nvGraphicFramePr>
            <p:cNvPr id="17" name="차트 16"/>
            <p:cNvGraphicFramePr>
              <a:graphicFrameLocks/>
            </p:cNvGraphicFramePr>
            <p:nvPr/>
          </p:nvGraphicFramePr>
          <p:xfrm>
            <a:off x="0" y="581025"/>
            <a:ext cx="8991600" cy="5133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44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건강상태를 나타내는 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상대치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-5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15" name="그룹 14"/>
          <p:cNvGrpSpPr>
            <a:grpSpLocks/>
          </p:cNvGrpSpPr>
          <p:nvPr/>
        </p:nvGrpSpPr>
        <p:grpSpPr bwMode="auto">
          <a:xfrm>
            <a:off x="257175" y="490537"/>
            <a:ext cx="8629651" cy="5876923"/>
            <a:chOff x="0" y="0"/>
            <a:chExt cx="8991600" cy="5715000"/>
          </a:xfrm>
        </p:grpSpPr>
        <p:sp>
          <p:nvSpPr>
            <p:cNvPr id="16" name="TextBox 17"/>
            <p:cNvSpPr txBox="1"/>
            <p:nvPr/>
          </p:nvSpPr>
          <p:spPr bwMode="auto">
            <a:xfrm>
              <a:off x="0" y="0"/>
              <a:ext cx="2729238" cy="574279"/>
            </a:xfrm>
            <a:prstGeom prst="rect">
              <a:avLst/>
            </a:prstGeom>
            <a:solidFill>
              <a:srgbClr val="F57A71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7. </a:t>
              </a:r>
              <a:r>
                <a:rPr lang="ko-KR" altLang="en-US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필요중심 전도</a:t>
              </a:r>
              <a:endParaRPr lang="en-US" altLang="ko-KR" sz="1400" kern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endParaRPr>
            </a:p>
            <a:p>
              <a:pPr fontAlgn="auto" latinLnBrk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8. </a:t>
              </a:r>
              <a:r>
                <a:rPr lang="ko-KR" altLang="en-US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사랑의 관계</a:t>
              </a:r>
              <a:endParaRPr lang="en-US" sz="1400" kern="0">
                <a:solidFill>
                  <a:sysClr val="windowText" lastClr="000000"/>
                </a:solidFill>
                <a:cs typeface="조선일보명조" pitchFamily="18" charset="-127"/>
              </a:endParaRPr>
            </a:p>
          </p:txBody>
        </p:sp>
        <p:graphicFrame>
          <p:nvGraphicFramePr>
            <p:cNvPr id="17" name="차트 16"/>
            <p:cNvGraphicFramePr>
              <a:graphicFrameLocks/>
            </p:cNvGraphicFramePr>
            <p:nvPr/>
          </p:nvGraphicFramePr>
          <p:xfrm>
            <a:off x="0" y="581025"/>
            <a:ext cx="8991600" cy="5133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000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21" name="그룹 20"/>
          <p:cNvGrpSpPr>
            <a:grpSpLocks/>
          </p:cNvGrpSpPr>
          <p:nvPr/>
        </p:nvGrpSpPr>
        <p:grpSpPr bwMode="auto">
          <a:xfrm>
            <a:off x="332184" y="708422"/>
            <a:ext cx="8479631" cy="5720974"/>
            <a:chOff x="0" y="0"/>
            <a:chExt cx="8458200" cy="5808605"/>
          </a:xfrm>
        </p:grpSpPr>
        <p:grpSp>
          <p:nvGrpSpPr>
            <p:cNvPr id="22" name="그룹 21"/>
            <p:cNvGrpSpPr>
              <a:grpSpLocks/>
            </p:cNvGrpSpPr>
            <p:nvPr/>
          </p:nvGrpSpPr>
          <p:grpSpPr bwMode="auto">
            <a:xfrm>
              <a:off x="0" y="0"/>
              <a:ext cx="8458200" cy="5524501"/>
              <a:chOff x="0" y="0"/>
              <a:chExt cx="7980775" cy="5022266"/>
            </a:xfrm>
          </p:grpSpPr>
          <p:graphicFrame>
            <p:nvGraphicFramePr>
              <p:cNvPr id="24" name="차트 23"/>
              <p:cNvGraphicFramePr>
                <a:graphicFrameLocks/>
              </p:cNvGraphicFramePr>
              <p:nvPr/>
            </p:nvGraphicFramePr>
            <p:xfrm>
              <a:off x="0" y="361951"/>
              <a:ext cx="7980775" cy="46603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5" name="TextBox 6"/>
              <p:cNvSpPr txBox="1"/>
              <p:nvPr/>
            </p:nvSpPr>
            <p:spPr bwMode="auto">
              <a:xfrm>
                <a:off x="8987" y="0"/>
                <a:ext cx="2183928" cy="355635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1. </a:t>
                </a:r>
                <a:r>
                  <a:rPr lang="ko-KR" altLang="en-US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사역자를 세우는 지도력</a:t>
                </a:r>
                <a:endParaRPr lang="en-US" sz="1400" kern="0">
                  <a:solidFill>
                    <a:sysClr val="windowText" lastClr="000000"/>
                  </a:solidFill>
                  <a:cs typeface="조선일보명조" pitchFamily="18" charset="-127"/>
                </a:endParaRPr>
              </a:p>
            </p:txBody>
          </p:sp>
        </p:grpSp>
        <p:sp>
          <p:nvSpPr>
            <p:cNvPr id="23" name="TextBox 7"/>
            <p:cNvSpPr txBox="1"/>
            <p:nvPr/>
          </p:nvSpPr>
          <p:spPr>
            <a:xfrm>
              <a:off x="676275" y="3606669"/>
              <a:ext cx="7477125" cy="2201936"/>
            </a:xfrm>
            <a:prstGeom prst="rect">
              <a:avLst/>
            </a:prstGeom>
            <a:solidFill>
              <a:srgbClr val="FFFF00">
                <a:alpha val="45000"/>
              </a:srgbClr>
            </a:solidFill>
            <a:ln cap="rnd"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No.13 -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우리 교회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Calibri"/>
                  <a:ea typeface="맑은 고딕"/>
                </a:rPr>
                <a:t>직분자들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 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목사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장로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집사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제직 모두 포함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은 기쁨으로 사역을 한다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No.16 -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나는 내가 맡은 사역을 하는데 협력해 줄 사람이 있다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No.19 -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나의 사역에 한계를 느낄 때 우리 교회 지도자들은 적극적으로 도와준다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No.21 -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우리 교회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Calibri"/>
                  <a:ea typeface="맑은 고딕"/>
                </a:rPr>
                <a:t>직분자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목사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장로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집사 및 제직 모두 포함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들은 예수님을 알지 못하는 자들에게 매우 관심이 있다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No.28 -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우리 교회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Calibri"/>
                  <a:ea typeface="맑은 고딕"/>
                </a:rPr>
                <a:t>직분자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목사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장로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집사 및 제직 모두 포함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들은 교회에서 일어나는 일들에 대해 설명을 잘해 준다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. </a:t>
              </a:r>
              <a:endParaRPr lang="en-US" altLang="ko-KR" sz="900" b="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algn="just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No.35 -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교회는 많은 사람들이 예배에 동참할 기회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사회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기도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말씀읽기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찬양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맑은 고딕"/>
                  <a:ea typeface="맑은 고딕"/>
                </a:rPr>
                <a:t>특송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..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등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를 준다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No.42 -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교회의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맑은 고딕"/>
                  <a:ea typeface="맑은 고딕"/>
                </a:rPr>
                <a:t>직분자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목사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장로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집사 및 제직 모두 포함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들은 하나님께서 우리 교회를 성장시킬 것을 분명히 믿는다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No.64 -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교회의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맑은 고딕"/>
                  <a:ea typeface="맑은 고딕"/>
                </a:rPr>
                <a:t>직분자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목사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장로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집사 및 제직 모두 포함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들은 각자 받은 은사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혹은 재능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대로 사역한다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No.72 -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교회의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맑은 고딕"/>
                  <a:ea typeface="맑은 고딕"/>
                </a:rPr>
                <a:t>직분자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목사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장로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집사 및 제직 모두 포함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들은 교회를 발전시키기 위해 정기적으로 전문가의 도움을 받는다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           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교회 전략가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컨설턴트 등등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)</a:t>
              </a:r>
            </a:p>
            <a:p>
              <a:pPr fontAlgn="auto" latinLnBrk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900" b="0" kern="0" dirty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6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21" name="그룹 20"/>
          <p:cNvGrpSpPr>
            <a:grpSpLocks/>
          </p:cNvGrpSpPr>
          <p:nvPr/>
        </p:nvGrpSpPr>
        <p:grpSpPr bwMode="auto">
          <a:xfrm>
            <a:off x="40481" y="513159"/>
            <a:ext cx="9063038" cy="5923149"/>
            <a:chOff x="0" y="0"/>
            <a:chExt cx="8458200" cy="5611151"/>
          </a:xfrm>
        </p:grpSpPr>
        <p:grpSp>
          <p:nvGrpSpPr>
            <p:cNvPr id="22" name="그룹 21"/>
            <p:cNvGrpSpPr>
              <a:grpSpLocks/>
            </p:cNvGrpSpPr>
            <p:nvPr/>
          </p:nvGrpSpPr>
          <p:grpSpPr bwMode="auto">
            <a:xfrm>
              <a:off x="0" y="0"/>
              <a:ext cx="8458200" cy="5524501"/>
              <a:chOff x="0" y="0"/>
              <a:chExt cx="7980775" cy="5022266"/>
            </a:xfrm>
          </p:grpSpPr>
          <p:graphicFrame>
            <p:nvGraphicFramePr>
              <p:cNvPr id="24" name="차트 23"/>
              <p:cNvGraphicFramePr>
                <a:graphicFrameLocks/>
              </p:cNvGraphicFramePr>
              <p:nvPr/>
            </p:nvGraphicFramePr>
            <p:xfrm>
              <a:off x="0" y="361951"/>
              <a:ext cx="7980775" cy="46603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5" name="TextBox 5"/>
              <p:cNvSpPr txBox="1"/>
              <p:nvPr/>
            </p:nvSpPr>
            <p:spPr bwMode="auto">
              <a:xfrm>
                <a:off x="8410" y="0"/>
                <a:ext cx="1438053" cy="356419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2. </a:t>
                </a:r>
                <a:r>
                  <a:rPr lang="ko-KR" altLang="en-US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은사중심 사역</a:t>
                </a:r>
                <a:endParaRPr lang="en-US" sz="1400" kern="0">
                  <a:solidFill>
                    <a:sysClr val="windowText" lastClr="000000"/>
                  </a:solidFill>
                  <a:cs typeface="조선일보명조" pitchFamily="18" charset="-127"/>
                </a:endParaRPr>
              </a:p>
            </p:txBody>
          </p:sp>
        </p:grpSp>
        <p:sp>
          <p:nvSpPr>
            <p:cNvPr id="23" name="TextBox 3"/>
            <p:cNvSpPr txBox="1"/>
            <p:nvPr/>
          </p:nvSpPr>
          <p:spPr>
            <a:xfrm>
              <a:off x="677369" y="3642026"/>
              <a:ext cx="7477797" cy="1969125"/>
            </a:xfrm>
            <a:prstGeom prst="rect">
              <a:avLst/>
            </a:prstGeom>
            <a:solidFill>
              <a:srgbClr val="FFFF00">
                <a:alpha val="45000"/>
              </a:srgbClr>
            </a:solidFill>
            <a:ln cap="rnd"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  7 -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내가 교회에서 하는 사역은 나의 믿음 성장에 도움이 된다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  <a:p>
              <a:pPr marL="228600" indent="-228600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  8 -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나는 하나님께서 교회를 세우기 위해 나를 사용하고 계심을 경험한다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 </a:t>
              </a:r>
            </a:p>
            <a:p>
              <a:pPr marL="228600" indent="-228600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  9 -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내가 교회에서 하는 사역은 내가 가진 은사나 재능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(Gift/Talents)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에 맞다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  <a:p>
              <a:pPr marL="228600" indent="-228600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No.15 -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나는 내가 하는 일이  전체 교회 사역 중에 중요한 가치가 있다고 생각한다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  <a:p>
              <a:pPr marL="228600" indent="-228600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No.25 -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교회가 나의 사역을 돕고 있다고 느낀다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  <a:p>
              <a:pPr marL="228600" indent="-228600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No.34 -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우리 교회는 성도들이 자신의 은사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혹은 재능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를 발견하도록 꾸준히 돕는다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  <a:p>
              <a:pPr marL="228600" indent="-228600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No.51 -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우리 교회 </a:t>
              </a:r>
              <a:r>
                <a:rPr lang="ko-KR" altLang="en-US" sz="900" b="0" kern="0" dirty="0" err="1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직분자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목사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장로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집사 및 제직 모두 포함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들은 그들의 효과적인 사역을 위해서 훈련을 정기적으로 받는다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  <a:p>
              <a:pPr marL="228600" indent="-228600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No.54 -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나는 교회에서 내게 주어진 일을 즐겁게 감당한다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  <a:p>
              <a:pPr marL="228600" indent="-228600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No.58 -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우리 교회는 사람들이 서로 다른 은사나 재능을 사용해서 시너지 효과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장점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을 만든다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  <a:p>
              <a:pPr marL="228600" indent="-228600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No.70 -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나는 내게 맡겨진 일을 할 때 교회가 무엇을 기대하는지 분명히 안다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6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-3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16" name="그룹 15"/>
          <p:cNvGrpSpPr>
            <a:grpSpLocks/>
          </p:cNvGrpSpPr>
          <p:nvPr/>
        </p:nvGrpSpPr>
        <p:grpSpPr bwMode="auto">
          <a:xfrm>
            <a:off x="40481" y="513159"/>
            <a:ext cx="9063038" cy="5916236"/>
            <a:chOff x="0" y="0"/>
            <a:chExt cx="8458200" cy="5604602"/>
          </a:xfrm>
        </p:grpSpPr>
        <p:grpSp>
          <p:nvGrpSpPr>
            <p:cNvPr id="22" name="그룹 21"/>
            <p:cNvGrpSpPr>
              <a:grpSpLocks/>
            </p:cNvGrpSpPr>
            <p:nvPr/>
          </p:nvGrpSpPr>
          <p:grpSpPr bwMode="auto">
            <a:xfrm>
              <a:off x="0" y="0"/>
              <a:ext cx="8458200" cy="5524501"/>
              <a:chOff x="0" y="0"/>
              <a:chExt cx="7980775" cy="5022266"/>
            </a:xfrm>
          </p:grpSpPr>
          <p:graphicFrame>
            <p:nvGraphicFramePr>
              <p:cNvPr id="24" name="차트 23"/>
              <p:cNvGraphicFramePr>
                <a:graphicFrameLocks/>
              </p:cNvGraphicFramePr>
              <p:nvPr/>
            </p:nvGraphicFramePr>
            <p:xfrm>
              <a:off x="0" y="361951"/>
              <a:ext cx="7980775" cy="46603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5" name="TextBox 5"/>
              <p:cNvSpPr txBox="1"/>
              <p:nvPr/>
            </p:nvSpPr>
            <p:spPr bwMode="auto">
              <a:xfrm>
                <a:off x="8410" y="0"/>
                <a:ext cx="1320318" cy="356419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3. </a:t>
                </a:r>
                <a:r>
                  <a:rPr lang="ko-KR" altLang="en-US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열정적 영성</a:t>
                </a:r>
                <a:endParaRPr lang="en-US" sz="1400" kern="0">
                  <a:solidFill>
                    <a:sysClr val="windowText" lastClr="000000"/>
                  </a:solidFill>
                  <a:cs typeface="조선일보명조" pitchFamily="18" charset="-127"/>
                </a:endParaRPr>
              </a:p>
            </p:txBody>
          </p:sp>
        </p:grpSp>
        <p:sp>
          <p:nvSpPr>
            <p:cNvPr id="23" name="TextBox 3"/>
            <p:cNvSpPr txBox="1"/>
            <p:nvPr/>
          </p:nvSpPr>
          <p:spPr>
            <a:xfrm>
              <a:off x="677369" y="3635477"/>
              <a:ext cx="7477797" cy="1969125"/>
            </a:xfrm>
            <a:prstGeom prst="rect">
              <a:avLst/>
            </a:prstGeom>
            <a:solidFill>
              <a:srgbClr val="FFFF00">
                <a:alpha val="45000"/>
              </a:srgbClr>
            </a:solidFill>
            <a:ln cap="rnd"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No.26 - </a:t>
              </a:r>
              <a:r>
                <a:rPr lang="ko-KR" altLang="en-US" sz="900" b="0" kern="0">
                  <a:solidFill>
                    <a:prstClr val="black"/>
                  </a:solidFill>
                  <a:latin typeface="Calibri"/>
                  <a:ea typeface="맑은 고딕"/>
                </a:rPr>
                <a:t>나는 우리 교회 교인들이 정기적으로 나를 위해 기도하는 것을 안다</a:t>
              </a:r>
              <a:r>
                <a:rPr lang="en-US" altLang="ko-KR" sz="900" b="0" kern="0">
                  <a:solidFill>
                    <a:prstClr val="black"/>
                  </a:solidFill>
                  <a:latin typeface="Calibri"/>
                  <a:ea typeface="맑은 고딕"/>
                </a:rPr>
                <a:t>. </a:t>
              </a:r>
              <a:endParaRPr lang="en-US" altLang="ko-KR" sz="900" b="0" kern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No.38 - </a:t>
              </a:r>
              <a:r>
                <a:rPr lang="ko-KR" altLang="en-US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나는 하나님으로부터 강력한 경험한 것들을 다른 성도들과 종종 함께 나눈다</a:t>
              </a: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No.39 - </a:t>
              </a:r>
              <a:r>
                <a:rPr lang="ko-KR" altLang="en-US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나는 내 믿음이 삶의 영역에 영향력을 끼치는 것을 경험한다</a:t>
              </a: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.(</a:t>
              </a:r>
              <a:r>
                <a:rPr lang="ko-KR" altLang="en-US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직업</a:t>
              </a: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가족</a:t>
              </a: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여가시간 등</a:t>
              </a: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)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No.46 - </a:t>
              </a:r>
              <a:r>
                <a:rPr lang="ko-KR" altLang="en-US" sz="900" b="0" kern="0">
                  <a:solidFill>
                    <a:prstClr val="black"/>
                  </a:solidFill>
                  <a:latin typeface="Calibri"/>
                  <a:ea typeface="맑은 고딕"/>
                </a:rPr>
                <a:t>나는 우리 교회를 세우기 위해 봉사</a:t>
              </a:r>
              <a:r>
                <a:rPr lang="en-US" altLang="ko-KR" sz="900" b="0" kern="0">
                  <a:solidFill>
                    <a:prstClr val="black"/>
                  </a:solidFill>
                  <a:latin typeface="Calibri"/>
                  <a:ea typeface="맑은 고딕"/>
                </a:rPr>
                <a:t>,</a:t>
              </a:r>
              <a:r>
                <a:rPr lang="ko-KR" altLang="en-US" sz="900" b="0" kern="0">
                  <a:solidFill>
                    <a:prstClr val="black"/>
                  </a:solidFill>
                  <a:latin typeface="Calibri"/>
                  <a:ea typeface="맑은 고딕"/>
                </a:rPr>
                <a:t>섬김 및 헌신등이 열정적이다</a:t>
              </a:r>
              <a:r>
                <a:rPr lang="en-US" altLang="ko-KR" sz="900" b="0" kern="0">
                  <a:solidFill>
                    <a:prstClr val="black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No.60 - </a:t>
              </a:r>
              <a:r>
                <a:rPr lang="ko-KR" altLang="en-US" sz="900" b="0" kern="0">
                  <a:solidFill>
                    <a:prstClr val="black"/>
                  </a:solidFill>
                  <a:latin typeface="Calibri"/>
                  <a:ea typeface="맑은 고딕"/>
                </a:rPr>
                <a:t>나는 앞으로 하나님께서 우리 교회를 더 크게 사용하실 것을 확실히 믿는다</a:t>
              </a:r>
              <a:r>
                <a:rPr lang="en-US" altLang="ko-KR" sz="900" b="0" kern="0">
                  <a:solidFill>
                    <a:prstClr val="black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algn="just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No.62 - </a:t>
              </a:r>
              <a:r>
                <a:rPr lang="ko-KR" altLang="en-US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나는 내 삶속에서 하나님의 강력한 역사를 체험한다</a:t>
              </a: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No.63 - </a:t>
              </a:r>
              <a:r>
                <a:rPr lang="ko-KR" altLang="en-US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성경은 매일 나의 삶의 결정에 훌륭한 안내자이다</a:t>
              </a: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No.65 - </a:t>
              </a:r>
              <a:r>
                <a:rPr lang="ko-KR" altLang="en-US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교회의 직분자</a:t>
              </a: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목사</a:t>
              </a: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장로</a:t>
              </a: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집사 및 제직 모두 포함</a:t>
              </a: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들은 나의 영적 모델이 된다</a:t>
              </a: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No.68 - </a:t>
              </a:r>
              <a:r>
                <a:rPr lang="ko-KR" altLang="en-US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나는 기도할 때마다 하나님께서 주시는 영감을 받는다</a:t>
              </a: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No.75 - </a:t>
              </a:r>
              <a:r>
                <a:rPr lang="ko-KR" altLang="en-US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나는 성경을 즐겨 읽으면서 은혜를 체험한다</a:t>
              </a:r>
              <a:r>
                <a:rPr lang="en-US" altLang="ko-KR" sz="900" b="0" kern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5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-4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21" name="그룹 20"/>
          <p:cNvGrpSpPr>
            <a:grpSpLocks/>
          </p:cNvGrpSpPr>
          <p:nvPr/>
        </p:nvGrpSpPr>
        <p:grpSpPr bwMode="auto">
          <a:xfrm>
            <a:off x="332184" y="708422"/>
            <a:ext cx="8479631" cy="5578098"/>
            <a:chOff x="0" y="0"/>
            <a:chExt cx="8458200" cy="5663541"/>
          </a:xfrm>
        </p:grpSpPr>
        <p:grpSp>
          <p:nvGrpSpPr>
            <p:cNvPr id="22" name="그룹 21"/>
            <p:cNvGrpSpPr>
              <a:grpSpLocks/>
            </p:cNvGrpSpPr>
            <p:nvPr/>
          </p:nvGrpSpPr>
          <p:grpSpPr bwMode="auto">
            <a:xfrm>
              <a:off x="0" y="0"/>
              <a:ext cx="8458200" cy="5524501"/>
              <a:chOff x="0" y="0"/>
              <a:chExt cx="7980775" cy="5022266"/>
            </a:xfrm>
          </p:grpSpPr>
          <p:graphicFrame>
            <p:nvGraphicFramePr>
              <p:cNvPr id="24" name="차트 23"/>
              <p:cNvGraphicFramePr>
                <a:graphicFrameLocks/>
              </p:cNvGraphicFramePr>
              <p:nvPr/>
            </p:nvGraphicFramePr>
            <p:xfrm>
              <a:off x="0" y="361951"/>
              <a:ext cx="7980775" cy="46603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5" name="TextBox 5"/>
              <p:cNvSpPr txBox="1"/>
              <p:nvPr/>
            </p:nvSpPr>
            <p:spPr bwMode="auto">
              <a:xfrm>
                <a:off x="8987" y="0"/>
                <a:ext cx="1590763" cy="355635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4. </a:t>
                </a:r>
                <a:r>
                  <a:rPr lang="ko-KR" altLang="en-US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기능적 구조</a:t>
                </a:r>
                <a:endParaRPr lang="en-US" sz="1400" kern="0">
                  <a:solidFill>
                    <a:sysClr val="windowText" lastClr="000000"/>
                  </a:solidFill>
                  <a:cs typeface="조선일보명조" pitchFamily="18" charset="-127"/>
                </a:endParaRPr>
              </a:p>
            </p:txBody>
          </p:sp>
        </p:grpSp>
        <p:sp>
          <p:nvSpPr>
            <p:cNvPr id="23" name="TextBox 3"/>
            <p:cNvSpPr txBox="1"/>
            <p:nvPr/>
          </p:nvSpPr>
          <p:spPr>
            <a:xfrm>
              <a:off x="676275" y="3625752"/>
              <a:ext cx="7477125" cy="2037789"/>
            </a:xfrm>
            <a:prstGeom prst="rect">
              <a:avLst/>
            </a:prstGeom>
            <a:solidFill>
              <a:srgbClr val="FFFF00">
                <a:alpha val="45000"/>
              </a:srgbClr>
            </a:solidFill>
            <a:ln cap="rnd"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No.17 -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우리 교회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Calibri"/>
                  <a:ea typeface="맑은 고딕"/>
                </a:rPr>
                <a:t>직분자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목사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장로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집사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제직모두 포함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들은 정기적으로 만나 계획을 세운다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No.22 -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맑은 고딕"/>
                  <a:ea typeface="맑은 고딕"/>
                </a:rPr>
                <a:t>직분자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목사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장로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집사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제직모두 포함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들은 적극적으로 교회 성장을 돕는다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No.23 -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내가 우리 교회에서 헌신하는 것은 정기적으로 평가된다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No.37 -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맑은 고딕"/>
                  <a:ea typeface="맑은 고딕"/>
                </a:rPr>
                <a:t>직분자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목사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장로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집사 및 제직 모두 포함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들은 교육이나 훈련을 자주 받는다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No.50 -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맑은 고딕"/>
                  <a:ea typeface="맑은 고딕"/>
                </a:rPr>
                <a:t>직분자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목사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장로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집사 및 제직 모두 포함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들은 다른 부서들 끼리 어떻게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맑은 고딕"/>
                  <a:ea typeface="맑은 고딕"/>
                </a:rPr>
                <a:t>동역하는지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 분명히 안다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No.55 -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교회는 성장을 위해 새로운 것을 시도한다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No.56 -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우리 교회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Calibri"/>
                  <a:ea typeface="맑은 고딕"/>
                </a:rPr>
                <a:t>소그룹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Calibri"/>
                  <a:ea typeface="맑은 고딕"/>
                </a:rPr>
                <a:t>사역자들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기관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Calibri"/>
                  <a:ea typeface="맑은 고딕"/>
                </a:rPr>
                <a:t>사역자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 포함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은 적어도 한 명 이상을 멘토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코치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한다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No.59 -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나는 우리 교회가 앞으로 나아가야 할 목표와 방향을 잘 안다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No.81 -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교회의 모든 활동들은 계획적이고 조직적으로 잘 되어있다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2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-5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21" name="그룹 20"/>
          <p:cNvGrpSpPr>
            <a:grpSpLocks/>
          </p:cNvGrpSpPr>
          <p:nvPr/>
        </p:nvGrpSpPr>
        <p:grpSpPr bwMode="auto">
          <a:xfrm>
            <a:off x="332184" y="708422"/>
            <a:ext cx="8479631" cy="5578097"/>
            <a:chOff x="0" y="0"/>
            <a:chExt cx="8458200" cy="5663540"/>
          </a:xfrm>
        </p:grpSpPr>
        <p:grpSp>
          <p:nvGrpSpPr>
            <p:cNvPr id="22" name="그룹 21"/>
            <p:cNvGrpSpPr>
              <a:grpSpLocks/>
            </p:cNvGrpSpPr>
            <p:nvPr/>
          </p:nvGrpSpPr>
          <p:grpSpPr bwMode="auto">
            <a:xfrm>
              <a:off x="0" y="0"/>
              <a:ext cx="8458200" cy="5524501"/>
              <a:chOff x="0" y="0"/>
              <a:chExt cx="7980775" cy="5022266"/>
            </a:xfrm>
          </p:grpSpPr>
          <p:graphicFrame>
            <p:nvGraphicFramePr>
              <p:cNvPr id="24" name="차트 23"/>
              <p:cNvGraphicFramePr>
                <a:graphicFrameLocks/>
              </p:cNvGraphicFramePr>
              <p:nvPr/>
            </p:nvGraphicFramePr>
            <p:xfrm>
              <a:off x="0" y="361951"/>
              <a:ext cx="7980775" cy="46603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5" name="TextBox 5"/>
              <p:cNvSpPr txBox="1"/>
              <p:nvPr/>
            </p:nvSpPr>
            <p:spPr bwMode="auto">
              <a:xfrm>
                <a:off x="8987" y="0"/>
                <a:ext cx="1671649" cy="355635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5. </a:t>
                </a:r>
                <a:r>
                  <a:rPr lang="ko-KR" altLang="en-US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영감있는 예배</a:t>
                </a:r>
                <a:endParaRPr lang="en-US" sz="1400" kern="0">
                  <a:solidFill>
                    <a:sysClr val="windowText" lastClr="000000"/>
                  </a:solidFill>
                  <a:cs typeface="조선일보명조" pitchFamily="18" charset="-127"/>
                </a:endParaRPr>
              </a:p>
            </p:txBody>
          </p:sp>
        </p:grpSp>
        <p:sp>
          <p:nvSpPr>
            <p:cNvPr id="23" name="TextBox 3"/>
            <p:cNvSpPr txBox="1"/>
            <p:nvPr/>
          </p:nvSpPr>
          <p:spPr>
            <a:xfrm>
              <a:off x="676275" y="3663918"/>
              <a:ext cx="7477125" cy="1999622"/>
            </a:xfrm>
            <a:prstGeom prst="rect">
              <a:avLst/>
            </a:prstGeom>
            <a:solidFill>
              <a:srgbClr val="FFFF00">
                <a:alpha val="45000"/>
              </a:srgbClr>
            </a:solidFill>
            <a:ln cap="rnd"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No.10 -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나는 예배 설교가 나의 개인적인 삶에 도움을 준다고 생각한다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No.12 -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나는 예배를 드리는 동안 하나님의 은혜를 경험한다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No.24 -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나는 예배 설교를 즐겨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의미 있게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)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듣는다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No.43 -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나는 예배에 참석하는 것은 하나님이 베풀어 주신 놀라운 은혜와 사랑 때문이다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. </a:t>
              </a:r>
              <a:endParaRPr lang="en-US" altLang="ko-KR" sz="900" b="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No.45 -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나는 내가 예배에 왜 참석하는 이유를 분명히 알고 있다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algn="just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No.47 -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교회의 찬양은 하나님을 예배하는 데 도움이 된다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No.76 -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 예배는 불신자들에게 매력을 준다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No.79 -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나는 언제나 교회 예배가 기다려진다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No.80 -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나는 예배를 드리기 위해 마음의 준비를 한다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0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75" name="제목 3"/>
          <p:cNvSpPr>
            <a:spLocks noGrp="1"/>
          </p:cNvSpPr>
          <p:nvPr>
            <p:ph type="title"/>
          </p:nvPr>
        </p:nvSpPr>
        <p:spPr>
          <a:xfrm>
            <a:off x="467544" y="1205185"/>
            <a:ext cx="8280920" cy="5176143"/>
          </a:xfrm>
          <a:solidFill>
            <a:srgbClr val="FFC000"/>
          </a:solidFill>
        </p:spPr>
        <p:txBody>
          <a:bodyPr/>
          <a:lstStyle/>
          <a:p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C.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성품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(character) </a:t>
            </a:r>
            <a:b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7.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영성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(spirituality) </a:t>
            </a:r>
            <a:b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8.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인격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(personality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b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9. </a:t>
            </a:r>
            <a:r>
              <a:rPr lang="ko-KR" altLang="en-US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예배 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(worship </a:t>
            </a:r>
            <a:r>
              <a:rPr lang="en-US" altLang="ko-KR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 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D.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능력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(competency)</a:t>
            </a:r>
            <a:b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10.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역량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(competency)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11.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리더십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(leadership)      </a:t>
            </a:r>
            <a:b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12.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사역 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(ministry )   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18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9592" y="360040"/>
            <a:ext cx="7272808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12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가지 요인에 대한 정의와 의미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5976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-6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21" name="그룹 20"/>
          <p:cNvGrpSpPr>
            <a:grpSpLocks/>
          </p:cNvGrpSpPr>
          <p:nvPr/>
        </p:nvGrpSpPr>
        <p:grpSpPr bwMode="auto">
          <a:xfrm>
            <a:off x="333375" y="701278"/>
            <a:ext cx="8477250" cy="5455444"/>
            <a:chOff x="0" y="0"/>
            <a:chExt cx="8458200" cy="5524501"/>
          </a:xfrm>
        </p:grpSpPr>
        <p:grpSp>
          <p:nvGrpSpPr>
            <p:cNvPr id="22" name="그룹 21"/>
            <p:cNvGrpSpPr>
              <a:grpSpLocks/>
            </p:cNvGrpSpPr>
            <p:nvPr/>
          </p:nvGrpSpPr>
          <p:grpSpPr bwMode="auto">
            <a:xfrm>
              <a:off x="0" y="0"/>
              <a:ext cx="8458200" cy="5524501"/>
              <a:chOff x="0" y="0"/>
              <a:chExt cx="7980775" cy="5022266"/>
            </a:xfrm>
          </p:grpSpPr>
          <p:graphicFrame>
            <p:nvGraphicFramePr>
              <p:cNvPr id="24" name="차트 23"/>
              <p:cNvGraphicFramePr>
                <a:graphicFrameLocks/>
              </p:cNvGraphicFramePr>
              <p:nvPr/>
            </p:nvGraphicFramePr>
            <p:xfrm>
              <a:off x="0" y="361951"/>
              <a:ext cx="7980775" cy="46603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5" name="TextBox 5"/>
              <p:cNvSpPr txBox="1"/>
              <p:nvPr/>
            </p:nvSpPr>
            <p:spPr bwMode="auto">
              <a:xfrm>
                <a:off x="8987" y="0"/>
                <a:ext cx="1671649" cy="353802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6. </a:t>
                </a:r>
                <a:r>
                  <a:rPr lang="ko-KR" altLang="en-US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전인적 소그룹</a:t>
                </a:r>
                <a:endParaRPr lang="en-US" sz="1400" kern="0">
                  <a:solidFill>
                    <a:sysClr val="windowText" lastClr="000000"/>
                  </a:solidFill>
                  <a:cs typeface="조선일보명조" pitchFamily="18" charset="-127"/>
                </a:endParaRPr>
              </a:p>
            </p:txBody>
          </p:sp>
        </p:grpSp>
        <p:sp>
          <p:nvSpPr>
            <p:cNvPr id="23" name="TextBox 3"/>
            <p:cNvSpPr txBox="1"/>
            <p:nvPr/>
          </p:nvSpPr>
          <p:spPr>
            <a:xfrm>
              <a:off x="676275" y="3654524"/>
              <a:ext cx="7477125" cy="1832008"/>
            </a:xfrm>
            <a:prstGeom prst="rect">
              <a:avLst/>
            </a:prstGeom>
            <a:solidFill>
              <a:srgbClr val="FFFF00">
                <a:alpha val="45000"/>
              </a:srgbClr>
            </a:solidFill>
            <a:ln cap="rnd"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No.11 -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내가 속한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Calibri"/>
                  <a:ea typeface="맑은 고딕"/>
                </a:rPr>
                <a:t>소그룹은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 나의 삶과 사역에 도전을 준다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No.31 -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교회의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맑은 고딕"/>
                  <a:ea typeface="맑은 고딕"/>
                </a:rPr>
                <a:t>소그룹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 모임은 내 영적 성장을 돕는다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No.44 -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나는 내가 속한 우리 교회 모임에서 개인적인 문제를 쉽게 이야기 할 수 있다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No.48 -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내가 속한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Calibri"/>
                  <a:ea typeface="맑은 고딕"/>
                </a:rPr>
                <a:t>소그룹은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 새로운 사람들이 쉽게 동화된다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No.49 -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나는 기도가 필요할 때 나를 위해 기도해주는 그룹에 속해있다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algn="just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No.57 -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나는 우리 집과 같이 편안하게 느끼는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맑은 고딕"/>
                  <a:ea typeface="맑은 고딕"/>
                </a:rPr>
                <a:t>소그룹에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 속해있다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No.67 -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맑은 고딕"/>
                  <a:ea typeface="맑은 고딕"/>
                </a:rPr>
                <a:t>소그룹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 리더는 그들이 하는 일에 대해 훈련되어있다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No.69 -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맑은 고딕"/>
                  <a:ea typeface="맑은 고딕"/>
                </a:rPr>
                <a:t>소그룹은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 적극적으로 전도에 힘쓴다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93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-7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21" name="그룹 20"/>
          <p:cNvGrpSpPr>
            <a:grpSpLocks/>
          </p:cNvGrpSpPr>
          <p:nvPr/>
        </p:nvGrpSpPr>
        <p:grpSpPr bwMode="auto">
          <a:xfrm>
            <a:off x="40481" y="513159"/>
            <a:ext cx="9063038" cy="5916237"/>
            <a:chOff x="0" y="0"/>
            <a:chExt cx="8458200" cy="5604603"/>
          </a:xfrm>
        </p:grpSpPr>
        <p:grpSp>
          <p:nvGrpSpPr>
            <p:cNvPr id="22" name="그룹 21"/>
            <p:cNvGrpSpPr>
              <a:grpSpLocks/>
            </p:cNvGrpSpPr>
            <p:nvPr/>
          </p:nvGrpSpPr>
          <p:grpSpPr bwMode="auto">
            <a:xfrm>
              <a:off x="0" y="0"/>
              <a:ext cx="8458200" cy="5524501"/>
              <a:chOff x="0" y="0"/>
              <a:chExt cx="7980775" cy="5022266"/>
            </a:xfrm>
          </p:grpSpPr>
          <p:graphicFrame>
            <p:nvGraphicFramePr>
              <p:cNvPr id="24" name="차트 23"/>
              <p:cNvGraphicFramePr>
                <a:graphicFrameLocks/>
              </p:cNvGraphicFramePr>
              <p:nvPr/>
            </p:nvGraphicFramePr>
            <p:xfrm>
              <a:off x="0" y="361951"/>
              <a:ext cx="7980775" cy="46603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5" name="TextBox 5"/>
              <p:cNvSpPr txBox="1"/>
              <p:nvPr/>
            </p:nvSpPr>
            <p:spPr bwMode="auto">
              <a:xfrm>
                <a:off x="8410" y="0"/>
                <a:ext cx="1631476" cy="356419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7. </a:t>
                </a:r>
                <a:r>
                  <a:rPr lang="ko-KR" altLang="en-US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필요중심 전도</a:t>
                </a:r>
                <a:endParaRPr lang="en-US" sz="1400" kern="0">
                  <a:solidFill>
                    <a:sysClr val="windowText" lastClr="000000"/>
                  </a:solidFill>
                  <a:cs typeface="조선일보명조" pitchFamily="18" charset="-127"/>
                </a:endParaRPr>
              </a:p>
            </p:txBody>
          </p:sp>
        </p:grpSp>
        <p:sp>
          <p:nvSpPr>
            <p:cNvPr id="23" name="TextBox 3"/>
            <p:cNvSpPr txBox="1"/>
            <p:nvPr/>
          </p:nvSpPr>
          <p:spPr>
            <a:xfrm>
              <a:off x="677369" y="3582015"/>
              <a:ext cx="7477797" cy="2022588"/>
            </a:xfrm>
            <a:prstGeom prst="rect">
              <a:avLst/>
            </a:prstGeom>
            <a:solidFill>
              <a:srgbClr val="FFFF00">
                <a:alpha val="45000"/>
              </a:srgbClr>
            </a:solidFill>
            <a:ln cap="rnd"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No.18 -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우리는 교회에서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Calibri"/>
                  <a:ea typeface="맑은 고딕"/>
                </a:rPr>
                <a:t>새신자들이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 복음을 받아들일 수 있도록 격려한다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No.20 -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우리교회 전도행사는 예수님을 알지 못하는 친구들이나 가족에게 적절하다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No.30 -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나는 예수님을 모르는 나의 친구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직장 동료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친척들이 믿음을 가지도록 기도한다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No.33 -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우리 교회는 도움이 사람들의 필요를 채워준다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.(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옷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음식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교육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,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Calibri"/>
                  <a:ea typeface="맑은 고딕"/>
                </a:rPr>
                <a:t>상담등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 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) </a:t>
              </a:r>
              <a:endParaRPr lang="en-US" altLang="ko-KR" sz="900" b="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No.41 -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우리 교회의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Calibri"/>
                  <a:ea typeface="맑은 고딕"/>
                </a:rPr>
                <a:t>새신자들은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 쉽게 친구를 사귈 수 있다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algn="just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No.61 -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교회는 전도하는 데 있어 창의적이고 다양한 방법을 시도한다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No.66 -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나는 예수님을 모르는 사람과 깊은 교제를 가지려고 한다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No.73 -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맑은 고딕"/>
                  <a:ea typeface="맑은 고딕"/>
                </a:rPr>
                <a:t>직분자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목사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장로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집사 및 제직 모두 포함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들은 전도에 힘쓰는 성도를 격려하고 지원해준다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No.77 -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불신자들이 교회 행사에 왔을 때 우리는 그들에게 먼저 열린 마음과 사랑으로 다가간다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No.78 - 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우리 교회는 </a:t>
              </a:r>
              <a:r>
                <a:rPr lang="ko-KR" altLang="en-US" sz="900" b="0" kern="0" dirty="0" err="1">
                  <a:solidFill>
                    <a:prstClr val="black"/>
                  </a:solidFill>
                  <a:latin typeface="맑은 고딕"/>
                  <a:ea typeface="맑은 고딕"/>
                </a:rPr>
                <a:t>초신자가</a:t>
              </a:r>
              <a:r>
                <a:rPr lang="ko-KR" altLang="en-US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 믿음이 성장하도록 실질적으로 돕는다</a:t>
              </a:r>
              <a:r>
                <a:rPr lang="en-US" altLang="ko-KR" sz="900" b="0" kern="0" dirty="0"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2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-8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22" name="그룹 21"/>
          <p:cNvGrpSpPr>
            <a:grpSpLocks/>
          </p:cNvGrpSpPr>
          <p:nvPr/>
        </p:nvGrpSpPr>
        <p:grpSpPr bwMode="auto">
          <a:xfrm>
            <a:off x="40481" y="513159"/>
            <a:ext cx="9063038" cy="5916236"/>
            <a:chOff x="0" y="0"/>
            <a:chExt cx="8458200" cy="5604598"/>
          </a:xfrm>
        </p:grpSpPr>
        <p:grpSp>
          <p:nvGrpSpPr>
            <p:cNvPr id="23" name="그룹 22"/>
            <p:cNvGrpSpPr>
              <a:grpSpLocks/>
            </p:cNvGrpSpPr>
            <p:nvPr/>
          </p:nvGrpSpPr>
          <p:grpSpPr bwMode="auto">
            <a:xfrm>
              <a:off x="0" y="0"/>
              <a:ext cx="8458200" cy="5524497"/>
              <a:chOff x="0" y="0"/>
              <a:chExt cx="7980775" cy="5022262"/>
            </a:xfrm>
          </p:grpSpPr>
          <p:graphicFrame>
            <p:nvGraphicFramePr>
              <p:cNvPr id="25" name="차트 24"/>
              <p:cNvGraphicFramePr>
                <a:graphicFrameLocks/>
              </p:cNvGraphicFramePr>
              <p:nvPr/>
            </p:nvGraphicFramePr>
            <p:xfrm>
              <a:off x="0" y="361948"/>
              <a:ext cx="7980775" cy="46603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6" name="TextBox 5"/>
              <p:cNvSpPr txBox="1"/>
              <p:nvPr/>
            </p:nvSpPr>
            <p:spPr bwMode="auto">
              <a:xfrm>
                <a:off x="8410" y="0"/>
                <a:ext cx="1631476" cy="356419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8. </a:t>
                </a:r>
                <a:r>
                  <a:rPr lang="ko-KR" altLang="en-US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사랑의 관계</a:t>
                </a:r>
                <a:endParaRPr lang="en-US" sz="1400" kern="0">
                  <a:solidFill>
                    <a:sysClr val="windowText" lastClr="000000"/>
                  </a:solidFill>
                  <a:cs typeface="조선일보명조" pitchFamily="18" charset="-127"/>
                </a:endParaRPr>
              </a:p>
            </p:txBody>
          </p:sp>
        </p:grpSp>
        <p:sp>
          <p:nvSpPr>
            <p:cNvPr id="24" name="TextBox 3"/>
            <p:cNvSpPr txBox="1"/>
            <p:nvPr/>
          </p:nvSpPr>
          <p:spPr>
            <a:xfrm>
              <a:off x="677369" y="3635474"/>
              <a:ext cx="7477797" cy="1969124"/>
            </a:xfrm>
            <a:prstGeom prst="rect">
              <a:avLst/>
            </a:prstGeom>
            <a:solidFill>
              <a:srgbClr val="FFFF00">
                <a:alpha val="45000"/>
              </a:srgbClr>
            </a:solidFill>
            <a:ln cap="rnd"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No.14 -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나는 내가 가진 생각을 다른 성도들에게 쉽게 나눈다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 dirty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No.27 -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우리 교회 안에서는 개인적인 문제를 다른 사람과 얘기하는 것이 가능하다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No.29 -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우리 교회는 많은 즐거움과 웃음이 있다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No.32 -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우리 교회 성도들은 서로 칭찬과 격려를 아끼지 않는다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 dirty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No.36 -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나는 교회의 친구들을 믿고 의지할 수 있다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.</a:t>
              </a:r>
              <a:endParaRPr lang="en-US" altLang="ko-KR" sz="900" b="0" kern="0" dirty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  <a:p>
              <a:pPr algn="just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No.40 -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우리 교회 성도들은 교회 교인들을 비난하거나 </a:t>
              </a:r>
              <a:r>
                <a:rPr lang="ko-KR" altLang="en-US" sz="900" b="0" kern="0" dirty="0" err="1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빈정되지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 않는다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No.52 -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나는 나의 영적 여정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삶의 간증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기도생활 등등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을 교회의 여러 사람들과 나눈다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No.53 -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우리 교회의 </a:t>
              </a:r>
              <a:r>
                <a:rPr lang="ko-KR" altLang="en-US" sz="900" b="0" kern="0" dirty="0" err="1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직분자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목사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장로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집사 및 제직 모두 포함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들은 성도들의 개인적인 문제를 도와주는데 관심을 가진다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No.71 -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만일 내가 교인들과 의견 충돌이 있으면 그것을 풀기 위해서 그들과 만난다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No.74 -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우리 교회의 </a:t>
              </a:r>
              <a:r>
                <a:rPr lang="ko-KR" altLang="en-US" sz="900" b="0" kern="0" dirty="0" err="1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직분자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목사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장로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집사 및 제직 모두 포함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들은 늘 봉사하는 사람들을 칭찬하고 인정해 준다</a:t>
              </a:r>
              <a:r>
                <a:rPr lang="en-US" altLang="ko-KR" sz="900" b="0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8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84" name="그룹 83"/>
          <p:cNvGrpSpPr>
            <a:grpSpLocks/>
          </p:cNvGrpSpPr>
          <p:nvPr/>
        </p:nvGrpSpPr>
        <p:grpSpPr bwMode="auto">
          <a:xfrm>
            <a:off x="142875" y="571500"/>
            <a:ext cx="8858250" cy="5715000"/>
            <a:chOff x="0" y="0"/>
            <a:chExt cx="8667750" cy="5553075"/>
          </a:xfrm>
        </p:grpSpPr>
        <p:grpSp>
          <p:nvGrpSpPr>
            <p:cNvPr id="85" name="Group 6"/>
            <p:cNvGrpSpPr>
              <a:grpSpLocks/>
            </p:cNvGrpSpPr>
            <p:nvPr/>
          </p:nvGrpSpPr>
          <p:grpSpPr bwMode="auto">
            <a:xfrm>
              <a:off x="0" y="0"/>
              <a:ext cx="8667750" cy="5553075"/>
              <a:chOff x="0" y="0"/>
              <a:chExt cx="7581900" cy="4796550"/>
            </a:xfrm>
          </p:grpSpPr>
          <p:graphicFrame>
            <p:nvGraphicFramePr>
              <p:cNvPr id="108" name="Chart 1"/>
              <p:cNvGraphicFramePr>
                <a:graphicFrameLocks/>
              </p:cNvGraphicFramePr>
              <p:nvPr/>
            </p:nvGraphicFramePr>
            <p:xfrm>
              <a:off x="0" y="300751"/>
              <a:ext cx="7581900" cy="44957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09" name="TextBox 86"/>
              <p:cNvSpPr txBox="1"/>
              <p:nvPr/>
            </p:nvSpPr>
            <p:spPr>
              <a:xfrm>
                <a:off x="8153" y="0"/>
                <a:ext cx="1948467" cy="295787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1</a:t>
                </a:r>
                <a:r>
                  <a:rPr lang="ko-KR" altLang="en-US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차진단</a:t>
                </a: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-</a:t>
                </a:r>
                <a:r>
                  <a:rPr lang="ko-KR" altLang="en-US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개 발 점</a:t>
                </a: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(12</a:t>
                </a:r>
                <a:r>
                  <a:rPr lang="ko-KR" altLang="en-US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가지</a:t>
                </a: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)</a:t>
                </a:r>
                <a:endParaRPr lang="en-US" sz="1400" kern="0">
                  <a:solidFill>
                    <a:sysClr val="windowText" lastClr="000000"/>
                  </a:solidFill>
                  <a:cs typeface="조선일보명조" pitchFamily="18" charset="-127"/>
                </a:endParaRPr>
              </a:p>
            </p:txBody>
          </p:sp>
        </p:grpSp>
        <p:sp>
          <p:nvSpPr>
            <p:cNvPr id="86" name="TextBox 13"/>
            <p:cNvSpPr txBox="1">
              <a:spLocks noChangeAspect="1"/>
            </p:cNvSpPr>
            <p:nvPr/>
          </p:nvSpPr>
          <p:spPr bwMode="auto">
            <a:xfrm>
              <a:off x="1034538" y="4396184"/>
              <a:ext cx="419407" cy="17584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1</a:t>
              </a:r>
            </a:p>
          </p:txBody>
        </p:sp>
        <p:sp>
          <p:nvSpPr>
            <p:cNvPr id="87" name="TextBox 13"/>
            <p:cNvSpPr txBox="1">
              <a:spLocks noChangeAspect="1"/>
            </p:cNvSpPr>
            <p:nvPr/>
          </p:nvSpPr>
          <p:spPr bwMode="auto">
            <a:xfrm>
              <a:off x="1658989" y="4396184"/>
              <a:ext cx="419407" cy="17584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2</a:t>
              </a:r>
            </a:p>
          </p:txBody>
        </p:sp>
        <p:sp>
          <p:nvSpPr>
            <p:cNvPr id="88" name="TextBox 13"/>
            <p:cNvSpPr txBox="1">
              <a:spLocks noChangeAspect="1"/>
            </p:cNvSpPr>
            <p:nvPr/>
          </p:nvSpPr>
          <p:spPr bwMode="auto">
            <a:xfrm>
              <a:off x="2264799" y="4396184"/>
              <a:ext cx="419407" cy="17584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3</a:t>
              </a:r>
            </a:p>
          </p:txBody>
        </p:sp>
        <p:sp>
          <p:nvSpPr>
            <p:cNvPr id="89" name="TextBox 13"/>
            <p:cNvSpPr txBox="1">
              <a:spLocks noChangeAspect="1"/>
            </p:cNvSpPr>
            <p:nvPr/>
          </p:nvSpPr>
          <p:spPr bwMode="auto">
            <a:xfrm>
              <a:off x="2870610" y="4396184"/>
              <a:ext cx="419407" cy="17584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4</a:t>
              </a:r>
            </a:p>
          </p:txBody>
        </p:sp>
        <p:sp>
          <p:nvSpPr>
            <p:cNvPr id="90" name="TextBox 13"/>
            <p:cNvSpPr txBox="1">
              <a:spLocks noChangeAspect="1"/>
            </p:cNvSpPr>
            <p:nvPr/>
          </p:nvSpPr>
          <p:spPr bwMode="auto">
            <a:xfrm>
              <a:off x="3485740" y="4396184"/>
              <a:ext cx="419407" cy="17584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5</a:t>
              </a:r>
            </a:p>
          </p:txBody>
        </p:sp>
        <p:sp>
          <p:nvSpPr>
            <p:cNvPr id="91" name="TextBox 13"/>
            <p:cNvSpPr txBox="1">
              <a:spLocks noChangeAspect="1"/>
            </p:cNvSpPr>
            <p:nvPr/>
          </p:nvSpPr>
          <p:spPr bwMode="auto">
            <a:xfrm>
              <a:off x="4100871" y="4396184"/>
              <a:ext cx="419407" cy="17584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6</a:t>
              </a:r>
            </a:p>
          </p:txBody>
        </p:sp>
        <p:sp>
          <p:nvSpPr>
            <p:cNvPr id="92" name="TextBox 13"/>
            <p:cNvSpPr txBox="1">
              <a:spLocks noChangeAspect="1"/>
            </p:cNvSpPr>
            <p:nvPr/>
          </p:nvSpPr>
          <p:spPr bwMode="auto">
            <a:xfrm>
              <a:off x="4706681" y="4396184"/>
              <a:ext cx="419407" cy="17584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7</a:t>
              </a:r>
            </a:p>
          </p:txBody>
        </p:sp>
        <p:sp>
          <p:nvSpPr>
            <p:cNvPr id="93" name="TextBox 13"/>
            <p:cNvSpPr txBox="1">
              <a:spLocks noChangeAspect="1"/>
            </p:cNvSpPr>
            <p:nvPr/>
          </p:nvSpPr>
          <p:spPr bwMode="auto">
            <a:xfrm>
              <a:off x="5321812" y="4396184"/>
              <a:ext cx="419407" cy="17584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8</a:t>
              </a:r>
            </a:p>
          </p:txBody>
        </p:sp>
        <p:sp>
          <p:nvSpPr>
            <p:cNvPr id="94" name="TextBox 13"/>
            <p:cNvSpPr txBox="1">
              <a:spLocks noChangeAspect="1"/>
            </p:cNvSpPr>
            <p:nvPr/>
          </p:nvSpPr>
          <p:spPr bwMode="auto">
            <a:xfrm>
              <a:off x="5918302" y="4396184"/>
              <a:ext cx="419407" cy="17584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9</a:t>
              </a:r>
            </a:p>
          </p:txBody>
        </p:sp>
        <p:sp>
          <p:nvSpPr>
            <p:cNvPr id="95" name="TextBox 13"/>
            <p:cNvSpPr txBox="1">
              <a:spLocks noChangeAspect="1"/>
            </p:cNvSpPr>
            <p:nvPr/>
          </p:nvSpPr>
          <p:spPr bwMode="auto">
            <a:xfrm>
              <a:off x="6496152" y="4405440"/>
              <a:ext cx="503289" cy="16659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10</a:t>
              </a:r>
            </a:p>
          </p:txBody>
        </p:sp>
        <p:sp>
          <p:nvSpPr>
            <p:cNvPr id="96" name="TextBox 13"/>
            <p:cNvSpPr txBox="1">
              <a:spLocks noChangeAspect="1"/>
            </p:cNvSpPr>
            <p:nvPr/>
          </p:nvSpPr>
          <p:spPr bwMode="auto">
            <a:xfrm>
              <a:off x="7101963" y="4405440"/>
              <a:ext cx="512609" cy="16659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11</a:t>
              </a:r>
            </a:p>
          </p:txBody>
        </p:sp>
        <p:sp>
          <p:nvSpPr>
            <p:cNvPr id="97" name="TextBox 13"/>
            <p:cNvSpPr txBox="1">
              <a:spLocks noChangeAspect="1"/>
            </p:cNvSpPr>
            <p:nvPr/>
          </p:nvSpPr>
          <p:spPr bwMode="auto">
            <a:xfrm>
              <a:off x="7717094" y="4405440"/>
              <a:ext cx="503289" cy="16659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12</a:t>
              </a:r>
            </a:p>
          </p:txBody>
        </p:sp>
        <p:grpSp>
          <p:nvGrpSpPr>
            <p:cNvPr id="98" name="그룹 97"/>
            <p:cNvGrpSpPr>
              <a:grpSpLocks/>
            </p:cNvGrpSpPr>
            <p:nvPr/>
          </p:nvGrpSpPr>
          <p:grpSpPr bwMode="auto">
            <a:xfrm>
              <a:off x="4865124" y="944023"/>
              <a:ext cx="3523021" cy="1129125"/>
              <a:chOff x="4865124" y="944023"/>
              <a:chExt cx="3523021" cy="1129125"/>
            </a:xfrm>
          </p:grpSpPr>
          <p:sp>
            <p:nvSpPr>
              <p:cNvPr id="99" name="TextBox 89"/>
              <p:cNvSpPr txBox="1"/>
              <p:nvPr/>
            </p:nvSpPr>
            <p:spPr bwMode="auto">
              <a:xfrm>
                <a:off x="4865124" y="944023"/>
                <a:ext cx="3523021" cy="1129125"/>
              </a:xfrm>
              <a:prstGeom prst="rect">
                <a:avLst/>
              </a:prstGeom>
              <a:solidFill>
                <a:srgbClr val="FFFFEB"/>
              </a:soli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    1. </a:t>
                </a:r>
                <a:r>
                  <a:rPr lang="ko-KR" altLang="en-US" sz="1000" kern="0" dirty="0" err="1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사역자를</a:t>
                </a: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세우는 지도력               </a:t>
                </a:r>
                <a:r>
                  <a:rPr lang="en-US" altLang="ko-KR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5. </a:t>
                </a:r>
                <a:r>
                  <a:rPr lang="ko-KR" altLang="en-US" sz="10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영감있는</a:t>
                </a:r>
                <a:r>
                  <a:rPr lang="ko-KR" altLang="en-US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예배</a:t>
                </a:r>
                <a:endParaRPr lang="en-US" altLang="ko-KR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endParaRPr>
              </a:p>
              <a:p>
                <a:pPr fontAlgn="auto" latinLnBrk="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    </a:t>
                </a:r>
                <a:r>
                  <a:rPr lang="en-US" altLang="ko-KR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2. </a:t>
                </a: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은사중심 사역                            </a:t>
                </a:r>
                <a:r>
                  <a:rPr lang="en-US" altLang="ko-KR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6. </a:t>
                </a:r>
                <a:r>
                  <a:rPr lang="ko-KR" altLang="en-US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전인적 </a:t>
                </a:r>
                <a:r>
                  <a:rPr lang="ko-KR" altLang="en-US" sz="10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소그룹</a:t>
                </a:r>
                <a:endPara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endParaRPr>
              </a:p>
              <a:p>
                <a:pPr fontAlgn="auto" latinLnBrk="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    </a:t>
                </a:r>
                <a:r>
                  <a:rPr lang="en-US" altLang="ko-KR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3. </a:t>
                </a: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열정적 영성                               </a:t>
                </a:r>
                <a:r>
                  <a:rPr lang="en-US" altLang="ko-KR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7. </a:t>
                </a: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필요중심 전도</a:t>
                </a:r>
              </a:p>
              <a:p>
                <a:pPr fontAlgn="auto" latinLnBrk="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    </a:t>
                </a:r>
                <a:r>
                  <a:rPr lang="en-US" altLang="ko-KR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4. </a:t>
                </a: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기능적 구조                               </a:t>
                </a:r>
                <a:r>
                  <a:rPr lang="en-US" altLang="ko-KR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8. </a:t>
                </a: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사랑의 관계</a:t>
                </a:r>
              </a:p>
              <a:p>
                <a:pPr fontAlgn="auto" latinLnBrk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8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endParaRPr>
              </a:p>
            </p:txBody>
          </p:sp>
          <p:sp>
            <p:nvSpPr>
              <p:cNvPr id="100" name="직사각형 99"/>
              <p:cNvSpPr/>
              <p:nvPr/>
            </p:nvSpPr>
            <p:spPr bwMode="auto">
              <a:xfrm>
                <a:off x="4930365" y="1064340"/>
                <a:ext cx="167763" cy="138827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101" name="직사각형 100"/>
              <p:cNvSpPr/>
              <p:nvPr/>
            </p:nvSpPr>
            <p:spPr bwMode="auto">
              <a:xfrm>
                <a:off x="4930365" y="1323483"/>
                <a:ext cx="167763" cy="129572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102" name="직사각형 101"/>
              <p:cNvSpPr/>
              <p:nvPr/>
            </p:nvSpPr>
            <p:spPr bwMode="auto">
              <a:xfrm>
                <a:off x="4930365" y="1573371"/>
                <a:ext cx="167763" cy="129572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103" name="직사각형 102"/>
              <p:cNvSpPr/>
              <p:nvPr/>
            </p:nvSpPr>
            <p:spPr bwMode="auto">
              <a:xfrm>
                <a:off x="4930365" y="1814005"/>
                <a:ext cx="167763" cy="138827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104" name="직사각형 103"/>
              <p:cNvSpPr/>
              <p:nvPr/>
            </p:nvSpPr>
            <p:spPr bwMode="auto">
              <a:xfrm>
                <a:off x="7027401" y="1055084"/>
                <a:ext cx="158443" cy="138827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105" name="직사각형 104"/>
              <p:cNvSpPr/>
              <p:nvPr/>
            </p:nvSpPr>
            <p:spPr bwMode="auto">
              <a:xfrm>
                <a:off x="7018081" y="1304973"/>
                <a:ext cx="158443" cy="129572"/>
              </a:xfrm>
              <a:prstGeom prst="rect">
                <a:avLst/>
              </a:prstGeom>
              <a:solidFill>
                <a:srgbClr val="8064A2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106" name="직사각형 105"/>
              <p:cNvSpPr/>
              <p:nvPr/>
            </p:nvSpPr>
            <p:spPr bwMode="auto">
              <a:xfrm>
                <a:off x="7018081" y="1564116"/>
                <a:ext cx="158443" cy="129572"/>
              </a:xfrm>
              <a:prstGeom prst="rect">
                <a:avLst/>
              </a:prstGeom>
              <a:solidFill>
                <a:srgbClr val="4BACC6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107" name="직사각형 106"/>
              <p:cNvSpPr/>
              <p:nvPr/>
            </p:nvSpPr>
            <p:spPr bwMode="auto">
              <a:xfrm>
                <a:off x="7008761" y="1804749"/>
                <a:ext cx="158443" cy="138827"/>
              </a:xfrm>
              <a:prstGeom prst="rect">
                <a:avLst/>
              </a:prstGeom>
              <a:solidFill>
                <a:srgbClr val="F79646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4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84" name="그룹 83"/>
          <p:cNvGrpSpPr>
            <a:grpSpLocks/>
          </p:cNvGrpSpPr>
          <p:nvPr/>
        </p:nvGrpSpPr>
        <p:grpSpPr bwMode="auto">
          <a:xfrm>
            <a:off x="142875" y="547687"/>
            <a:ext cx="8858250" cy="5762625"/>
            <a:chOff x="0" y="0"/>
            <a:chExt cx="8667750" cy="5553075"/>
          </a:xfrm>
        </p:grpSpPr>
        <p:grpSp>
          <p:nvGrpSpPr>
            <p:cNvPr id="85" name="Group 6"/>
            <p:cNvGrpSpPr>
              <a:grpSpLocks/>
            </p:cNvGrpSpPr>
            <p:nvPr/>
          </p:nvGrpSpPr>
          <p:grpSpPr bwMode="auto">
            <a:xfrm>
              <a:off x="0" y="0"/>
              <a:ext cx="8667750" cy="5553075"/>
              <a:chOff x="0" y="0"/>
              <a:chExt cx="7581900" cy="4796550"/>
            </a:xfrm>
          </p:grpSpPr>
          <p:graphicFrame>
            <p:nvGraphicFramePr>
              <p:cNvPr id="108" name="Chart 1"/>
              <p:cNvGraphicFramePr>
                <a:graphicFrameLocks/>
              </p:cNvGraphicFramePr>
              <p:nvPr/>
            </p:nvGraphicFramePr>
            <p:xfrm>
              <a:off x="0" y="300751"/>
              <a:ext cx="7581900" cy="44957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09" name="TextBox 86"/>
              <p:cNvSpPr txBox="1"/>
              <p:nvPr/>
            </p:nvSpPr>
            <p:spPr>
              <a:xfrm>
                <a:off x="8153" y="0"/>
                <a:ext cx="1948467" cy="293343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2</a:t>
                </a:r>
                <a:r>
                  <a:rPr lang="ko-KR" altLang="en-US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차진단</a:t>
                </a: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-</a:t>
                </a:r>
                <a:r>
                  <a:rPr lang="ko-KR" altLang="en-US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개 발 점</a:t>
                </a: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(12</a:t>
                </a:r>
                <a:r>
                  <a:rPr lang="ko-KR" altLang="en-US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가지</a:t>
                </a:r>
                <a:r>
                  <a:rPr lang="en-US" altLang="ko-KR" sz="1400" kern="0">
                    <a:solidFill>
                      <a:sysClr val="windowText" lastClr="000000"/>
                    </a:solidFill>
                    <a:latin typeface="맑은 고딕"/>
                    <a:ea typeface="맑은 고딕"/>
                    <a:cs typeface="조선일보명조" pitchFamily="18" charset="-127"/>
                  </a:rPr>
                  <a:t>)</a:t>
                </a:r>
                <a:endParaRPr lang="en-US" sz="1400" kern="0">
                  <a:solidFill>
                    <a:sysClr val="windowText" lastClr="000000"/>
                  </a:solidFill>
                  <a:cs typeface="조선일보명조" pitchFamily="18" charset="-127"/>
                </a:endParaRPr>
              </a:p>
            </p:txBody>
          </p:sp>
        </p:grpSp>
        <p:sp>
          <p:nvSpPr>
            <p:cNvPr id="86" name="TextBox 13"/>
            <p:cNvSpPr txBox="1">
              <a:spLocks noChangeAspect="1"/>
            </p:cNvSpPr>
            <p:nvPr/>
          </p:nvSpPr>
          <p:spPr bwMode="auto">
            <a:xfrm>
              <a:off x="1025218" y="4414924"/>
              <a:ext cx="419407" cy="17439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1</a:t>
              </a:r>
            </a:p>
          </p:txBody>
        </p:sp>
        <p:sp>
          <p:nvSpPr>
            <p:cNvPr id="87" name="TextBox 13"/>
            <p:cNvSpPr txBox="1">
              <a:spLocks noChangeAspect="1"/>
            </p:cNvSpPr>
            <p:nvPr/>
          </p:nvSpPr>
          <p:spPr bwMode="auto">
            <a:xfrm>
              <a:off x="1649669" y="4414924"/>
              <a:ext cx="419407" cy="17439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2</a:t>
              </a:r>
            </a:p>
          </p:txBody>
        </p:sp>
        <p:sp>
          <p:nvSpPr>
            <p:cNvPr id="88" name="TextBox 13"/>
            <p:cNvSpPr txBox="1">
              <a:spLocks noChangeAspect="1"/>
            </p:cNvSpPr>
            <p:nvPr/>
          </p:nvSpPr>
          <p:spPr bwMode="auto">
            <a:xfrm>
              <a:off x="2246159" y="4414924"/>
              <a:ext cx="419407" cy="17439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3</a:t>
              </a:r>
            </a:p>
          </p:txBody>
        </p:sp>
        <p:sp>
          <p:nvSpPr>
            <p:cNvPr id="89" name="TextBox 13"/>
            <p:cNvSpPr txBox="1">
              <a:spLocks noChangeAspect="1"/>
            </p:cNvSpPr>
            <p:nvPr/>
          </p:nvSpPr>
          <p:spPr bwMode="auto">
            <a:xfrm>
              <a:off x="2851969" y="4414924"/>
              <a:ext cx="419407" cy="17439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4</a:t>
              </a:r>
            </a:p>
          </p:txBody>
        </p:sp>
        <p:sp>
          <p:nvSpPr>
            <p:cNvPr id="90" name="TextBox 13"/>
            <p:cNvSpPr txBox="1">
              <a:spLocks noChangeAspect="1"/>
            </p:cNvSpPr>
            <p:nvPr/>
          </p:nvSpPr>
          <p:spPr bwMode="auto">
            <a:xfrm>
              <a:off x="3467100" y="4414924"/>
              <a:ext cx="419407" cy="17439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5</a:t>
              </a:r>
            </a:p>
          </p:txBody>
        </p:sp>
        <p:sp>
          <p:nvSpPr>
            <p:cNvPr id="91" name="TextBox 13"/>
            <p:cNvSpPr txBox="1">
              <a:spLocks noChangeAspect="1"/>
            </p:cNvSpPr>
            <p:nvPr/>
          </p:nvSpPr>
          <p:spPr bwMode="auto">
            <a:xfrm>
              <a:off x="4072910" y="4414924"/>
              <a:ext cx="419407" cy="17439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6</a:t>
              </a:r>
            </a:p>
          </p:txBody>
        </p:sp>
        <p:sp>
          <p:nvSpPr>
            <p:cNvPr id="92" name="TextBox 13"/>
            <p:cNvSpPr txBox="1">
              <a:spLocks noChangeAspect="1"/>
            </p:cNvSpPr>
            <p:nvPr/>
          </p:nvSpPr>
          <p:spPr bwMode="auto">
            <a:xfrm>
              <a:off x="4678721" y="4414924"/>
              <a:ext cx="419407" cy="17439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7</a:t>
              </a:r>
            </a:p>
          </p:txBody>
        </p:sp>
        <p:sp>
          <p:nvSpPr>
            <p:cNvPr id="93" name="TextBox 13"/>
            <p:cNvSpPr txBox="1">
              <a:spLocks noChangeAspect="1"/>
            </p:cNvSpPr>
            <p:nvPr/>
          </p:nvSpPr>
          <p:spPr bwMode="auto">
            <a:xfrm>
              <a:off x="5303172" y="4414924"/>
              <a:ext cx="419407" cy="17439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8</a:t>
              </a:r>
            </a:p>
          </p:txBody>
        </p:sp>
        <p:sp>
          <p:nvSpPr>
            <p:cNvPr id="94" name="TextBox 13"/>
            <p:cNvSpPr txBox="1">
              <a:spLocks noChangeAspect="1"/>
            </p:cNvSpPr>
            <p:nvPr/>
          </p:nvSpPr>
          <p:spPr bwMode="auto">
            <a:xfrm>
              <a:off x="5927623" y="4414924"/>
              <a:ext cx="419407" cy="17439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9</a:t>
              </a:r>
            </a:p>
          </p:txBody>
        </p:sp>
        <p:sp>
          <p:nvSpPr>
            <p:cNvPr id="95" name="TextBox 13"/>
            <p:cNvSpPr txBox="1">
              <a:spLocks noChangeAspect="1"/>
            </p:cNvSpPr>
            <p:nvPr/>
          </p:nvSpPr>
          <p:spPr bwMode="auto">
            <a:xfrm>
              <a:off x="6505473" y="4424103"/>
              <a:ext cx="503289" cy="165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10</a:t>
              </a:r>
            </a:p>
          </p:txBody>
        </p:sp>
        <p:sp>
          <p:nvSpPr>
            <p:cNvPr id="96" name="TextBox 13"/>
            <p:cNvSpPr txBox="1">
              <a:spLocks noChangeAspect="1"/>
            </p:cNvSpPr>
            <p:nvPr/>
          </p:nvSpPr>
          <p:spPr bwMode="auto">
            <a:xfrm>
              <a:off x="7111283" y="4424103"/>
              <a:ext cx="512609" cy="165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11</a:t>
              </a:r>
            </a:p>
          </p:txBody>
        </p:sp>
        <p:sp>
          <p:nvSpPr>
            <p:cNvPr id="97" name="TextBox 13"/>
            <p:cNvSpPr txBox="1">
              <a:spLocks noChangeAspect="1"/>
            </p:cNvSpPr>
            <p:nvPr/>
          </p:nvSpPr>
          <p:spPr bwMode="auto">
            <a:xfrm>
              <a:off x="7726414" y="4424103"/>
              <a:ext cx="503289" cy="165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>
                  <a:solidFill>
                    <a:srgbClr val="FF0000"/>
                  </a:solidFill>
                  <a:latin typeface="Calibri"/>
                </a:rPr>
                <a:t>No. 12</a:t>
              </a:r>
            </a:p>
          </p:txBody>
        </p:sp>
        <p:grpSp>
          <p:nvGrpSpPr>
            <p:cNvPr id="98" name="그룹 97"/>
            <p:cNvGrpSpPr>
              <a:grpSpLocks/>
            </p:cNvGrpSpPr>
            <p:nvPr/>
          </p:nvGrpSpPr>
          <p:grpSpPr bwMode="auto">
            <a:xfrm>
              <a:off x="4865124" y="587432"/>
              <a:ext cx="3523021" cy="1128973"/>
              <a:chOff x="4865124" y="587432"/>
              <a:chExt cx="3523021" cy="1128973"/>
            </a:xfrm>
          </p:grpSpPr>
          <p:sp>
            <p:nvSpPr>
              <p:cNvPr id="99" name="TextBox 89"/>
              <p:cNvSpPr txBox="1"/>
              <p:nvPr/>
            </p:nvSpPr>
            <p:spPr bwMode="auto">
              <a:xfrm>
                <a:off x="4865124" y="587432"/>
                <a:ext cx="3523021" cy="1128973"/>
              </a:xfrm>
              <a:prstGeom prst="rect">
                <a:avLst/>
              </a:prstGeom>
              <a:solidFill>
                <a:srgbClr val="FFFFEB"/>
              </a:soli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    1. </a:t>
                </a:r>
                <a:r>
                  <a:rPr lang="ko-KR" altLang="en-US" sz="1000" kern="0" dirty="0" err="1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사역자를</a:t>
                </a: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세우는 지도력               </a:t>
                </a:r>
                <a:r>
                  <a:rPr lang="en-US" altLang="ko-KR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5. </a:t>
                </a:r>
                <a:r>
                  <a:rPr lang="ko-KR" altLang="en-US" sz="10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영감있는</a:t>
                </a:r>
                <a:r>
                  <a:rPr lang="ko-KR" altLang="en-US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예배</a:t>
                </a:r>
                <a:endParaRPr lang="en-US" altLang="ko-KR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endParaRPr>
              </a:p>
              <a:p>
                <a:pPr fontAlgn="auto" latinLnBrk="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    </a:t>
                </a:r>
                <a:r>
                  <a:rPr lang="en-US" altLang="ko-KR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2. </a:t>
                </a: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은사중심 사역                            </a:t>
                </a:r>
                <a:r>
                  <a:rPr lang="en-US" altLang="ko-KR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6. </a:t>
                </a:r>
                <a:r>
                  <a:rPr lang="ko-KR" altLang="en-US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전인적 </a:t>
                </a:r>
                <a:r>
                  <a:rPr lang="ko-KR" altLang="en-US" sz="10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소그룹</a:t>
                </a:r>
                <a:endPara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endParaRPr>
              </a:p>
              <a:p>
                <a:pPr fontAlgn="auto" latinLnBrk="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    </a:t>
                </a:r>
                <a:r>
                  <a:rPr lang="en-US" altLang="ko-KR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3. </a:t>
                </a: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열정적 영성                               </a:t>
                </a:r>
                <a:r>
                  <a:rPr lang="en-US" altLang="ko-KR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7. </a:t>
                </a: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필요중심 전도</a:t>
                </a:r>
              </a:p>
              <a:p>
                <a:pPr fontAlgn="auto" latinLnBrk="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    </a:t>
                </a:r>
                <a:r>
                  <a:rPr lang="en-US" altLang="ko-KR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4. </a:t>
                </a: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기능적 구조                               </a:t>
                </a:r>
                <a:r>
                  <a:rPr lang="en-US" altLang="ko-KR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8. </a:t>
                </a:r>
                <a:r>
                  <a:rPr lang="ko-KR" altLang="en-US" sz="10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사랑의 관계</a:t>
                </a:r>
              </a:p>
              <a:p>
                <a:pPr fontAlgn="auto" latinLnBrk="0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8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endParaRPr>
              </a:p>
            </p:txBody>
          </p:sp>
          <p:sp>
            <p:nvSpPr>
              <p:cNvPr id="100" name="직사각형 99"/>
              <p:cNvSpPr/>
              <p:nvPr/>
            </p:nvSpPr>
            <p:spPr bwMode="auto">
              <a:xfrm>
                <a:off x="4930365" y="706755"/>
                <a:ext cx="167763" cy="137680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101" name="직사각형 100"/>
              <p:cNvSpPr/>
              <p:nvPr/>
            </p:nvSpPr>
            <p:spPr bwMode="auto">
              <a:xfrm>
                <a:off x="4930365" y="963757"/>
                <a:ext cx="167763" cy="128501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102" name="직사각형 101"/>
              <p:cNvSpPr/>
              <p:nvPr/>
            </p:nvSpPr>
            <p:spPr bwMode="auto">
              <a:xfrm>
                <a:off x="4930365" y="1220759"/>
                <a:ext cx="167763" cy="128501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103" name="직사각형 102"/>
              <p:cNvSpPr/>
              <p:nvPr/>
            </p:nvSpPr>
            <p:spPr bwMode="auto">
              <a:xfrm>
                <a:off x="4930365" y="1459403"/>
                <a:ext cx="167763" cy="137680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104" name="직사각형 103"/>
              <p:cNvSpPr/>
              <p:nvPr/>
            </p:nvSpPr>
            <p:spPr bwMode="auto">
              <a:xfrm>
                <a:off x="7027401" y="697576"/>
                <a:ext cx="158443" cy="137680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105" name="직사각형 104"/>
              <p:cNvSpPr/>
              <p:nvPr/>
            </p:nvSpPr>
            <p:spPr bwMode="auto">
              <a:xfrm>
                <a:off x="7018081" y="945399"/>
                <a:ext cx="158443" cy="128501"/>
              </a:xfrm>
              <a:prstGeom prst="rect">
                <a:avLst/>
              </a:prstGeom>
              <a:solidFill>
                <a:srgbClr val="8064A2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106" name="직사각형 105"/>
              <p:cNvSpPr/>
              <p:nvPr/>
            </p:nvSpPr>
            <p:spPr bwMode="auto">
              <a:xfrm>
                <a:off x="7018081" y="1211580"/>
                <a:ext cx="158443" cy="128501"/>
              </a:xfrm>
              <a:prstGeom prst="rect">
                <a:avLst/>
              </a:prstGeom>
              <a:solidFill>
                <a:srgbClr val="4BACC6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107" name="직사각형 106"/>
              <p:cNvSpPr/>
              <p:nvPr/>
            </p:nvSpPr>
            <p:spPr bwMode="auto">
              <a:xfrm>
                <a:off x="7008761" y="1450225"/>
                <a:ext cx="158443" cy="137680"/>
              </a:xfrm>
              <a:prstGeom prst="rect">
                <a:avLst/>
              </a:prstGeom>
              <a:solidFill>
                <a:srgbClr val="F79646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29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중복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15" name="그룹 14"/>
          <p:cNvGrpSpPr>
            <a:grpSpLocks/>
          </p:cNvGrpSpPr>
          <p:nvPr/>
        </p:nvGrpSpPr>
        <p:grpSpPr bwMode="auto">
          <a:xfrm>
            <a:off x="357158" y="1390650"/>
            <a:ext cx="8477250" cy="5467350"/>
            <a:chOff x="0" y="0"/>
            <a:chExt cx="7980775" cy="5022266"/>
          </a:xfrm>
        </p:grpSpPr>
        <p:graphicFrame>
          <p:nvGraphicFramePr>
            <p:cNvPr id="16" name="차트 15"/>
            <p:cNvGraphicFramePr>
              <a:graphicFrameLocks/>
            </p:cNvGraphicFramePr>
            <p:nvPr/>
          </p:nvGraphicFramePr>
          <p:xfrm>
            <a:off x="0" y="361951"/>
            <a:ext cx="7980775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81"/>
            <p:cNvSpPr txBox="1"/>
            <p:nvPr/>
          </p:nvSpPr>
          <p:spPr bwMode="auto">
            <a:xfrm>
              <a:off x="8967" y="0"/>
              <a:ext cx="2295594" cy="349984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1</a:t>
              </a:r>
              <a:r>
                <a:rPr lang="ko-KR" altLang="en-US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차</a:t>
              </a:r>
              <a:r>
                <a:rPr lang="en-US" altLang="ko-KR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,2</a:t>
              </a:r>
              <a:r>
                <a:rPr lang="ko-KR" altLang="en-US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차진단 중복 개발점</a:t>
              </a:r>
              <a:endParaRPr lang="en-US" sz="1400" kern="0">
                <a:solidFill>
                  <a:sysClr val="windowText" lastClr="000000"/>
                </a:solidFill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9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55" name="그룹 54"/>
          <p:cNvGrpSpPr>
            <a:grpSpLocks/>
          </p:cNvGrpSpPr>
          <p:nvPr/>
        </p:nvGrpSpPr>
        <p:grpSpPr bwMode="auto">
          <a:xfrm>
            <a:off x="285720" y="1257301"/>
            <a:ext cx="8658225" cy="5600699"/>
            <a:chOff x="0" y="0"/>
            <a:chExt cx="8469852" cy="5637674"/>
          </a:xfrm>
        </p:grpSpPr>
        <p:grpSp>
          <p:nvGrpSpPr>
            <p:cNvPr id="56" name="그룹 55"/>
            <p:cNvGrpSpPr>
              <a:grpSpLocks/>
            </p:cNvGrpSpPr>
            <p:nvPr/>
          </p:nvGrpSpPr>
          <p:grpSpPr bwMode="auto">
            <a:xfrm>
              <a:off x="0" y="0"/>
              <a:ext cx="8467725" cy="2732613"/>
              <a:chOff x="0" y="0"/>
              <a:chExt cx="8467725" cy="2732613"/>
            </a:xfrm>
          </p:grpSpPr>
          <p:sp>
            <p:nvSpPr>
              <p:cNvPr id="64" name="TextBox 13"/>
              <p:cNvSpPr txBox="1">
                <a:spLocks noChangeAspect="1"/>
              </p:cNvSpPr>
              <p:nvPr/>
            </p:nvSpPr>
            <p:spPr bwMode="auto">
              <a:xfrm>
                <a:off x="0" y="0"/>
                <a:ext cx="540431" cy="191758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1</a:t>
                </a:r>
              </a:p>
            </p:txBody>
          </p:sp>
          <p:grpSp>
            <p:nvGrpSpPr>
              <p:cNvPr id="65" name="그룹 64"/>
              <p:cNvGrpSpPr>
                <a:grpSpLocks/>
              </p:cNvGrpSpPr>
              <p:nvPr/>
            </p:nvGrpSpPr>
            <p:grpSpPr bwMode="auto">
              <a:xfrm>
                <a:off x="0" y="1"/>
                <a:ext cx="5600700" cy="2732612"/>
                <a:chOff x="0" y="1"/>
                <a:chExt cx="5678759" cy="3158105"/>
              </a:xfrm>
            </p:grpSpPr>
            <p:graphicFrame>
              <p:nvGraphicFramePr>
                <p:cNvPr id="69" name="차트 68"/>
                <p:cNvGraphicFramePr>
                  <a:graphicFrameLocks/>
                </p:cNvGraphicFramePr>
                <p:nvPr/>
              </p:nvGraphicFramePr>
              <p:xfrm>
                <a:off x="2906984" y="211770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70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2909871" y="1"/>
                  <a:ext cx="547963" cy="199454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50" kern="0">
                      <a:solidFill>
                        <a:srgbClr val="FF0000"/>
                      </a:solidFill>
                      <a:latin typeface="Calibri"/>
                    </a:rPr>
                    <a:t>No. 2</a:t>
                  </a:r>
                </a:p>
              </p:txBody>
            </p:sp>
            <p:graphicFrame>
              <p:nvGraphicFramePr>
                <p:cNvPr id="71" name="차트 70"/>
                <p:cNvGraphicFramePr>
                  <a:graphicFrameLocks/>
                </p:cNvGraphicFramePr>
                <p:nvPr/>
              </p:nvGraphicFramePr>
              <p:xfrm>
                <a:off x="0" y="233932"/>
                <a:ext cx="2771775" cy="292417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p:grpSp>
          <p:grpSp>
            <p:nvGrpSpPr>
              <p:cNvPr id="66" name="그룹 65"/>
              <p:cNvGrpSpPr>
                <a:grpSpLocks/>
              </p:cNvGrpSpPr>
              <p:nvPr/>
            </p:nvGrpSpPr>
            <p:grpSpPr bwMode="auto">
              <a:xfrm>
                <a:off x="5734050" y="0"/>
                <a:ext cx="2733675" cy="2713437"/>
                <a:chOff x="5734050" y="0"/>
                <a:chExt cx="2771775" cy="3135943"/>
              </a:xfrm>
            </p:grpSpPr>
            <p:graphicFrame>
              <p:nvGraphicFramePr>
                <p:cNvPr id="67" name="차트 66"/>
                <p:cNvGraphicFramePr>
                  <a:graphicFrameLocks/>
                </p:cNvGraphicFramePr>
                <p:nvPr/>
              </p:nvGraphicFramePr>
              <p:xfrm>
                <a:off x="5734050" y="211769"/>
                <a:ext cx="2771775" cy="292417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68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5834301" y="0"/>
                  <a:ext cx="547963" cy="199454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50" kern="0">
                      <a:solidFill>
                        <a:srgbClr val="FF0000"/>
                      </a:solidFill>
                      <a:latin typeface="Calibri"/>
                    </a:rPr>
                    <a:t>No. 3</a:t>
                  </a:r>
                </a:p>
              </p:txBody>
            </p:sp>
          </p:grpSp>
        </p:grpSp>
        <p:sp>
          <p:nvSpPr>
            <p:cNvPr id="57" name="TextBox 13"/>
            <p:cNvSpPr txBox="1">
              <a:spLocks noChangeAspect="1"/>
            </p:cNvSpPr>
            <p:nvPr/>
          </p:nvSpPr>
          <p:spPr bwMode="auto">
            <a:xfrm>
              <a:off x="0" y="2914716"/>
              <a:ext cx="540431" cy="172582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>
                  <a:solidFill>
                    <a:srgbClr val="FF0000"/>
                  </a:solidFill>
                  <a:latin typeface="Calibri"/>
                </a:rPr>
                <a:t>No. 4</a:t>
              </a:r>
            </a:p>
          </p:txBody>
        </p:sp>
        <p:grpSp>
          <p:nvGrpSpPr>
            <p:cNvPr id="58" name="그룹 57"/>
            <p:cNvGrpSpPr>
              <a:grpSpLocks/>
            </p:cNvGrpSpPr>
            <p:nvPr/>
          </p:nvGrpSpPr>
          <p:grpSpPr bwMode="auto">
            <a:xfrm>
              <a:off x="16504" y="2914716"/>
              <a:ext cx="8453348" cy="2722958"/>
              <a:chOff x="16504" y="2914716"/>
              <a:chExt cx="8571165" cy="3146948"/>
            </a:xfrm>
          </p:grpSpPr>
          <p:graphicFrame>
            <p:nvGraphicFramePr>
              <p:cNvPr id="60" name="차트 59"/>
              <p:cNvGraphicFramePr>
                <a:graphicFrameLocks/>
              </p:cNvGraphicFramePr>
              <p:nvPr/>
            </p:nvGraphicFramePr>
            <p:xfrm>
              <a:off x="2906754" y="3126408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61" name="TextBox 13"/>
              <p:cNvSpPr txBox="1">
                <a:spLocks noChangeAspect="1"/>
              </p:cNvSpPr>
              <p:nvPr/>
            </p:nvSpPr>
            <p:spPr bwMode="auto">
              <a:xfrm>
                <a:off x="2909642" y="2914716"/>
                <a:ext cx="547963" cy="1994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5</a:t>
                </a:r>
              </a:p>
            </p:txBody>
          </p:sp>
          <p:graphicFrame>
            <p:nvGraphicFramePr>
              <p:cNvPr id="62" name="차트 61"/>
              <p:cNvGraphicFramePr>
                <a:graphicFrameLocks/>
              </p:cNvGraphicFramePr>
              <p:nvPr/>
            </p:nvGraphicFramePr>
            <p:xfrm>
              <a:off x="16504" y="3137488"/>
              <a:ext cx="2771775" cy="29241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63" name="차트 62"/>
              <p:cNvGraphicFramePr>
                <a:graphicFrameLocks/>
              </p:cNvGraphicFramePr>
              <p:nvPr/>
            </p:nvGraphicFramePr>
            <p:xfrm>
              <a:off x="5815894" y="3137488"/>
              <a:ext cx="2771775" cy="292417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  <p:sp>
          <p:nvSpPr>
            <p:cNvPr id="59" name="TextBox 13"/>
            <p:cNvSpPr txBox="1">
              <a:spLocks noChangeAspect="1"/>
            </p:cNvSpPr>
            <p:nvPr/>
          </p:nvSpPr>
          <p:spPr bwMode="auto">
            <a:xfrm>
              <a:off x="5739746" y="2914716"/>
              <a:ext cx="540431" cy="172582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>
                  <a:solidFill>
                    <a:srgbClr val="FF0000"/>
                  </a:solidFill>
                  <a:latin typeface="Calibri"/>
                </a:rPr>
                <a:t>No.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3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64" name="그룹 63"/>
          <p:cNvGrpSpPr>
            <a:grpSpLocks/>
          </p:cNvGrpSpPr>
          <p:nvPr/>
        </p:nvGrpSpPr>
        <p:grpSpPr bwMode="auto">
          <a:xfrm>
            <a:off x="242887" y="1214422"/>
            <a:ext cx="8658225" cy="5629275"/>
            <a:chOff x="0" y="0"/>
            <a:chExt cx="8467725" cy="5629275"/>
          </a:xfrm>
        </p:grpSpPr>
        <p:grpSp>
          <p:nvGrpSpPr>
            <p:cNvPr id="65" name="그룹 64"/>
            <p:cNvGrpSpPr>
              <a:grpSpLocks/>
            </p:cNvGrpSpPr>
            <p:nvPr/>
          </p:nvGrpSpPr>
          <p:grpSpPr bwMode="auto">
            <a:xfrm>
              <a:off x="0" y="0"/>
              <a:ext cx="2733675" cy="2714625"/>
              <a:chOff x="0" y="0"/>
              <a:chExt cx="2771775" cy="3137317"/>
            </a:xfrm>
          </p:grpSpPr>
          <p:graphicFrame>
            <p:nvGraphicFramePr>
              <p:cNvPr id="81" name="차트 80"/>
              <p:cNvGraphicFramePr>
                <a:graphicFrameLocks/>
              </p:cNvGraphicFramePr>
              <p:nvPr/>
            </p:nvGraphicFramePr>
            <p:xfrm>
              <a:off x="0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82" name="TextBox 13"/>
              <p:cNvSpPr txBox="1">
                <a:spLocks noChangeAspect="1"/>
              </p:cNvSpPr>
              <p:nvPr/>
            </p:nvSpPr>
            <p:spPr bwMode="auto">
              <a:xfrm>
                <a:off x="0" y="0"/>
                <a:ext cx="547825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7</a:t>
                </a:r>
              </a:p>
            </p:txBody>
          </p:sp>
        </p:grpSp>
        <p:grpSp>
          <p:nvGrpSpPr>
            <p:cNvPr id="66" name="그룹 65"/>
            <p:cNvGrpSpPr>
              <a:grpSpLocks/>
            </p:cNvGrpSpPr>
            <p:nvPr/>
          </p:nvGrpSpPr>
          <p:grpSpPr bwMode="auto">
            <a:xfrm>
              <a:off x="2867025" y="0"/>
              <a:ext cx="2733675" cy="2714625"/>
              <a:chOff x="2867025" y="0"/>
              <a:chExt cx="2771775" cy="3137317"/>
            </a:xfrm>
          </p:grpSpPr>
          <p:graphicFrame>
            <p:nvGraphicFramePr>
              <p:cNvPr id="79" name="차트 78"/>
              <p:cNvGraphicFramePr>
                <a:graphicFrameLocks/>
              </p:cNvGraphicFramePr>
              <p:nvPr/>
            </p:nvGraphicFramePr>
            <p:xfrm>
              <a:off x="2867025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0" name="TextBox 13"/>
              <p:cNvSpPr txBox="1">
                <a:spLocks noChangeAspect="1"/>
              </p:cNvSpPr>
              <p:nvPr/>
            </p:nvSpPr>
            <p:spPr bwMode="auto">
              <a:xfrm>
                <a:off x="2869182" y="0"/>
                <a:ext cx="547825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8</a:t>
                </a:r>
              </a:p>
            </p:txBody>
          </p:sp>
        </p:grpSp>
        <p:grpSp>
          <p:nvGrpSpPr>
            <p:cNvPr id="67" name="그룹 66"/>
            <p:cNvGrpSpPr>
              <a:grpSpLocks/>
            </p:cNvGrpSpPr>
            <p:nvPr/>
          </p:nvGrpSpPr>
          <p:grpSpPr bwMode="auto">
            <a:xfrm>
              <a:off x="5734050" y="0"/>
              <a:ext cx="2733675" cy="2714626"/>
              <a:chOff x="5734050" y="0"/>
              <a:chExt cx="2771775" cy="3137318"/>
            </a:xfrm>
          </p:grpSpPr>
          <p:graphicFrame>
            <p:nvGraphicFramePr>
              <p:cNvPr id="77" name="차트 76"/>
              <p:cNvGraphicFramePr>
                <a:graphicFrameLocks/>
              </p:cNvGraphicFramePr>
              <p:nvPr/>
            </p:nvGraphicFramePr>
            <p:xfrm>
              <a:off x="5734050" y="213143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8" name="TextBox 13"/>
              <p:cNvSpPr txBox="1">
                <a:spLocks noChangeAspect="1"/>
              </p:cNvSpPr>
              <p:nvPr/>
            </p:nvSpPr>
            <p:spPr bwMode="auto">
              <a:xfrm>
                <a:off x="5738364" y="0"/>
                <a:ext cx="547825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9</a:t>
                </a:r>
              </a:p>
            </p:txBody>
          </p:sp>
        </p:grpSp>
        <p:grpSp>
          <p:nvGrpSpPr>
            <p:cNvPr id="68" name="그룹 67"/>
            <p:cNvGrpSpPr>
              <a:grpSpLocks/>
            </p:cNvGrpSpPr>
            <p:nvPr/>
          </p:nvGrpSpPr>
          <p:grpSpPr bwMode="auto">
            <a:xfrm>
              <a:off x="0" y="2914650"/>
              <a:ext cx="2733675" cy="2714625"/>
              <a:chOff x="0" y="2914650"/>
              <a:chExt cx="2771775" cy="3137317"/>
            </a:xfrm>
          </p:grpSpPr>
          <p:graphicFrame>
            <p:nvGraphicFramePr>
              <p:cNvPr id="75" name="차트 74"/>
              <p:cNvGraphicFramePr>
                <a:graphicFrameLocks/>
              </p:cNvGraphicFramePr>
              <p:nvPr/>
            </p:nvGraphicFramePr>
            <p:xfrm>
              <a:off x="0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76" name="TextBox 13"/>
              <p:cNvSpPr txBox="1">
                <a:spLocks noChangeAspect="1"/>
              </p:cNvSpPr>
              <p:nvPr/>
            </p:nvSpPr>
            <p:spPr bwMode="auto">
              <a:xfrm>
                <a:off x="0" y="2914650"/>
                <a:ext cx="547825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No.10</a:t>
                </a:r>
              </a:p>
            </p:txBody>
          </p:sp>
        </p:grpSp>
        <p:grpSp>
          <p:nvGrpSpPr>
            <p:cNvPr id="69" name="그룹 68"/>
            <p:cNvGrpSpPr>
              <a:grpSpLocks/>
            </p:cNvGrpSpPr>
            <p:nvPr/>
          </p:nvGrpSpPr>
          <p:grpSpPr bwMode="auto">
            <a:xfrm>
              <a:off x="2867025" y="2914650"/>
              <a:ext cx="2733675" cy="2714625"/>
              <a:chOff x="2867025" y="2914650"/>
              <a:chExt cx="2771775" cy="3137317"/>
            </a:xfrm>
          </p:grpSpPr>
          <p:graphicFrame>
            <p:nvGraphicFramePr>
              <p:cNvPr id="73" name="차트 72"/>
              <p:cNvGraphicFramePr>
                <a:graphicFrameLocks/>
              </p:cNvGraphicFramePr>
              <p:nvPr/>
            </p:nvGraphicFramePr>
            <p:xfrm>
              <a:off x="2867025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74" name="TextBox 13"/>
              <p:cNvSpPr txBox="1">
                <a:spLocks noChangeAspect="1"/>
              </p:cNvSpPr>
              <p:nvPr/>
            </p:nvSpPr>
            <p:spPr bwMode="auto">
              <a:xfrm>
                <a:off x="2869182" y="2914650"/>
                <a:ext cx="547825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No.11</a:t>
                </a:r>
              </a:p>
            </p:txBody>
          </p:sp>
        </p:grpSp>
        <p:grpSp>
          <p:nvGrpSpPr>
            <p:cNvPr id="70" name="그룹 69"/>
            <p:cNvGrpSpPr>
              <a:grpSpLocks/>
            </p:cNvGrpSpPr>
            <p:nvPr/>
          </p:nvGrpSpPr>
          <p:grpSpPr bwMode="auto">
            <a:xfrm>
              <a:off x="5734050" y="2914650"/>
              <a:ext cx="2733675" cy="2714625"/>
              <a:chOff x="5734050" y="2914650"/>
              <a:chExt cx="2771775" cy="3137317"/>
            </a:xfrm>
          </p:grpSpPr>
          <p:graphicFrame>
            <p:nvGraphicFramePr>
              <p:cNvPr id="71" name="차트 70"/>
              <p:cNvGraphicFramePr>
                <a:graphicFrameLocks/>
              </p:cNvGraphicFramePr>
              <p:nvPr/>
            </p:nvGraphicFramePr>
            <p:xfrm>
              <a:off x="5734050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72" name="TextBox 13"/>
              <p:cNvSpPr txBox="1">
                <a:spLocks noChangeAspect="1"/>
              </p:cNvSpPr>
              <p:nvPr/>
            </p:nvSpPr>
            <p:spPr bwMode="auto">
              <a:xfrm>
                <a:off x="5738364" y="2914650"/>
                <a:ext cx="547825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93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24" name="그룹 23"/>
          <p:cNvGrpSpPr>
            <a:grpSpLocks/>
          </p:cNvGrpSpPr>
          <p:nvPr/>
        </p:nvGrpSpPr>
        <p:grpSpPr bwMode="auto">
          <a:xfrm>
            <a:off x="242887" y="900135"/>
            <a:ext cx="8658224" cy="5600699"/>
            <a:chOff x="0" y="0"/>
            <a:chExt cx="8470555" cy="5637674"/>
          </a:xfrm>
        </p:grpSpPr>
        <p:grpSp>
          <p:nvGrpSpPr>
            <p:cNvPr id="25" name="그룹 43"/>
            <p:cNvGrpSpPr>
              <a:grpSpLocks/>
            </p:cNvGrpSpPr>
            <p:nvPr/>
          </p:nvGrpSpPr>
          <p:grpSpPr bwMode="auto">
            <a:xfrm>
              <a:off x="0" y="0"/>
              <a:ext cx="8470555" cy="2732613"/>
              <a:chOff x="0" y="0"/>
              <a:chExt cx="8470555" cy="2732613"/>
            </a:xfrm>
          </p:grpSpPr>
          <p:sp>
            <p:nvSpPr>
              <p:cNvPr id="33" name="TextBox 13"/>
              <p:cNvSpPr txBox="1">
                <a:spLocks noChangeAspect="1"/>
              </p:cNvSpPr>
              <p:nvPr/>
            </p:nvSpPr>
            <p:spPr bwMode="auto">
              <a:xfrm>
                <a:off x="0" y="0"/>
                <a:ext cx="540476" cy="191758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1</a:t>
                </a:r>
              </a:p>
            </p:txBody>
          </p:sp>
          <p:grpSp>
            <p:nvGrpSpPr>
              <p:cNvPr id="34" name="그룹 52"/>
              <p:cNvGrpSpPr>
                <a:grpSpLocks/>
              </p:cNvGrpSpPr>
              <p:nvPr/>
            </p:nvGrpSpPr>
            <p:grpSpPr bwMode="auto">
              <a:xfrm>
                <a:off x="1" y="1"/>
                <a:ext cx="8470554" cy="2732612"/>
                <a:chOff x="1" y="1"/>
                <a:chExt cx="8588611" cy="3158105"/>
              </a:xfrm>
            </p:grpSpPr>
            <p:graphicFrame>
              <p:nvGraphicFramePr>
                <p:cNvPr id="36" name="차트 35"/>
                <p:cNvGraphicFramePr>
                  <a:graphicFrameLocks/>
                </p:cNvGraphicFramePr>
                <p:nvPr/>
              </p:nvGraphicFramePr>
              <p:xfrm>
                <a:off x="2906985" y="211770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37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2910113" y="1"/>
                  <a:ext cx="548008" cy="199454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50" kern="0">
                      <a:solidFill>
                        <a:srgbClr val="FF0000"/>
                      </a:solidFill>
                      <a:latin typeface="Calibri"/>
                    </a:rPr>
                    <a:t>No. 2</a:t>
                  </a:r>
                </a:p>
              </p:txBody>
            </p:sp>
            <p:graphicFrame>
              <p:nvGraphicFramePr>
                <p:cNvPr id="38" name="차트 37"/>
                <p:cNvGraphicFramePr>
                  <a:graphicFrameLocks/>
                </p:cNvGraphicFramePr>
                <p:nvPr/>
              </p:nvGraphicFramePr>
              <p:xfrm>
                <a:off x="1" y="233932"/>
                <a:ext cx="2771775" cy="292417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aphicFrame>
              <p:nvGraphicFramePr>
                <p:cNvPr id="39" name="차트 38"/>
                <p:cNvGraphicFramePr>
                  <a:graphicFrameLocks/>
                </p:cNvGraphicFramePr>
                <p:nvPr/>
              </p:nvGraphicFramePr>
              <p:xfrm>
                <a:off x="5816839" y="211769"/>
                <a:ext cx="2771773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p:grpSp>
          <p:sp>
            <p:nvSpPr>
              <p:cNvPr id="35" name="TextBox 13"/>
              <p:cNvSpPr txBox="1">
                <a:spLocks noChangeAspect="1"/>
              </p:cNvSpPr>
              <p:nvPr/>
            </p:nvSpPr>
            <p:spPr bwMode="auto">
              <a:xfrm>
                <a:off x="5749541" y="0"/>
                <a:ext cx="540476" cy="172582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3</a:t>
                </a:r>
              </a:p>
            </p:txBody>
          </p:sp>
        </p:grpSp>
        <p:sp>
          <p:nvSpPr>
            <p:cNvPr id="26" name="TextBox 13"/>
            <p:cNvSpPr txBox="1">
              <a:spLocks noChangeAspect="1"/>
            </p:cNvSpPr>
            <p:nvPr/>
          </p:nvSpPr>
          <p:spPr bwMode="auto">
            <a:xfrm>
              <a:off x="0" y="2914716"/>
              <a:ext cx="540476" cy="172582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>
                  <a:solidFill>
                    <a:srgbClr val="FF0000"/>
                  </a:solidFill>
                  <a:latin typeface="Calibri"/>
                </a:rPr>
                <a:t>No. 4</a:t>
              </a:r>
            </a:p>
          </p:txBody>
        </p:sp>
        <p:grpSp>
          <p:nvGrpSpPr>
            <p:cNvPr id="27" name="그룹 45"/>
            <p:cNvGrpSpPr>
              <a:grpSpLocks/>
            </p:cNvGrpSpPr>
            <p:nvPr/>
          </p:nvGrpSpPr>
          <p:grpSpPr bwMode="auto">
            <a:xfrm>
              <a:off x="16504" y="2914716"/>
              <a:ext cx="8453348" cy="2722958"/>
              <a:chOff x="16504" y="2914716"/>
              <a:chExt cx="8571165" cy="3146948"/>
            </a:xfrm>
          </p:grpSpPr>
          <p:graphicFrame>
            <p:nvGraphicFramePr>
              <p:cNvPr id="29" name="차트 28"/>
              <p:cNvGraphicFramePr>
                <a:graphicFrameLocks/>
              </p:cNvGraphicFramePr>
              <p:nvPr/>
            </p:nvGraphicFramePr>
            <p:xfrm>
              <a:off x="2906754" y="3126408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0" name="TextBox 13"/>
              <p:cNvSpPr txBox="1">
                <a:spLocks noChangeAspect="1"/>
              </p:cNvSpPr>
              <p:nvPr/>
            </p:nvSpPr>
            <p:spPr bwMode="auto">
              <a:xfrm>
                <a:off x="2909883" y="2914716"/>
                <a:ext cx="548008" cy="1994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5</a:t>
                </a:r>
              </a:p>
            </p:txBody>
          </p:sp>
          <p:graphicFrame>
            <p:nvGraphicFramePr>
              <p:cNvPr id="31" name="차트 30"/>
              <p:cNvGraphicFramePr>
                <a:graphicFrameLocks/>
              </p:cNvGraphicFramePr>
              <p:nvPr/>
            </p:nvGraphicFramePr>
            <p:xfrm>
              <a:off x="16504" y="3137488"/>
              <a:ext cx="2771775" cy="29241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32" name="차트 31"/>
              <p:cNvGraphicFramePr>
                <a:graphicFrameLocks/>
              </p:cNvGraphicFramePr>
              <p:nvPr/>
            </p:nvGraphicFramePr>
            <p:xfrm>
              <a:off x="5815894" y="3137488"/>
              <a:ext cx="2771775" cy="292417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  <p:sp>
          <p:nvSpPr>
            <p:cNvPr id="28" name="TextBox 13"/>
            <p:cNvSpPr txBox="1">
              <a:spLocks noChangeAspect="1"/>
            </p:cNvSpPr>
            <p:nvPr/>
          </p:nvSpPr>
          <p:spPr bwMode="auto">
            <a:xfrm>
              <a:off x="5740223" y="2914716"/>
              <a:ext cx="540476" cy="172582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>
                  <a:solidFill>
                    <a:srgbClr val="FF0000"/>
                  </a:solidFill>
                  <a:latin typeface="Calibri"/>
                </a:rPr>
                <a:t>No.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4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97" name="그룹 96"/>
          <p:cNvGrpSpPr>
            <a:grpSpLocks/>
          </p:cNvGrpSpPr>
          <p:nvPr/>
        </p:nvGrpSpPr>
        <p:grpSpPr bwMode="auto">
          <a:xfrm>
            <a:off x="242887" y="871559"/>
            <a:ext cx="8658225" cy="5629275"/>
            <a:chOff x="0" y="0"/>
            <a:chExt cx="8467725" cy="5629275"/>
          </a:xfrm>
        </p:grpSpPr>
        <p:grpSp>
          <p:nvGrpSpPr>
            <p:cNvPr id="98" name="그룹 97"/>
            <p:cNvGrpSpPr>
              <a:grpSpLocks/>
            </p:cNvGrpSpPr>
            <p:nvPr/>
          </p:nvGrpSpPr>
          <p:grpSpPr bwMode="auto">
            <a:xfrm>
              <a:off x="0" y="0"/>
              <a:ext cx="2733675" cy="2714625"/>
              <a:chOff x="0" y="0"/>
              <a:chExt cx="2771775" cy="3137317"/>
            </a:xfrm>
          </p:grpSpPr>
          <p:graphicFrame>
            <p:nvGraphicFramePr>
              <p:cNvPr id="114" name="차트 113"/>
              <p:cNvGraphicFramePr>
                <a:graphicFrameLocks/>
              </p:cNvGraphicFramePr>
              <p:nvPr/>
            </p:nvGraphicFramePr>
            <p:xfrm>
              <a:off x="0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15" name="TextBox 13"/>
              <p:cNvSpPr txBox="1">
                <a:spLocks noChangeAspect="1"/>
              </p:cNvSpPr>
              <p:nvPr/>
            </p:nvSpPr>
            <p:spPr bwMode="auto">
              <a:xfrm>
                <a:off x="0" y="0"/>
                <a:ext cx="547825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7</a:t>
                </a:r>
              </a:p>
            </p:txBody>
          </p:sp>
        </p:grpSp>
        <p:grpSp>
          <p:nvGrpSpPr>
            <p:cNvPr id="99" name="그룹 98"/>
            <p:cNvGrpSpPr>
              <a:grpSpLocks/>
            </p:cNvGrpSpPr>
            <p:nvPr/>
          </p:nvGrpSpPr>
          <p:grpSpPr bwMode="auto">
            <a:xfrm>
              <a:off x="2867025" y="0"/>
              <a:ext cx="2733675" cy="2714625"/>
              <a:chOff x="2867025" y="0"/>
              <a:chExt cx="2771775" cy="3137317"/>
            </a:xfrm>
          </p:grpSpPr>
          <p:graphicFrame>
            <p:nvGraphicFramePr>
              <p:cNvPr id="112" name="차트 111"/>
              <p:cNvGraphicFramePr>
                <a:graphicFrameLocks/>
              </p:cNvGraphicFramePr>
              <p:nvPr/>
            </p:nvGraphicFramePr>
            <p:xfrm>
              <a:off x="2867025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13" name="TextBox 13"/>
              <p:cNvSpPr txBox="1">
                <a:spLocks noChangeAspect="1"/>
              </p:cNvSpPr>
              <p:nvPr/>
            </p:nvSpPr>
            <p:spPr bwMode="auto">
              <a:xfrm>
                <a:off x="2869182" y="0"/>
                <a:ext cx="547825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8</a:t>
                </a:r>
              </a:p>
            </p:txBody>
          </p:sp>
        </p:grpSp>
        <p:grpSp>
          <p:nvGrpSpPr>
            <p:cNvPr id="100" name="그룹 99"/>
            <p:cNvGrpSpPr>
              <a:grpSpLocks/>
            </p:cNvGrpSpPr>
            <p:nvPr/>
          </p:nvGrpSpPr>
          <p:grpSpPr bwMode="auto">
            <a:xfrm>
              <a:off x="5734050" y="0"/>
              <a:ext cx="2733675" cy="2714626"/>
              <a:chOff x="5734050" y="0"/>
              <a:chExt cx="2771775" cy="3137318"/>
            </a:xfrm>
          </p:grpSpPr>
          <p:graphicFrame>
            <p:nvGraphicFramePr>
              <p:cNvPr id="110" name="차트 109"/>
              <p:cNvGraphicFramePr>
                <a:graphicFrameLocks/>
              </p:cNvGraphicFramePr>
              <p:nvPr/>
            </p:nvGraphicFramePr>
            <p:xfrm>
              <a:off x="5734050" y="213143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11" name="TextBox 13"/>
              <p:cNvSpPr txBox="1">
                <a:spLocks noChangeAspect="1"/>
              </p:cNvSpPr>
              <p:nvPr/>
            </p:nvSpPr>
            <p:spPr bwMode="auto">
              <a:xfrm>
                <a:off x="5738364" y="0"/>
                <a:ext cx="547825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9</a:t>
                </a:r>
              </a:p>
            </p:txBody>
          </p:sp>
        </p:grpSp>
        <p:grpSp>
          <p:nvGrpSpPr>
            <p:cNvPr id="101" name="그룹 100"/>
            <p:cNvGrpSpPr>
              <a:grpSpLocks/>
            </p:cNvGrpSpPr>
            <p:nvPr/>
          </p:nvGrpSpPr>
          <p:grpSpPr bwMode="auto">
            <a:xfrm>
              <a:off x="0" y="2914650"/>
              <a:ext cx="2733675" cy="2714625"/>
              <a:chOff x="0" y="2914650"/>
              <a:chExt cx="2771775" cy="3137317"/>
            </a:xfrm>
          </p:grpSpPr>
          <p:graphicFrame>
            <p:nvGraphicFramePr>
              <p:cNvPr id="108" name="차트 107"/>
              <p:cNvGraphicFramePr>
                <a:graphicFrameLocks/>
              </p:cNvGraphicFramePr>
              <p:nvPr/>
            </p:nvGraphicFramePr>
            <p:xfrm>
              <a:off x="0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09" name="TextBox 13"/>
              <p:cNvSpPr txBox="1">
                <a:spLocks noChangeAspect="1"/>
              </p:cNvSpPr>
              <p:nvPr/>
            </p:nvSpPr>
            <p:spPr bwMode="auto">
              <a:xfrm>
                <a:off x="0" y="2914650"/>
                <a:ext cx="547825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No.10</a:t>
                </a:r>
              </a:p>
            </p:txBody>
          </p:sp>
        </p:grpSp>
        <p:grpSp>
          <p:nvGrpSpPr>
            <p:cNvPr id="102" name="그룹 101"/>
            <p:cNvGrpSpPr>
              <a:grpSpLocks/>
            </p:cNvGrpSpPr>
            <p:nvPr/>
          </p:nvGrpSpPr>
          <p:grpSpPr bwMode="auto">
            <a:xfrm>
              <a:off x="2867025" y="2914650"/>
              <a:ext cx="2733675" cy="2714625"/>
              <a:chOff x="2867025" y="2914650"/>
              <a:chExt cx="2771775" cy="3137317"/>
            </a:xfrm>
          </p:grpSpPr>
          <p:graphicFrame>
            <p:nvGraphicFramePr>
              <p:cNvPr id="106" name="차트 105"/>
              <p:cNvGraphicFramePr>
                <a:graphicFrameLocks/>
              </p:cNvGraphicFramePr>
              <p:nvPr/>
            </p:nvGraphicFramePr>
            <p:xfrm>
              <a:off x="2867025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07" name="TextBox 13"/>
              <p:cNvSpPr txBox="1">
                <a:spLocks noChangeAspect="1"/>
              </p:cNvSpPr>
              <p:nvPr/>
            </p:nvSpPr>
            <p:spPr bwMode="auto">
              <a:xfrm>
                <a:off x="2869182" y="2914650"/>
                <a:ext cx="547825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No.11</a:t>
                </a:r>
              </a:p>
            </p:txBody>
          </p:sp>
        </p:grpSp>
        <p:grpSp>
          <p:nvGrpSpPr>
            <p:cNvPr id="103" name="그룹 102"/>
            <p:cNvGrpSpPr>
              <a:grpSpLocks/>
            </p:cNvGrpSpPr>
            <p:nvPr/>
          </p:nvGrpSpPr>
          <p:grpSpPr bwMode="auto">
            <a:xfrm>
              <a:off x="5734050" y="2914650"/>
              <a:ext cx="2733675" cy="2714625"/>
              <a:chOff x="5734050" y="2914650"/>
              <a:chExt cx="2771775" cy="3137317"/>
            </a:xfrm>
          </p:grpSpPr>
          <p:graphicFrame>
            <p:nvGraphicFramePr>
              <p:cNvPr id="104" name="차트 103"/>
              <p:cNvGraphicFramePr>
                <a:graphicFrameLocks/>
              </p:cNvGraphicFramePr>
              <p:nvPr/>
            </p:nvGraphicFramePr>
            <p:xfrm>
              <a:off x="5734050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05" name="TextBox 13"/>
              <p:cNvSpPr txBox="1">
                <a:spLocks noChangeAspect="1"/>
              </p:cNvSpPr>
              <p:nvPr/>
            </p:nvSpPr>
            <p:spPr bwMode="auto">
              <a:xfrm>
                <a:off x="5738364" y="2914650"/>
                <a:ext cx="547825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0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3" name="그림 42" descr="로고평신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285860"/>
            <a:ext cx="5028836" cy="5028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137" name="그룹 136"/>
          <p:cNvGrpSpPr>
            <a:grpSpLocks/>
          </p:cNvGrpSpPr>
          <p:nvPr/>
        </p:nvGrpSpPr>
        <p:grpSpPr bwMode="auto">
          <a:xfrm>
            <a:off x="238125" y="876321"/>
            <a:ext cx="8667750" cy="5553075"/>
            <a:chOff x="0" y="0"/>
            <a:chExt cx="8667750" cy="5553075"/>
          </a:xfrm>
        </p:grpSpPr>
        <p:grpSp>
          <p:nvGrpSpPr>
            <p:cNvPr id="138" name="그룹 137"/>
            <p:cNvGrpSpPr>
              <a:grpSpLocks/>
            </p:cNvGrpSpPr>
            <p:nvPr/>
          </p:nvGrpSpPr>
          <p:grpSpPr bwMode="auto">
            <a:xfrm>
              <a:off x="0" y="0"/>
              <a:ext cx="8667750" cy="5553075"/>
              <a:chOff x="0" y="0"/>
              <a:chExt cx="8667750" cy="5553075"/>
            </a:xfrm>
          </p:grpSpPr>
          <p:grpSp>
            <p:nvGrpSpPr>
              <p:cNvPr id="148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8667750" cy="5553075"/>
                <a:chOff x="0" y="0"/>
                <a:chExt cx="7581899" cy="4796552"/>
              </a:xfrm>
            </p:grpSpPr>
            <p:graphicFrame>
              <p:nvGraphicFramePr>
                <p:cNvPr id="161" name="Chart 1"/>
                <p:cNvGraphicFramePr>
                  <a:graphicFrameLocks/>
                </p:cNvGraphicFramePr>
                <p:nvPr/>
              </p:nvGraphicFramePr>
              <p:xfrm>
                <a:off x="0" y="300752"/>
                <a:ext cx="7581899" cy="4495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162" name="TextBox 3"/>
                <p:cNvSpPr txBox="1"/>
                <p:nvPr/>
              </p:nvSpPr>
              <p:spPr>
                <a:xfrm>
                  <a:off x="8332" y="0"/>
                  <a:ext cx="1949631" cy="296185"/>
                </a:xfrm>
                <a:prstGeom prst="rect">
                  <a:avLst/>
                </a:prstGeom>
                <a:gradFill rotWithShape="1">
                  <a:gsLst>
                    <a:gs pos="0">
                      <a:srgbClr val="4BACC6">
                        <a:tint val="50000"/>
                        <a:satMod val="300000"/>
                      </a:srgbClr>
                    </a:gs>
                    <a:gs pos="35000">
                      <a:srgbClr val="4BACC6">
                        <a:tint val="37000"/>
                        <a:satMod val="300000"/>
                      </a:srgbClr>
                    </a:gs>
                    <a:gs pos="100000">
                      <a:srgbClr val="4BACC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ko-KR" altLang="en-US" sz="1400" kern="0">
                      <a:solidFill>
                        <a:sysClr val="windowText" lastClr="000000"/>
                      </a:solidFill>
                      <a:latin typeface="맑은 고딕"/>
                      <a:ea typeface="맑은 고딕"/>
                      <a:cs typeface="조선일보명조" pitchFamily="18" charset="-127"/>
                    </a:rPr>
                    <a:t>강   점 </a:t>
                  </a:r>
                  <a:r>
                    <a:rPr lang="en-US" altLang="ko-KR" sz="1400" kern="0">
                      <a:solidFill>
                        <a:sysClr val="windowText" lastClr="000000"/>
                      </a:solidFill>
                      <a:latin typeface="맑은 고딕"/>
                      <a:ea typeface="맑은 고딕"/>
                      <a:cs typeface="조선일보명조" pitchFamily="18" charset="-127"/>
                    </a:rPr>
                    <a:t>(12</a:t>
                  </a:r>
                  <a:r>
                    <a:rPr lang="ko-KR" altLang="en-US" sz="1400" kern="0">
                      <a:solidFill>
                        <a:sysClr val="windowText" lastClr="000000"/>
                      </a:solidFill>
                      <a:latin typeface="맑은 고딕"/>
                      <a:ea typeface="맑은 고딕"/>
                      <a:cs typeface="조선일보명조" pitchFamily="18" charset="-127"/>
                    </a:rPr>
                    <a:t>가지</a:t>
                  </a:r>
                  <a:r>
                    <a:rPr lang="en-US" altLang="ko-KR" sz="1400" kern="0">
                      <a:solidFill>
                        <a:sysClr val="windowText" lastClr="000000"/>
                      </a:solidFill>
                      <a:latin typeface="맑은 고딕"/>
                      <a:ea typeface="맑은 고딕"/>
                      <a:cs typeface="조선일보명조" pitchFamily="18" charset="-127"/>
                    </a:rPr>
                    <a:t>)</a:t>
                  </a:r>
                  <a:endParaRPr lang="en-US" sz="1400" kern="0">
                    <a:solidFill>
                      <a:sysClr val="windowText" lastClr="000000"/>
                    </a:solidFill>
                    <a:cs typeface="조선일보명조" pitchFamily="18" charset="-127"/>
                  </a:endParaRPr>
                </a:p>
              </p:txBody>
            </p:sp>
          </p:grpSp>
          <p:sp>
            <p:nvSpPr>
              <p:cNvPr id="149" name="TextBox 13"/>
              <p:cNvSpPr txBox="1">
                <a:spLocks noChangeAspect="1"/>
              </p:cNvSpPr>
              <p:nvPr/>
            </p:nvSpPr>
            <p:spPr bwMode="auto">
              <a:xfrm>
                <a:off x="1047750" y="4362450"/>
                <a:ext cx="419100" cy="180975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1</a:t>
                </a:r>
              </a:p>
            </p:txBody>
          </p:sp>
          <p:sp>
            <p:nvSpPr>
              <p:cNvPr id="150" name="TextBox 13"/>
              <p:cNvSpPr txBox="1">
                <a:spLocks noChangeAspect="1"/>
              </p:cNvSpPr>
              <p:nvPr/>
            </p:nvSpPr>
            <p:spPr bwMode="auto">
              <a:xfrm>
                <a:off x="1647825" y="4362450"/>
                <a:ext cx="419100" cy="180975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2</a:t>
                </a:r>
              </a:p>
            </p:txBody>
          </p:sp>
          <p:sp>
            <p:nvSpPr>
              <p:cNvPr id="151" name="TextBox 13"/>
              <p:cNvSpPr txBox="1">
                <a:spLocks noChangeAspect="1"/>
              </p:cNvSpPr>
              <p:nvPr/>
            </p:nvSpPr>
            <p:spPr bwMode="auto">
              <a:xfrm>
                <a:off x="2266950" y="4371975"/>
                <a:ext cx="419100" cy="180975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3</a:t>
                </a:r>
              </a:p>
            </p:txBody>
          </p:sp>
          <p:sp>
            <p:nvSpPr>
              <p:cNvPr id="152" name="TextBox 13"/>
              <p:cNvSpPr txBox="1">
                <a:spLocks noChangeAspect="1"/>
              </p:cNvSpPr>
              <p:nvPr/>
            </p:nvSpPr>
            <p:spPr bwMode="auto">
              <a:xfrm>
                <a:off x="2876550" y="4371975"/>
                <a:ext cx="419100" cy="180975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4</a:t>
                </a:r>
              </a:p>
            </p:txBody>
          </p:sp>
          <p:sp>
            <p:nvSpPr>
              <p:cNvPr id="153" name="TextBox 13"/>
              <p:cNvSpPr txBox="1">
                <a:spLocks noChangeAspect="1"/>
              </p:cNvSpPr>
              <p:nvPr/>
            </p:nvSpPr>
            <p:spPr bwMode="auto">
              <a:xfrm>
                <a:off x="3486150" y="4371975"/>
                <a:ext cx="419100" cy="180975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5</a:t>
                </a:r>
              </a:p>
            </p:txBody>
          </p:sp>
          <p:sp>
            <p:nvSpPr>
              <p:cNvPr id="154" name="TextBox 13"/>
              <p:cNvSpPr txBox="1">
                <a:spLocks noChangeAspect="1"/>
              </p:cNvSpPr>
              <p:nvPr/>
            </p:nvSpPr>
            <p:spPr bwMode="auto">
              <a:xfrm>
                <a:off x="4105275" y="4371975"/>
                <a:ext cx="419100" cy="180975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6</a:t>
                </a:r>
              </a:p>
            </p:txBody>
          </p:sp>
          <p:sp>
            <p:nvSpPr>
              <p:cNvPr id="155" name="TextBox 13"/>
              <p:cNvSpPr txBox="1">
                <a:spLocks noChangeAspect="1"/>
              </p:cNvSpPr>
              <p:nvPr/>
            </p:nvSpPr>
            <p:spPr bwMode="auto">
              <a:xfrm>
                <a:off x="4714875" y="4371975"/>
                <a:ext cx="419100" cy="180975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7</a:t>
                </a:r>
              </a:p>
            </p:txBody>
          </p:sp>
          <p:sp>
            <p:nvSpPr>
              <p:cNvPr id="156" name="TextBox 13"/>
              <p:cNvSpPr txBox="1">
                <a:spLocks noChangeAspect="1"/>
              </p:cNvSpPr>
              <p:nvPr/>
            </p:nvSpPr>
            <p:spPr bwMode="auto">
              <a:xfrm>
                <a:off x="5324475" y="4371975"/>
                <a:ext cx="419100" cy="180975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8</a:t>
                </a:r>
              </a:p>
            </p:txBody>
          </p:sp>
          <p:sp>
            <p:nvSpPr>
              <p:cNvPr id="157" name="TextBox 13"/>
              <p:cNvSpPr txBox="1">
                <a:spLocks noChangeAspect="1"/>
              </p:cNvSpPr>
              <p:nvPr/>
            </p:nvSpPr>
            <p:spPr bwMode="auto">
              <a:xfrm>
                <a:off x="5905500" y="4371975"/>
                <a:ext cx="419100" cy="180975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9</a:t>
                </a:r>
              </a:p>
            </p:txBody>
          </p:sp>
          <p:sp>
            <p:nvSpPr>
              <p:cNvPr id="158" name="TextBox 13"/>
              <p:cNvSpPr txBox="1">
                <a:spLocks noChangeAspect="1"/>
              </p:cNvSpPr>
              <p:nvPr/>
            </p:nvSpPr>
            <p:spPr bwMode="auto">
              <a:xfrm>
                <a:off x="6477000" y="4381500"/>
                <a:ext cx="504825" cy="17145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10</a:t>
                </a:r>
              </a:p>
            </p:txBody>
          </p:sp>
          <p:sp>
            <p:nvSpPr>
              <p:cNvPr id="159" name="TextBox 13"/>
              <p:cNvSpPr txBox="1">
                <a:spLocks noChangeAspect="1"/>
              </p:cNvSpPr>
              <p:nvPr/>
            </p:nvSpPr>
            <p:spPr bwMode="auto">
              <a:xfrm>
                <a:off x="7086600" y="4381500"/>
                <a:ext cx="504825" cy="17145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11</a:t>
                </a:r>
              </a:p>
            </p:txBody>
          </p:sp>
          <p:sp>
            <p:nvSpPr>
              <p:cNvPr id="160" name="TextBox 13"/>
              <p:cNvSpPr txBox="1">
                <a:spLocks noChangeAspect="1"/>
              </p:cNvSpPr>
              <p:nvPr/>
            </p:nvSpPr>
            <p:spPr bwMode="auto">
              <a:xfrm>
                <a:off x="7696200" y="4371975"/>
                <a:ext cx="504825" cy="17145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12</a:t>
                </a:r>
              </a:p>
            </p:txBody>
          </p:sp>
        </p:grpSp>
        <p:sp>
          <p:nvSpPr>
            <p:cNvPr id="139" name="TextBox 76"/>
            <p:cNvSpPr txBox="1"/>
            <p:nvPr/>
          </p:nvSpPr>
          <p:spPr bwMode="auto">
            <a:xfrm>
              <a:off x="5105400" y="381000"/>
              <a:ext cx="3524250" cy="1133475"/>
            </a:xfrm>
            <a:prstGeom prst="rect">
              <a:avLst/>
            </a:prstGeom>
            <a:solidFill>
              <a:srgbClr val="FFFFEB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     1. </a:t>
              </a:r>
              <a:r>
                <a:rPr lang="ko-KR" altLang="en-US" sz="1000" kern="0" dirty="0" err="1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사역자를</a:t>
              </a: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 세우는 지도력               </a:t>
              </a:r>
              <a:r>
                <a:rPr lang="en-US" altLang="ko-KR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5. </a:t>
              </a:r>
              <a:r>
                <a:rPr lang="ko-KR" altLang="en-US" sz="10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영감있는</a:t>
              </a:r>
              <a:r>
                <a:rPr lang="ko-KR" altLang="en-US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 예배</a:t>
              </a:r>
              <a:endParaRPr lang="en-US" altLang="ko-KR" sz="1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그래픽M" pitchFamily="18" charset="-127"/>
                <a:ea typeface="HY그래픽M" pitchFamily="18" charset="-127"/>
                <a:cs typeface="조선일보명조" pitchFamily="18" charset="-127"/>
              </a:endParaRPr>
            </a:p>
            <a:p>
              <a:pPr fontAlgn="auto" latinLnBrk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     </a:t>
              </a:r>
              <a:r>
                <a:rPr lang="en-US" altLang="ko-KR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2. </a:t>
              </a: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은사중심 사역                            </a:t>
              </a:r>
              <a:r>
                <a:rPr lang="en-US" altLang="ko-KR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6. </a:t>
              </a:r>
              <a:r>
                <a:rPr lang="ko-KR" altLang="en-US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전인적 </a:t>
              </a:r>
              <a:r>
                <a:rPr lang="ko-KR" altLang="en-US" sz="10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소그룹</a:t>
              </a:r>
              <a:endParaRPr lang="ko-KR" altLang="en-US" sz="1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HY그래픽M" pitchFamily="18" charset="-127"/>
                <a:ea typeface="HY그래픽M" pitchFamily="18" charset="-127"/>
                <a:cs typeface="조선일보명조" pitchFamily="18" charset="-127"/>
              </a:endParaRPr>
            </a:p>
            <a:p>
              <a:pPr fontAlgn="auto" latinLnBrk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     </a:t>
              </a:r>
              <a:r>
                <a:rPr lang="en-US" altLang="ko-KR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3. </a:t>
              </a: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열정적 영성                               </a:t>
              </a:r>
              <a:r>
                <a:rPr lang="en-US" altLang="ko-KR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7. </a:t>
              </a: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필요중심 전도</a:t>
              </a:r>
            </a:p>
            <a:p>
              <a:pPr fontAlgn="auto" latinLnBrk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     </a:t>
              </a:r>
              <a:r>
                <a:rPr lang="en-US" altLang="ko-KR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4. </a:t>
              </a: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기능적 구조                               </a:t>
              </a:r>
              <a:r>
                <a:rPr lang="en-US" altLang="ko-KR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8. </a:t>
              </a: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사랑의 관계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8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HY그래픽M" pitchFamily="18" charset="-127"/>
                <a:ea typeface="HY그래픽M" pitchFamily="18" charset="-127"/>
                <a:cs typeface="조선일보명조" pitchFamily="18" charset="-127"/>
              </a:endParaRPr>
            </a:p>
          </p:txBody>
        </p:sp>
        <p:sp>
          <p:nvSpPr>
            <p:cNvPr id="140" name="직사각형 139"/>
            <p:cNvSpPr/>
            <p:nvPr/>
          </p:nvSpPr>
          <p:spPr bwMode="auto">
            <a:xfrm>
              <a:off x="5172075" y="504825"/>
              <a:ext cx="161925" cy="13335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141" name="직사각형 140"/>
            <p:cNvSpPr/>
            <p:nvPr/>
          </p:nvSpPr>
          <p:spPr bwMode="auto">
            <a:xfrm>
              <a:off x="5172075" y="762000"/>
              <a:ext cx="161925" cy="133350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142" name="직사각형 141"/>
            <p:cNvSpPr/>
            <p:nvPr/>
          </p:nvSpPr>
          <p:spPr bwMode="auto">
            <a:xfrm>
              <a:off x="5172075" y="1009650"/>
              <a:ext cx="161925" cy="133350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143" name="직사각형 142"/>
            <p:cNvSpPr/>
            <p:nvPr/>
          </p:nvSpPr>
          <p:spPr bwMode="auto">
            <a:xfrm>
              <a:off x="5172075" y="1257300"/>
              <a:ext cx="161925" cy="13335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144" name="직사각형 143"/>
            <p:cNvSpPr/>
            <p:nvPr/>
          </p:nvSpPr>
          <p:spPr bwMode="auto">
            <a:xfrm>
              <a:off x="7267575" y="495300"/>
              <a:ext cx="161925" cy="13335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145" name="직사각형 144"/>
            <p:cNvSpPr/>
            <p:nvPr/>
          </p:nvSpPr>
          <p:spPr bwMode="auto">
            <a:xfrm>
              <a:off x="7258050" y="742950"/>
              <a:ext cx="161925" cy="133350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146" name="직사각형 145"/>
            <p:cNvSpPr/>
            <p:nvPr/>
          </p:nvSpPr>
          <p:spPr bwMode="auto">
            <a:xfrm>
              <a:off x="7258050" y="1000125"/>
              <a:ext cx="161925" cy="133350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147" name="직사각형 146"/>
            <p:cNvSpPr/>
            <p:nvPr/>
          </p:nvSpPr>
          <p:spPr bwMode="auto">
            <a:xfrm>
              <a:off x="7248525" y="1247775"/>
              <a:ext cx="161925" cy="13335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5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85" name="그룹 84"/>
          <p:cNvGrpSpPr>
            <a:grpSpLocks/>
          </p:cNvGrpSpPr>
          <p:nvPr/>
        </p:nvGrpSpPr>
        <p:grpSpPr bwMode="auto">
          <a:xfrm>
            <a:off x="238125" y="900134"/>
            <a:ext cx="8667750" cy="5600700"/>
            <a:chOff x="0" y="0"/>
            <a:chExt cx="8667750" cy="5553075"/>
          </a:xfrm>
        </p:grpSpPr>
        <p:grpSp>
          <p:nvGrpSpPr>
            <p:cNvPr id="86" name="그룹 85"/>
            <p:cNvGrpSpPr>
              <a:grpSpLocks/>
            </p:cNvGrpSpPr>
            <p:nvPr/>
          </p:nvGrpSpPr>
          <p:grpSpPr bwMode="auto">
            <a:xfrm>
              <a:off x="0" y="0"/>
              <a:ext cx="8667750" cy="5553075"/>
              <a:chOff x="0" y="0"/>
              <a:chExt cx="8667750" cy="5553075"/>
            </a:xfrm>
          </p:grpSpPr>
          <p:grpSp>
            <p:nvGrpSpPr>
              <p:cNvPr id="96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8667750" cy="5553075"/>
                <a:chOff x="0" y="0"/>
                <a:chExt cx="7581899" cy="4796552"/>
              </a:xfrm>
            </p:grpSpPr>
            <p:graphicFrame>
              <p:nvGraphicFramePr>
                <p:cNvPr id="109" name="Chart 1"/>
                <p:cNvGraphicFramePr>
                  <a:graphicFrameLocks/>
                </p:cNvGraphicFramePr>
                <p:nvPr/>
              </p:nvGraphicFramePr>
              <p:xfrm>
                <a:off x="0" y="300752"/>
                <a:ext cx="7581899" cy="4495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110" name="TextBox 3"/>
                <p:cNvSpPr txBox="1"/>
                <p:nvPr/>
              </p:nvSpPr>
              <p:spPr>
                <a:xfrm>
                  <a:off x="8332" y="0"/>
                  <a:ext cx="1949631" cy="293666"/>
                </a:xfrm>
                <a:prstGeom prst="rect">
                  <a:avLst/>
                </a:prstGeom>
                <a:gradFill rotWithShape="1">
                  <a:gsLst>
                    <a:gs pos="0">
                      <a:srgbClr val="4BACC6">
                        <a:tint val="50000"/>
                        <a:satMod val="300000"/>
                      </a:srgbClr>
                    </a:gs>
                    <a:gs pos="35000">
                      <a:srgbClr val="4BACC6">
                        <a:tint val="37000"/>
                        <a:satMod val="300000"/>
                      </a:srgbClr>
                    </a:gs>
                    <a:gs pos="100000">
                      <a:srgbClr val="4BACC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400" kern="0">
                      <a:solidFill>
                        <a:sysClr val="windowText" lastClr="000000"/>
                      </a:solidFill>
                      <a:latin typeface="맑은 고딕"/>
                      <a:ea typeface="맑은 고딕"/>
                      <a:cs typeface="조선일보명조" pitchFamily="18" charset="-127"/>
                    </a:rPr>
                    <a:t>2</a:t>
                  </a:r>
                  <a:r>
                    <a:rPr lang="ko-KR" altLang="en-US" sz="1400" kern="0">
                      <a:solidFill>
                        <a:sysClr val="windowText" lastClr="000000"/>
                      </a:solidFill>
                      <a:latin typeface="맑은 고딕"/>
                      <a:ea typeface="맑은 고딕"/>
                      <a:cs typeface="조선일보명조" pitchFamily="18" charset="-127"/>
                    </a:rPr>
                    <a:t>차진단</a:t>
                  </a:r>
                  <a:r>
                    <a:rPr lang="en-US" altLang="ko-KR" sz="1400" kern="0">
                      <a:solidFill>
                        <a:sysClr val="windowText" lastClr="000000"/>
                      </a:solidFill>
                      <a:latin typeface="맑은 고딕"/>
                      <a:ea typeface="맑은 고딕"/>
                      <a:cs typeface="조선일보명조" pitchFamily="18" charset="-127"/>
                    </a:rPr>
                    <a:t>-</a:t>
                  </a:r>
                  <a:r>
                    <a:rPr lang="ko-KR" altLang="en-US" sz="1400" kern="0">
                      <a:solidFill>
                        <a:sysClr val="windowText" lastClr="000000"/>
                      </a:solidFill>
                      <a:latin typeface="맑은 고딕"/>
                      <a:ea typeface="맑은 고딕"/>
                      <a:cs typeface="조선일보명조" pitchFamily="18" charset="-127"/>
                    </a:rPr>
                    <a:t>강   점 </a:t>
                  </a:r>
                  <a:r>
                    <a:rPr lang="en-US" altLang="ko-KR" sz="1400" kern="0">
                      <a:solidFill>
                        <a:sysClr val="windowText" lastClr="000000"/>
                      </a:solidFill>
                      <a:latin typeface="맑은 고딕"/>
                      <a:ea typeface="맑은 고딕"/>
                      <a:cs typeface="조선일보명조" pitchFamily="18" charset="-127"/>
                    </a:rPr>
                    <a:t>(12</a:t>
                  </a:r>
                  <a:r>
                    <a:rPr lang="ko-KR" altLang="en-US" sz="1400" kern="0">
                      <a:solidFill>
                        <a:sysClr val="windowText" lastClr="000000"/>
                      </a:solidFill>
                      <a:latin typeface="맑은 고딕"/>
                      <a:ea typeface="맑은 고딕"/>
                      <a:cs typeface="조선일보명조" pitchFamily="18" charset="-127"/>
                    </a:rPr>
                    <a:t>가지</a:t>
                  </a:r>
                  <a:r>
                    <a:rPr lang="en-US" altLang="ko-KR" sz="1400" kern="0">
                      <a:solidFill>
                        <a:sysClr val="windowText" lastClr="000000"/>
                      </a:solidFill>
                      <a:latin typeface="맑은 고딕"/>
                      <a:ea typeface="맑은 고딕"/>
                      <a:cs typeface="조선일보명조" pitchFamily="18" charset="-127"/>
                    </a:rPr>
                    <a:t>)</a:t>
                  </a:r>
                  <a:endParaRPr lang="en-US" sz="1400" kern="0">
                    <a:solidFill>
                      <a:sysClr val="windowText" lastClr="000000"/>
                    </a:solidFill>
                    <a:cs typeface="조선일보명조" pitchFamily="18" charset="-127"/>
                  </a:endParaRPr>
                </a:p>
              </p:txBody>
            </p:sp>
          </p:grpSp>
          <p:sp>
            <p:nvSpPr>
              <p:cNvPr id="97" name="TextBox 13"/>
              <p:cNvSpPr txBox="1">
                <a:spLocks noChangeAspect="1"/>
              </p:cNvSpPr>
              <p:nvPr/>
            </p:nvSpPr>
            <p:spPr bwMode="auto">
              <a:xfrm>
                <a:off x="1047750" y="4391462"/>
                <a:ext cx="419100" cy="17943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1</a:t>
                </a:r>
              </a:p>
            </p:txBody>
          </p:sp>
          <p:sp>
            <p:nvSpPr>
              <p:cNvPr id="98" name="TextBox 13"/>
              <p:cNvSpPr txBox="1">
                <a:spLocks noChangeAspect="1"/>
              </p:cNvSpPr>
              <p:nvPr/>
            </p:nvSpPr>
            <p:spPr bwMode="auto">
              <a:xfrm>
                <a:off x="1647825" y="4391462"/>
                <a:ext cx="419100" cy="17943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2</a:t>
                </a:r>
              </a:p>
            </p:txBody>
          </p:sp>
          <p:sp>
            <p:nvSpPr>
              <p:cNvPr id="99" name="TextBox 13"/>
              <p:cNvSpPr txBox="1">
                <a:spLocks noChangeAspect="1"/>
              </p:cNvSpPr>
              <p:nvPr/>
            </p:nvSpPr>
            <p:spPr bwMode="auto">
              <a:xfrm>
                <a:off x="2266950" y="4400906"/>
                <a:ext cx="419100" cy="17943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3</a:t>
                </a:r>
              </a:p>
            </p:txBody>
          </p:sp>
          <p:sp>
            <p:nvSpPr>
              <p:cNvPr id="100" name="TextBox 13"/>
              <p:cNvSpPr txBox="1">
                <a:spLocks noChangeAspect="1"/>
              </p:cNvSpPr>
              <p:nvPr/>
            </p:nvSpPr>
            <p:spPr bwMode="auto">
              <a:xfrm>
                <a:off x="2876550" y="4400906"/>
                <a:ext cx="419100" cy="17943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4</a:t>
                </a:r>
              </a:p>
            </p:txBody>
          </p:sp>
          <p:sp>
            <p:nvSpPr>
              <p:cNvPr id="101" name="TextBox 13"/>
              <p:cNvSpPr txBox="1">
                <a:spLocks noChangeAspect="1"/>
              </p:cNvSpPr>
              <p:nvPr/>
            </p:nvSpPr>
            <p:spPr bwMode="auto">
              <a:xfrm>
                <a:off x="3457575" y="4400906"/>
                <a:ext cx="419100" cy="17943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5</a:t>
                </a:r>
              </a:p>
            </p:txBody>
          </p:sp>
          <p:sp>
            <p:nvSpPr>
              <p:cNvPr id="102" name="TextBox 13"/>
              <p:cNvSpPr txBox="1">
                <a:spLocks noChangeAspect="1"/>
              </p:cNvSpPr>
              <p:nvPr/>
            </p:nvSpPr>
            <p:spPr bwMode="auto">
              <a:xfrm>
                <a:off x="4076700" y="4400906"/>
                <a:ext cx="419100" cy="17943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6</a:t>
                </a:r>
              </a:p>
            </p:txBody>
          </p:sp>
          <p:sp>
            <p:nvSpPr>
              <p:cNvPr id="103" name="TextBox 13"/>
              <p:cNvSpPr txBox="1">
                <a:spLocks noChangeAspect="1"/>
              </p:cNvSpPr>
              <p:nvPr/>
            </p:nvSpPr>
            <p:spPr bwMode="auto">
              <a:xfrm>
                <a:off x="4686300" y="4400906"/>
                <a:ext cx="419100" cy="17943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7</a:t>
                </a:r>
              </a:p>
            </p:txBody>
          </p:sp>
          <p:sp>
            <p:nvSpPr>
              <p:cNvPr id="104" name="TextBox 13"/>
              <p:cNvSpPr txBox="1">
                <a:spLocks noChangeAspect="1"/>
              </p:cNvSpPr>
              <p:nvPr/>
            </p:nvSpPr>
            <p:spPr bwMode="auto">
              <a:xfrm>
                <a:off x="5295900" y="4400906"/>
                <a:ext cx="419100" cy="17943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8</a:t>
                </a:r>
              </a:p>
            </p:txBody>
          </p:sp>
          <p:sp>
            <p:nvSpPr>
              <p:cNvPr id="105" name="TextBox 13"/>
              <p:cNvSpPr txBox="1">
                <a:spLocks noChangeAspect="1"/>
              </p:cNvSpPr>
              <p:nvPr/>
            </p:nvSpPr>
            <p:spPr bwMode="auto">
              <a:xfrm>
                <a:off x="5905500" y="4400906"/>
                <a:ext cx="419100" cy="17943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9</a:t>
                </a:r>
              </a:p>
            </p:txBody>
          </p:sp>
          <p:sp>
            <p:nvSpPr>
              <p:cNvPr id="106" name="TextBox 13"/>
              <p:cNvSpPr txBox="1">
                <a:spLocks noChangeAspect="1"/>
              </p:cNvSpPr>
              <p:nvPr/>
            </p:nvSpPr>
            <p:spPr bwMode="auto">
              <a:xfrm>
                <a:off x="6477000" y="4410350"/>
                <a:ext cx="504825" cy="169992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10</a:t>
                </a:r>
              </a:p>
            </p:txBody>
          </p:sp>
          <p:sp>
            <p:nvSpPr>
              <p:cNvPr id="107" name="TextBox 13"/>
              <p:cNvSpPr txBox="1">
                <a:spLocks noChangeAspect="1"/>
              </p:cNvSpPr>
              <p:nvPr/>
            </p:nvSpPr>
            <p:spPr bwMode="auto">
              <a:xfrm>
                <a:off x="7086600" y="4410350"/>
                <a:ext cx="504825" cy="169992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11</a:t>
                </a:r>
              </a:p>
            </p:txBody>
          </p:sp>
          <p:sp>
            <p:nvSpPr>
              <p:cNvPr id="108" name="TextBox 13"/>
              <p:cNvSpPr txBox="1">
                <a:spLocks noChangeAspect="1"/>
              </p:cNvSpPr>
              <p:nvPr/>
            </p:nvSpPr>
            <p:spPr bwMode="auto">
              <a:xfrm>
                <a:off x="7696200" y="4400906"/>
                <a:ext cx="504825" cy="169992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>
                    <a:solidFill>
                      <a:srgbClr val="FF0000"/>
                    </a:solidFill>
                    <a:latin typeface="Calibri"/>
                  </a:rPr>
                  <a:t>No. 12</a:t>
                </a:r>
              </a:p>
            </p:txBody>
          </p:sp>
        </p:grpSp>
        <p:sp>
          <p:nvSpPr>
            <p:cNvPr id="87" name="TextBox 76"/>
            <p:cNvSpPr txBox="1"/>
            <p:nvPr/>
          </p:nvSpPr>
          <p:spPr bwMode="auto">
            <a:xfrm>
              <a:off x="5067300" y="406092"/>
              <a:ext cx="3524250" cy="1133281"/>
            </a:xfrm>
            <a:prstGeom prst="rect">
              <a:avLst/>
            </a:prstGeom>
            <a:solidFill>
              <a:srgbClr val="FFFFEB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     1. </a:t>
              </a:r>
              <a:r>
                <a:rPr lang="ko-KR" altLang="en-US" sz="1000" kern="0" dirty="0" err="1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사역자를</a:t>
              </a: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 세우는 지도력               </a:t>
              </a:r>
              <a:r>
                <a:rPr lang="en-US" altLang="ko-KR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5. </a:t>
              </a:r>
              <a:r>
                <a:rPr lang="ko-KR" altLang="en-US" sz="10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영감있는</a:t>
              </a:r>
              <a:r>
                <a:rPr lang="ko-KR" altLang="en-US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 예배</a:t>
              </a:r>
              <a:endParaRPr lang="en-US" altLang="ko-KR" sz="1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그래픽M" pitchFamily="18" charset="-127"/>
                <a:ea typeface="HY그래픽M" pitchFamily="18" charset="-127"/>
                <a:cs typeface="조선일보명조" pitchFamily="18" charset="-127"/>
              </a:endParaRPr>
            </a:p>
            <a:p>
              <a:pPr fontAlgn="auto" latinLnBrk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     </a:t>
              </a:r>
              <a:r>
                <a:rPr lang="en-US" altLang="ko-KR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2. </a:t>
              </a: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은사중심 사역                            </a:t>
              </a:r>
              <a:r>
                <a:rPr lang="en-US" altLang="ko-KR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6. </a:t>
              </a:r>
              <a:r>
                <a:rPr lang="ko-KR" altLang="en-US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전인적 </a:t>
              </a:r>
              <a:r>
                <a:rPr lang="ko-KR" altLang="en-US" sz="10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소그룹</a:t>
              </a:r>
              <a:endParaRPr lang="ko-KR" altLang="en-US" sz="1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HY그래픽M" pitchFamily="18" charset="-127"/>
                <a:ea typeface="HY그래픽M" pitchFamily="18" charset="-127"/>
                <a:cs typeface="조선일보명조" pitchFamily="18" charset="-127"/>
              </a:endParaRPr>
            </a:p>
            <a:p>
              <a:pPr fontAlgn="auto" latinLnBrk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     </a:t>
              </a:r>
              <a:r>
                <a:rPr lang="en-US" altLang="ko-KR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3. </a:t>
              </a: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열정적 영성                               </a:t>
              </a:r>
              <a:r>
                <a:rPr lang="en-US" altLang="ko-KR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7. </a:t>
              </a: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필요중심 전도</a:t>
              </a:r>
            </a:p>
            <a:p>
              <a:pPr fontAlgn="auto" latinLnBrk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     </a:t>
              </a:r>
              <a:r>
                <a:rPr lang="en-US" altLang="ko-KR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4. </a:t>
              </a: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기능적 구조                               </a:t>
              </a:r>
              <a:r>
                <a:rPr lang="en-US" altLang="ko-KR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8. </a:t>
              </a:r>
              <a:r>
                <a:rPr lang="ko-KR" altLang="en-US" sz="1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HY그래픽M" pitchFamily="18" charset="-127"/>
                  <a:ea typeface="HY그래픽M" pitchFamily="18" charset="-127"/>
                  <a:cs typeface="조선일보명조" pitchFamily="18" charset="-127"/>
                </a:rPr>
                <a:t>사랑의 관계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8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HY그래픽M" pitchFamily="18" charset="-127"/>
                <a:ea typeface="HY그래픽M" pitchFamily="18" charset="-127"/>
                <a:cs typeface="조선일보명조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 bwMode="auto">
            <a:xfrm>
              <a:off x="5162550" y="528864"/>
              <a:ext cx="161925" cy="1416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89" name="직사각형 88"/>
            <p:cNvSpPr/>
            <p:nvPr/>
          </p:nvSpPr>
          <p:spPr bwMode="auto">
            <a:xfrm>
              <a:off x="5162550" y="793296"/>
              <a:ext cx="161925" cy="132216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90" name="직사각형 89"/>
            <p:cNvSpPr/>
            <p:nvPr/>
          </p:nvSpPr>
          <p:spPr bwMode="auto">
            <a:xfrm>
              <a:off x="5162550" y="1038841"/>
              <a:ext cx="161925" cy="132216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91" name="직사각형 90"/>
            <p:cNvSpPr/>
            <p:nvPr/>
          </p:nvSpPr>
          <p:spPr bwMode="auto">
            <a:xfrm>
              <a:off x="5162550" y="1284385"/>
              <a:ext cx="161925" cy="132216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92" name="직사각형 91"/>
            <p:cNvSpPr/>
            <p:nvPr/>
          </p:nvSpPr>
          <p:spPr bwMode="auto">
            <a:xfrm>
              <a:off x="7229475" y="519420"/>
              <a:ext cx="161925" cy="14166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93" name="직사각형 92"/>
            <p:cNvSpPr/>
            <p:nvPr/>
          </p:nvSpPr>
          <p:spPr bwMode="auto">
            <a:xfrm>
              <a:off x="7219950" y="774408"/>
              <a:ext cx="161925" cy="132216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94" name="직사각형 93"/>
            <p:cNvSpPr/>
            <p:nvPr/>
          </p:nvSpPr>
          <p:spPr bwMode="auto">
            <a:xfrm>
              <a:off x="7219950" y="1029397"/>
              <a:ext cx="161925" cy="132216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95" name="직사각형 94"/>
            <p:cNvSpPr/>
            <p:nvPr/>
          </p:nvSpPr>
          <p:spPr bwMode="auto">
            <a:xfrm>
              <a:off x="7210425" y="1274941"/>
              <a:ext cx="161925" cy="132216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4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중복 강점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16" name="그룹 15"/>
          <p:cNvGrpSpPr>
            <a:grpSpLocks/>
          </p:cNvGrpSpPr>
          <p:nvPr/>
        </p:nvGrpSpPr>
        <p:grpSpPr bwMode="auto">
          <a:xfrm>
            <a:off x="381030" y="1247798"/>
            <a:ext cx="8477250" cy="5467350"/>
            <a:chOff x="0" y="0"/>
            <a:chExt cx="7980775" cy="5022266"/>
          </a:xfrm>
        </p:grpSpPr>
        <p:graphicFrame>
          <p:nvGraphicFramePr>
            <p:cNvPr id="17" name="차트 16"/>
            <p:cNvGraphicFramePr>
              <a:graphicFrameLocks/>
            </p:cNvGraphicFramePr>
            <p:nvPr/>
          </p:nvGraphicFramePr>
          <p:xfrm>
            <a:off x="0" y="361951"/>
            <a:ext cx="7980775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70"/>
            <p:cNvSpPr txBox="1"/>
            <p:nvPr/>
          </p:nvSpPr>
          <p:spPr bwMode="auto">
            <a:xfrm>
              <a:off x="8967" y="0"/>
              <a:ext cx="2295594" cy="349984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1</a:t>
              </a:r>
              <a:r>
                <a:rPr lang="ko-KR" altLang="en-US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차</a:t>
              </a:r>
              <a:r>
                <a:rPr lang="en-US" altLang="ko-KR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,2</a:t>
              </a:r>
              <a:r>
                <a:rPr lang="ko-KR" altLang="en-US" sz="1400" kern="0">
                  <a:solidFill>
                    <a:sysClr val="windowText" lastClr="000000"/>
                  </a:solidFill>
                  <a:latin typeface="맑은 고딕"/>
                  <a:ea typeface="맑은 고딕"/>
                  <a:cs typeface="조선일보명조" pitchFamily="18" charset="-127"/>
                </a:rPr>
                <a:t>차진단 중복 강점</a:t>
              </a:r>
              <a:endParaRPr lang="en-US" sz="1400" kern="0">
                <a:solidFill>
                  <a:sysClr val="windowText" lastClr="000000"/>
                </a:solidFill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1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강점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64" name="그룹 63"/>
          <p:cNvGrpSpPr>
            <a:grpSpLocks/>
          </p:cNvGrpSpPr>
          <p:nvPr/>
        </p:nvGrpSpPr>
        <p:grpSpPr bwMode="auto">
          <a:xfrm>
            <a:off x="338137" y="1357298"/>
            <a:ext cx="8467725" cy="5457825"/>
            <a:chOff x="0" y="0"/>
            <a:chExt cx="8467725" cy="5628086"/>
          </a:xfrm>
        </p:grpSpPr>
        <p:grpSp>
          <p:nvGrpSpPr>
            <p:cNvPr id="65" name="그룹 64"/>
            <p:cNvGrpSpPr>
              <a:grpSpLocks/>
            </p:cNvGrpSpPr>
            <p:nvPr/>
          </p:nvGrpSpPr>
          <p:grpSpPr bwMode="auto">
            <a:xfrm>
              <a:off x="0" y="0"/>
              <a:ext cx="8467725" cy="2732484"/>
              <a:chOff x="0" y="0"/>
              <a:chExt cx="8467725" cy="2732484"/>
            </a:xfrm>
          </p:grpSpPr>
          <p:grpSp>
            <p:nvGrpSpPr>
              <p:cNvPr id="75" name="그룹 74"/>
              <p:cNvGrpSpPr>
                <a:grpSpLocks/>
              </p:cNvGrpSpPr>
              <p:nvPr/>
            </p:nvGrpSpPr>
            <p:grpSpPr bwMode="auto">
              <a:xfrm>
                <a:off x="0" y="0"/>
                <a:ext cx="2733675" cy="2732484"/>
                <a:chOff x="0" y="0"/>
                <a:chExt cx="2771775" cy="3157958"/>
              </a:xfrm>
            </p:grpSpPr>
            <p:graphicFrame>
              <p:nvGraphicFramePr>
                <p:cNvPr id="82" name="차트 81"/>
                <p:cNvGraphicFramePr>
                  <a:graphicFrameLocks/>
                </p:cNvGraphicFramePr>
                <p:nvPr/>
              </p:nvGraphicFramePr>
              <p:xfrm>
                <a:off x="0" y="233783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83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0" y="0"/>
                  <a:ext cx="550492" cy="227031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50" kern="0">
                      <a:solidFill>
                        <a:srgbClr val="FF0000"/>
                      </a:solidFill>
                      <a:latin typeface="Calibri"/>
                    </a:rPr>
                    <a:t>No. 1</a:t>
                  </a:r>
                </a:p>
              </p:txBody>
            </p:sp>
          </p:grpSp>
          <p:grpSp>
            <p:nvGrpSpPr>
              <p:cNvPr id="76" name="그룹 75"/>
              <p:cNvGrpSpPr>
                <a:grpSpLocks/>
              </p:cNvGrpSpPr>
              <p:nvPr/>
            </p:nvGrpSpPr>
            <p:grpSpPr bwMode="auto">
              <a:xfrm>
                <a:off x="2867025" y="0"/>
                <a:ext cx="2733675" cy="2713437"/>
                <a:chOff x="2867025" y="0"/>
                <a:chExt cx="2771775" cy="3135944"/>
              </a:xfrm>
            </p:grpSpPr>
            <p:graphicFrame>
              <p:nvGraphicFramePr>
                <p:cNvPr id="80" name="차트 79"/>
                <p:cNvGraphicFramePr>
                  <a:graphicFrameLocks/>
                </p:cNvGraphicFramePr>
                <p:nvPr/>
              </p:nvGraphicFramePr>
              <p:xfrm>
                <a:off x="2867025" y="211769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81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2867025" y="0"/>
                  <a:ext cx="550492" cy="204328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50" kern="0">
                      <a:solidFill>
                        <a:srgbClr val="FF0000"/>
                      </a:solidFill>
                      <a:latin typeface="Calibri"/>
                    </a:rPr>
                    <a:t>No. 2</a:t>
                  </a:r>
                </a:p>
              </p:txBody>
            </p:sp>
          </p:grpSp>
          <p:grpSp>
            <p:nvGrpSpPr>
              <p:cNvPr id="77" name="그룹 76"/>
              <p:cNvGrpSpPr>
                <a:grpSpLocks/>
              </p:cNvGrpSpPr>
              <p:nvPr/>
            </p:nvGrpSpPr>
            <p:grpSpPr bwMode="auto">
              <a:xfrm>
                <a:off x="5734050" y="0"/>
                <a:ext cx="2733675" cy="2713437"/>
                <a:chOff x="5734050" y="0"/>
                <a:chExt cx="2771775" cy="3135944"/>
              </a:xfrm>
            </p:grpSpPr>
            <p:graphicFrame>
              <p:nvGraphicFramePr>
                <p:cNvPr id="78" name="차트 77"/>
                <p:cNvGraphicFramePr>
                  <a:graphicFrameLocks/>
                </p:cNvGraphicFramePr>
                <p:nvPr/>
              </p:nvGraphicFramePr>
              <p:xfrm>
                <a:off x="5734050" y="211769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79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5734050" y="0"/>
                  <a:ext cx="550492" cy="204328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50" kern="0">
                      <a:solidFill>
                        <a:srgbClr val="FF0000"/>
                      </a:solidFill>
                      <a:latin typeface="Calibri"/>
                    </a:rPr>
                    <a:t>No. 3</a:t>
                  </a:r>
                </a:p>
              </p:txBody>
            </p:sp>
          </p:grpSp>
        </p:grpSp>
        <p:grpSp>
          <p:nvGrpSpPr>
            <p:cNvPr id="66" name="그룹 65"/>
            <p:cNvGrpSpPr>
              <a:grpSpLocks/>
            </p:cNvGrpSpPr>
            <p:nvPr/>
          </p:nvGrpSpPr>
          <p:grpSpPr bwMode="auto">
            <a:xfrm>
              <a:off x="0" y="2917175"/>
              <a:ext cx="2733675" cy="2710911"/>
              <a:chOff x="0" y="2917175"/>
              <a:chExt cx="2771775" cy="3133025"/>
            </a:xfrm>
          </p:grpSpPr>
          <p:graphicFrame>
            <p:nvGraphicFramePr>
              <p:cNvPr id="73" name="차트 72"/>
              <p:cNvGraphicFramePr>
                <a:graphicFrameLocks/>
              </p:cNvGraphicFramePr>
              <p:nvPr/>
            </p:nvGraphicFramePr>
            <p:xfrm>
              <a:off x="0" y="3126027"/>
              <a:ext cx="2771775" cy="29241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74" name="TextBox 13"/>
              <p:cNvSpPr txBox="1">
                <a:spLocks noChangeAspect="1"/>
              </p:cNvSpPr>
              <p:nvPr/>
            </p:nvSpPr>
            <p:spPr bwMode="auto">
              <a:xfrm>
                <a:off x="0" y="2917175"/>
                <a:ext cx="550492" cy="204328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4</a:t>
                </a:r>
              </a:p>
            </p:txBody>
          </p:sp>
        </p:grpSp>
        <p:grpSp>
          <p:nvGrpSpPr>
            <p:cNvPr id="67" name="그룹 66"/>
            <p:cNvGrpSpPr>
              <a:grpSpLocks/>
            </p:cNvGrpSpPr>
            <p:nvPr/>
          </p:nvGrpSpPr>
          <p:grpSpPr bwMode="auto">
            <a:xfrm>
              <a:off x="2867025" y="2917175"/>
              <a:ext cx="2733675" cy="2710911"/>
              <a:chOff x="2867025" y="2917175"/>
              <a:chExt cx="2771775" cy="3133025"/>
            </a:xfrm>
          </p:grpSpPr>
          <p:graphicFrame>
            <p:nvGraphicFramePr>
              <p:cNvPr id="71" name="차트 70"/>
              <p:cNvGraphicFramePr>
                <a:graphicFrameLocks/>
              </p:cNvGraphicFramePr>
              <p:nvPr/>
            </p:nvGraphicFramePr>
            <p:xfrm>
              <a:off x="2867025" y="3126025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72" name="TextBox 13"/>
              <p:cNvSpPr txBox="1">
                <a:spLocks noChangeAspect="1"/>
              </p:cNvSpPr>
              <p:nvPr/>
            </p:nvSpPr>
            <p:spPr bwMode="auto">
              <a:xfrm>
                <a:off x="2867025" y="2917175"/>
                <a:ext cx="550492" cy="204328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5</a:t>
                </a:r>
              </a:p>
            </p:txBody>
          </p:sp>
        </p:grpSp>
        <p:grpSp>
          <p:nvGrpSpPr>
            <p:cNvPr id="68" name="그룹 67"/>
            <p:cNvGrpSpPr>
              <a:grpSpLocks/>
            </p:cNvGrpSpPr>
            <p:nvPr/>
          </p:nvGrpSpPr>
          <p:grpSpPr bwMode="auto">
            <a:xfrm>
              <a:off x="5734050" y="2917174"/>
              <a:ext cx="2733675" cy="2710908"/>
              <a:chOff x="5734050" y="2917174"/>
              <a:chExt cx="2771775" cy="3133023"/>
            </a:xfrm>
          </p:grpSpPr>
          <p:graphicFrame>
            <p:nvGraphicFramePr>
              <p:cNvPr id="69" name="차트 68"/>
              <p:cNvGraphicFramePr>
                <a:graphicFrameLocks/>
              </p:cNvGraphicFramePr>
              <p:nvPr/>
            </p:nvGraphicFramePr>
            <p:xfrm>
              <a:off x="5734050" y="3126024"/>
              <a:ext cx="2771775" cy="29241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70" name="TextBox 13"/>
              <p:cNvSpPr txBox="1">
                <a:spLocks noChangeAspect="1"/>
              </p:cNvSpPr>
              <p:nvPr/>
            </p:nvSpPr>
            <p:spPr bwMode="auto">
              <a:xfrm>
                <a:off x="5734050" y="2917174"/>
                <a:ext cx="550492" cy="204328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75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강점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65" name="그룹 64"/>
          <p:cNvGrpSpPr>
            <a:grpSpLocks/>
          </p:cNvGrpSpPr>
          <p:nvPr/>
        </p:nvGrpSpPr>
        <p:grpSpPr bwMode="auto">
          <a:xfrm>
            <a:off x="338137" y="1157311"/>
            <a:ext cx="8467725" cy="5629275"/>
            <a:chOff x="0" y="0"/>
            <a:chExt cx="8467725" cy="5629275"/>
          </a:xfrm>
        </p:grpSpPr>
        <p:grpSp>
          <p:nvGrpSpPr>
            <p:cNvPr id="66" name="그룹 65"/>
            <p:cNvGrpSpPr>
              <a:grpSpLocks/>
            </p:cNvGrpSpPr>
            <p:nvPr/>
          </p:nvGrpSpPr>
          <p:grpSpPr bwMode="auto">
            <a:xfrm>
              <a:off x="0" y="0"/>
              <a:ext cx="2733675" cy="2714625"/>
              <a:chOff x="0" y="0"/>
              <a:chExt cx="2771775" cy="3137317"/>
            </a:xfrm>
          </p:grpSpPr>
          <p:graphicFrame>
            <p:nvGraphicFramePr>
              <p:cNvPr id="82" name="차트 81"/>
              <p:cNvGraphicFramePr>
                <a:graphicFrameLocks/>
              </p:cNvGraphicFramePr>
              <p:nvPr/>
            </p:nvGraphicFramePr>
            <p:xfrm>
              <a:off x="0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83" name="TextBox 13"/>
              <p:cNvSpPr txBox="1">
                <a:spLocks noChangeAspect="1"/>
              </p:cNvSpPr>
              <p:nvPr/>
            </p:nvSpPr>
            <p:spPr bwMode="auto">
              <a:xfrm>
                <a:off x="0" y="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7</a:t>
                </a:r>
              </a:p>
            </p:txBody>
          </p:sp>
        </p:grpSp>
        <p:grpSp>
          <p:nvGrpSpPr>
            <p:cNvPr id="67" name="그룹 66"/>
            <p:cNvGrpSpPr>
              <a:grpSpLocks/>
            </p:cNvGrpSpPr>
            <p:nvPr/>
          </p:nvGrpSpPr>
          <p:grpSpPr bwMode="auto">
            <a:xfrm>
              <a:off x="2867025" y="0"/>
              <a:ext cx="2733675" cy="2714625"/>
              <a:chOff x="2867025" y="0"/>
              <a:chExt cx="2771775" cy="3137317"/>
            </a:xfrm>
          </p:grpSpPr>
          <p:graphicFrame>
            <p:nvGraphicFramePr>
              <p:cNvPr id="80" name="차트 79"/>
              <p:cNvGraphicFramePr>
                <a:graphicFrameLocks/>
              </p:cNvGraphicFramePr>
              <p:nvPr/>
            </p:nvGraphicFramePr>
            <p:xfrm>
              <a:off x="2867025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1" name="TextBox 13"/>
              <p:cNvSpPr txBox="1">
                <a:spLocks noChangeAspect="1"/>
              </p:cNvSpPr>
              <p:nvPr/>
            </p:nvSpPr>
            <p:spPr bwMode="auto">
              <a:xfrm>
                <a:off x="2867025" y="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8</a:t>
                </a:r>
              </a:p>
            </p:txBody>
          </p:sp>
        </p:grpSp>
        <p:grpSp>
          <p:nvGrpSpPr>
            <p:cNvPr id="68" name="그룹 67"/>
            <p:cNvGrpSpPr>
              <a:grpSpLocks/>
            </p:cNvGrpSpPr>
            <p:nvPr/>
          </p:nvGrpSpPr>
          <p:grpSpPr bwMode="auto">
            <a:xfrm>
              <a:off x="5734050" y="0"/>
              <a:ext cx="2733675" cy="2714626"/>
              <a:chOff x="5734050" y="0"/>
              <a:chExt cx="2771775" cy="3137318"/>
            </a:xfrm>
          </p:grpSpPr>
          <p:graphicFrame>
            <p:nvGraphicFramePr>
              <p:cNvPr id="78" name="차트 77"/>
              <p:cNvGraphicFramePr>
                <a:graphicFrameLocks/>
              </p:cNvGraphicFramePr>
              <p:nvPr/>
            </p:nvGraphicFramePr>
            <p:xfrm>
              <a:off x="5734050" y="213143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9" name="TextBox 13"/>
              <p:cNvSpPr txBox="1">
                <a:spLocks noChangeAspect="1"/>
              </p:cNvSpPr>
              <p:nvPr/>
            </p:nvSpPr>
            <p:spPr bwMode="auto">
              <a:xfrm>
                <a:off x="5734050" y="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9</a:t>
                </a:r>
              </a:p>
            </p:txBody>
          </p:sp>
        </p:grpSp>
        <p:grpSp>
          <p:nvGrpSpPr>
            <p:cNvPr id="69" name="그룹 68"/>
            <p:cNvGrpSpPr>
              <a:grpSpLocks/>
            </p:cNvGrpSpPr>
            <p:nvPr/>
          </p:nvGrpSpPr>
          <p:grpSpPr bwMode="auto">
            <a:xfrm>
              <a:off x="0" y="2914650"/>
              <a:ext cx="2733675" cy="2714625"/>
              <a:chOff x="0" y="2914650"/>
              <a:chExt cx="2771775" cy="3137317"/>
            </a:xfrm>
          </p:grpSpPr>
          <p:graphicFrame>
            <p:nvGraphicFramePr>
              <p:cNvPr id="76" name="차트 75"/>
              <p:cNvGraphicFramePr>
                <a:graphicFrameLocks/>
              </p:cNvGraphicFramePr>
              <p:nvPr/>
            </p:nvGraphicFramePr>
            <p:xfrm>
              <a:off x="0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77" name="TextBox 13"/>
              <p:cNvSpPr txBox="1">
                <a:spLocks noChangeAspect="1"/>
              </p:cNvSpPr>
              <p:nvPr/>
            </p:nvSpPr>
            <p:spPr bwMode="auto">
              <a:xfrm>
                <a:off x="0" y="291465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No.10</a:t>
                </a:r>
              </a:p>
            </p:txBody>
          </p:sp>
        </p:grpSp>
        <p:grpSp>
          <p:nvGrpSpPr>
            <p:cNvPr id="70" name="그룹 69"/>
            <p:cNvGrpSpPr>
              <a:grpSpLocks/>
            </p:cNvGrpSpPr>
            <p:nvPr/>
          </p:nvGrpSpPr>
          <p:grpSpPr bwMode="auto">
            <a:xfrm>
              <a:off x="2867025" y="2914650"/>
              <a:ext cx="2733675" cy="2714625"/>
              <a:chOff x="2867025" y="2914650"/>
              <a:chExt cx="2771775" cy="3137317"/>
            </a:xfrm>
          </p:grpSpPr>
          <p:graphicFrame>
            <p:nvGraphicFramePr>
              <p:cNvPr id="74" name="차트 73"/>
              <p:cNvGraphicFramePr>
                <a:graphicFrameLocks/>
              </p:cNvGraphicFramePr>
              <p:nvPr/>
            </p:nvGraphicFramePr>
            <p:xfrm>
              <a:off x="2867025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75" name="TextBox 13"/>
              <p:cNvSpPr txBox="1">
                <a:spLocks noChangeAspect="1"/>
              </p:cNvSpPr>
              <p:nvPr/>
            </p:nvSpPr>
            <p:spPr bwMode="auto">
              <a:xfrm>
                <a:off x="2867025" y="291465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No.11</a:t>
                </a:r>
              </a:p>
            </p:txBody>
          </p:sp>
        </p:grpSp>
        <p:grpSp>
          <p:nvGrpSpPr>
            <p:cNvPr id="71" name="그룹 70"/>
            <p:cNvGrpSpPr>
              <a:grpSpLocks/>
            </p:cNvGrpSpPr>
            <p:nvPr/>
          </p:nvGrpSpPr>
          <p:grpSpPr bwMode="auto">
            <a:xfrm>
              <a:off x="5734050" y="2914650"/>
              <a:ext cx="2733675" cy="2714625"/>
              <a:chOff x="5734050" y="2914650"/>
              <a:chExt cx="2771775" cy="3137317"/>
            </a:xfrm>
          </p:grpSpPr>
          <p:graphicFrame>
            <p:nvGraphicFramePr>
              <p:cNvPr id="72" name="차트 71"/>
              <p:cNvGraphicFramePr>
                <a:graphicFrameLocks/>
              </p:cNvGraphicFramePr>
              <p:nvPr/>
            </p:nvGraphicFramePr>
            <p:xfrm>
              <a:off x="5734050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73" name="TextBox 13"/>
              <p:cNvSpPr txBox="1">
                <a:spLocks noChangeAspect="1"/>
              </p:cNvSpPr>
              <p:nvPr/>
            </p:nvSpPr>
            <p:spPr bwMode="auto">
              <a:xfrm>
                <a:off x="5734050" y="291465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40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강점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63" name="그룹 62"/>
          <p:cNvGrpSpPr>
            <a:grpSpLocks/>
          </p:cNvGrpSpPr>
          <p:nvPr/>
        </p:nvGrpSpPr>
        <p:grpSpPr bwMode="auto">
          <a:xfrm>
            <a:off x="333375" y="1033483"/>
            <a:ext cx="8477250" cy="5467351"/>
            <a:chOff x="0" y="0"/>
            <a:chExt cx="8477250" cy="5637911"/>
          </a:xfrm>
        </p:grpSpPr>
        <p:grpSp>
          <p:nvGrpSpPr>
            <p:cNvPr id="64" name="그룹 63"/>
            <p:cNvGrpSpPr>
              <a:grpSpLocks/>
            </p:cNvGrpSpPr>
            <p:nvPr/>
          </p:nvGrpSpPr>
          <p:grpSpPr bwMode="auto">
            <a:xfrm>
              <a:off x="0" y="0"/>
              <a:ext cx="8477250" cy="2732484"/>
              <a:chOff x="0" y="0"/>
              <a:chExt cx="8477250" cy="2732484"/>
            </a:xfrm>
          </p:grpSpPr>
          <p:grpSp>
            <p:nvGrpSpPr>
              <p:cNvPr id="73" name="그룹 72"/>
              <p:cNvGrpSpPr>
                <a:grpSpLocks/>
              </p:cNvGrpSpPr>
              <p:nvPr/>
            </p:nvGrpSpPr>
            <p:grpSpPr bwMode="auto">
              <a:xfrm>
                <a:off x="0" y="0"/>
                <a:ext cx="2733675" cy="2732484"/>
                <a:chOff x="0" y="0"/>
                <a:chExt cx="2771775" cy="3157958"/>
              </a:xfrm>
            </p:grpSpPr>
            <p:graphicFrame>
              <p:nvGraphicFramePr>
                <p:cNvPr id="79" name="차트 78"/>
                <p:cNvGraphicFramePr>
                  <a:graphicFrameLocks/>
                </p:cNvGraphicFramePr>
                <p:nvPr/>
              </p:nvGraphicFramePr>
              <p:xfrm>
                <a:off x="0" y="233783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80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0" y="0"/>
                  <a:ext cx="550492" cy="227031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50" kern="0">
                      <a:solidFill>
                        <a:srgbClr val="FF0000"/>
                      </a:solidFill>
                      <a:latin typeface="Calibri"/>
                    </a:rPr>
                    <a:t>No. 1</a:t>
                  </a:r>
                </a:p>
              </p:txBody>
            </p:sp>
          </p:grpSp>
          <p:grpSp>
            <p:nvGrpSpPr>
              <p:cNvPr id="74" name="그룹 73"/>
              <p:cNvGrpSpPr>
                <a:grpSpLocks/>
              </p:cNvGrpSpPr>
              <p:nvPr/>
            </p:nvGrpSpPr>
            <p:grpSpPr bwMode="auto">
              <a:xfrm>
                <a:off x="2867025" y="0"/>
                <a:ext cx="5610225" cy="2713437"/>
                <a:chOff x="2867025" y="0"/>
                <a:chExt cx="5688416" cy="3135944"/>
              </a:xfrm>
            </p:grpSpPr>
            <p:graphicFrame>
              <p:nvGraphicFramePr>
                <p:cNvPr id="76" name="차트 75"/>
                <p:cNvGraphicFramePr>
                  <a:graphicFrameLocks/>
                </p:cNvGraphicFramePr>
                <p:nvPr/>
              </p:nvGraphicFramePr>
              <p:xfrm>
                <a:off x="5783666" y="211769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77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2867025" y="0"/>
                  <a:ext cx="550492" cy="204328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50" kern="0">
                      <a:solidFill>
                        <a:srgbClr val="FF0000"/>
                      </a:solidFill>
                      <a:latin typeface="Calibri"/>
                    </a:rPr>
                    <a:t>No. 2</a:t>
                  </a:r>
                </a:p>
              </p:txBody>
            </p:sp>
            <p:graphicFrame>
              <p:nvGraphicFramePr>
                <p:cNvPr id="78" name="차트 77"/>
                <p:cNvGraphicFramePr>
                  <a:graphicFrameLocks/>
                </p:cNvGraphicFramePr>
                <p:nvPr/>
              </p:nvGraphicFramePr>
              <p:xfrm>
                <a:off x="2867025" y="200417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p:grpSp>
          <p:sp>
            <p:nvSpPr>
              <p:cNvPr id="75" name="TextBox 13"/>
              <p:cNvSpPr txBox="1">
                <a:spLocks noChangeAspect="1"/>
              </p:cNvSpPr>
              <p:nvPr/>
            </p:nvSpPr>
            <p:spPr bwMode="auto">
              <a:xfrm>
                <a:off x="5734050" y="0"/>
                <a:ext cx="542925" cy="176799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3</a:t>
                </a:r>
              </a:p>
            </p:txBody>
          </p:sp>
        </p:grpSp>
        <p:grpSp>
          <p:nvGrpSpPr>
            <p:cNvPr id="65" name="그룹 64"/>
            <p:cNvGrpSpPr>
              <a:grpSpLocks/>
            </p:cNvGrpSpPr>
            <p:nvPr/>
          </p:nvGrpSpPr>
          <p:grpSpPr bwMode="auto">
            <a:xfrm>
              <a:off x="0" y="2917175"/>
              <a:ext cx="2733675" cy="2710910"/>
              <a:chOff x="0" y="2917175"/>
              <a:chExt cx="2771775" cy="3133024"/>
            </a:xfrm>
          </p:grpSpPr>
          <p:graphicFrame>
            <p:nvGraphicFramePr>
              <p:cNvPr id="71" name="차트 70"/>
              <p:cNvGraphicFramePr>
                <a:graphicFrameLocks/>
              </p:cNvGraphicFramePr>
              <p:nvPr/>
            </p:nvGraphicFramePr>
            <p:xfrm>
              <a:off x="0" y="3126026"/>
              <a:ext cx="2771775" cy="29241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72" name="TextBox 13"/>
              <p:cNvSpPr txBox="1">
                <a:spLocks noChangeAspect="1"/>
              </p:cNvSpPr>
              <p:nvPr/>
            </p:nvSpPr>
            <p:spPr bwMode="auto">
              <a:xfrm>
                <a:off x="0" y="2917175"/>
                <a:ext cx="550492" cy="204328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4</a:t>
                </a:r>
              </a:p>
            </p:txBody>
          </p:sp>
        </p:grpSp>
        <p:grpSp>
          <p:nvGrpSpPr>
            <p:cNvPr id="66" name="그룹 65"/>
            <p:cNvGrpSpPr>
              <a:grpSpLocks/>
            </p:cNvGrpSpPr>
            <p:nvPr/>
          </p:nvGrpSpPr>
          <p:grpSpPr bwMode="auto">
            <a:xfrm>
              <a:off x="2867025" y="2917176"/>
              <a:ext cx="5610225" cy="2720735"/>
              <a:chOff x="2867025" y="2917176"/>
              <a:chExt cx="5688416" cy="3144376"/>
            </a:xfrm>
          </p:grpSpPr>
          <p:graphicFrame>
            <p:nvGraphicFramePr>
              <p:cNvPr id="68" name="차트 67"/>
              <p:cNvGraphicFramePr>
                <a:graphicFrameLocks/>
              </p:cNvGraphicFramePr>
              <p:nvPr/>
            </p:nvGraphicFramePr>
            <p:xfrm>
              <a:off x="2867025" y="3126025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69" name="TextBox 13"/>
              <p:cNvSpPr txBox="1">
                <a:spLocks noChangeAspect="1"/>
              </p:cNvSpPr>
              <p:nvPr/>
            </p:nvSpPr>
            <p:spPr bwMode="auto">
              <a:xfrm>
                <a:off x="2867025" y="2917176"/>
                <a:ext cx="550492" cy="204328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5</a:t>
                </a:r>
              </a:p>
            </p:txBody>
          </p:sp>
          <p:graphicFrame>
            <p:nvGraphicFramePr>
              <p:cNvPr id="70" name="차트 69"/>
              <p:cNvGraphicFramePr>
                <a:graphicFrameLocks/>
              </p:cNvGraphicFramePr>
              <p:nvPr/>
            </p:nvGraphicFramePr>
            <p:xfrm>
              <a:off x="5783666" y="3137377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  <p:sp>
          <p:nvSpPr>
            <p:cNvPr id="67" name="TextBox 13"/>
            <p:cNvSpPr txBox="1">
              <a:spLocks noChangeAspect="1"/>
            </p:cNvSpPr>
            <p:nvPr/>
          </p:nvSpPr>
          <p:spPr bwMode="auto">
            <a:xfrm>
              <a:off x="5734050" y="2917176"/>
              <a:ext cx="542925" cy="176799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>
                  <a:solidFill>
                    <a:srgbClr val="FF0000"/>
                  </a:solidFill>
                  <a:latin typeface="Calibri"/>
                </a:rPr>
                <a:t>No.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4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강점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pSp>
        <p:nvGrpSpPr>
          <p:cNvPr id="66" name="그룹 65"/>
          <p:cNvGrpSpPr>
            <a:grpSpLocks/>
          </p:cNvGrpSpPr>
          <p:nvPr/>
        </p:nvGrpSpPr>
        <p:grpSpPr bwMode="auto">
          <a:xfrm>
            <a:off x="338137" y="928670"/>
            <a:ext cx="8467725" cy="5629278"/>
            <a:chOff x="0" y="0"/>
            <a:chExt cx="8467725" cy="5629278"/>
          </a:xfrm>
        </p:grpSpPr>
        <p:grpSp>
          <p:nvGrpSpPr>
            <p:cNvPr id="67" name="그룹 66"/>
            <p:cNvGrpSpPr>
              <a:grpSpLocks/>
            </p:cNvGrpSpPr>
            <p:nvPr/>
          </p:nvGrpSpPr>
          <p:grpSpPr bwMode="auto">
            <a:xfrm>
              <a:off x="0" y="0"/>
              <a:ext cx="2733675" cy="2714625"/>
              <a:chOff x="0" y="0"/>
              <a:chExt cx="2771775" cy="3137317"/>
            </a:xfrm>
          </p:grpSpPr>
          <p:graphicFrame>
            <p:nvGraphicFramePr>
              <p:cNvPr id="83" name="차트 82"/>
              <p:cNvGraphicFramePr>
                <a:graphicFrameLocks/>
              </p:cNvGraphicFramePr>
              <p:nvPr/>
            </p:nvGraphicFramePr>
            <p:xfrm>
              <a:off x="0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84" name="TextBox 13"/>
              <p:cNvSpPr txBox="1">
                <a:spLocks noChangeAspect="1"/>
              </p:cNvSpPr>
              <p:nvPr/>
            </p:nvSpPr>
            <p:spPr bwMode="auto">
              <a:xfrm>
                <a:off x="0" y="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7</a:t>
                </a:r>
              </a:p>
            </p:txBody>
          </p:sp>
        </p:grpSp>
        <p:grpSp>
          <p:nvGrpSpPr>
            <p:cNvPr id="68" name="그룹 67"/>
            <p:cNvGrpSpPr>
              <a:grpSpLocks/>
            </p:cNvGrpSpPr>
            <p:nvPr/>
          </p:nvGrpSpPr>
          <p:grpSpPr bwMode="auto">
            <a:xfrm>
              <a:off x="2867025" y="0"/>
              <a:ext cx="2733675" cy="2714625"/>
              <a:chOff x="2867025" y="0"/>
              <a:chExt cx="2771775" cy="3137317"/>
            </a:xfrm>
          </p:grpSpPr>
          <p:graphicFrame>
            <p:nvGraphicFramePr>
              <p:cNvPr id="81" name="차트 80"/>
              <p:cNvGraphicFramePr>
                <a:graphicFrameLocks/>
              </p:cNvGraphicFramePr>
              <p:nvPr/>
            </p:nvGraphicFramePr>
            <p:xfrm>
              <a:off x="2867025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2" name="TextBox 13"/>
              <p:cNvSpPr txBox="1">
                <a:spLocks noChangeAspect="1"/>
              </p:cNvSpPr>
              <p:nvPr/>
            </p:nvSpPr>
            <p:spPr bwMode="auto">
              <a:xfrm>
                <a:off x="2867025" y="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8</a:t>
                </a:r>
              </a:p>
            </p:txBody>
          </p:sp>
        </p:grpSp>
        <p:grpSp>
          <p:nvGrpSpPr>
            <p:cNvPr id="69" name="그룹 68"/>
            <p:cNvGrpSpPr>
              <a:grpSpLocks/>
            </p:cNvGrpSpPr>
            <p:nvPr/>
          </p:nvGrpSpPr>
          <p:grpSpPr bwMode="auto">
            <a:xfrm>
              <a:off x="5734050" y="0"/>
              <a:ext cx="2733675" cy="2714626"/>
              <a:chOff x="5734050" y="0"/>
              <a:chExt cx="2771775" cy="3137318"/>
            </a:xfrm>
          </p:grpSpPr>
          <p:graphicFrame>
            <p:nvGraphicFramePr>
              <p:cNvPr id="79" name="차트 78"/>
              <p:cNvGraphicFramePr>
                <a:graphicFrameLocks/>
              </p:cNvGraphicFramePr>
              <p:nvPr/>
            </p:nvGraphicFramePr>
            <p:xfrm>
              <a:off x="5734050" y="213143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80" name="TextBox 13"/>
              <p:cNvSpPr txBox="1">
                <a:spLocks noChangeAspect="1"/>
              </p:cNvSpPr>
              <p:nvPr/>
            </p:nvSpPr>
            <p:spPr bwMode="auto">
              <a:xfrm>
                <a:off x="5734050" y="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 9</a:t>
                </a:r>
              </a:p>
            </p:txBody>
          </p:sp>
        </p:grpSp>
        <p:grpSp>
          <p:nvGrpSpPr>
            <p:cNvPr id="70" name="그룹 69"/>
            <p:cNvGrpSpPr>
              <a:grpSpLocks/>
            </p:cNvGrpSpPr>
            <p:nvPr/>
          </p:nvGrpSpPr>
          <p:grpSpPr bwMode="auto">
            <a:xfrm>
              <a:off x="0" y="2914650"/>
              <a:ext cx="2733675" cy="2714624"/>
              <a:chOff x="0" y="2914650"/>
              <a:chExt cx="2771775" cy="3137316"/>
            </a:xfrm>
          </p:grpSpPr>
          <p:graphicFrame>
            <p:nvGraphicFramePr>
              <p:cNvPr id="77" name="차트 76"/>
              <p:cNvGraphicFramePr>
                <a:graphicFrameLocks/>
              </p:cNvGraphicFramePr>
              <p:nvPr/>
            </p:nvGraphicFramePr>
            <p:xfrm>
              <a:off x="0" y="3127791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78" name="TextBox 13"/>
              <p:cNvSpPr txBox="1">
                <a:spLocks noChangeAspect="1"/>
              </p:cNvSpPr>
              <p:nvPr/>
            </p:nvSpPr>
            <p:spPr bwMode="auto">
              <a:xfrm>
                <a:off x="0" y="291465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No.10</a:t>
                </a:r>
              </a:p>
            </p:txBody>
          </p:sp>
        </p:grpSp>
        <p:grpSp>
          <p:nvGrpSpPr>
            <p:cNvPr id="71" name="그룹 70"/>
            <p:cNvGrpSpPr>
              <a:grpSpLocks/>
            </p:cNvGrpSpPr>
            <p:nvPr/>
          </p:nvGrpSpPr>
          <p:grpSpPr bwMode="auto">
            <a:xfrm>
              <a:off x="2867025" y="2914650"/>
              <a:ext cx="2733675" cy="2714624"/>
              <a:chOff x="2867025" y="2914650"/>
              <a:chExt cx="2771775" cy="3137316"/>
            </a:xfrm>
          </p:grpSpPr>
          <p:graphicFrame>
            <p:nvGraphicFramePr>
              <p:cNvPr id="75" name="차트 74"/>
              <p:cNvGraphicFramePr>
                <a:graphicFrameLocks/>
              </p:cNvGraphicFramePr>
              <p:nvPr/>
            </p:nvGraphicFramePr>
            <p:xfrm>
              <a:off x="2867025" y="3127791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76" name="TextBox 13"/>
              <p:cNvSpPr txBox="1">
                <a:spLocks noChangeAspect="1"/>
              </p:cNvSpPr>
              <p:nvPr/>
            </p:nvSpPr>
            <p:spPr bwMode="auto">
              <a:xfrm>
                <a:off x="2867025" y="291465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No.11</a:t>
                </a:r>
              </a:p>
            </p:txBody>
          </p:sp>
        </p:grpSp>
        <p:grpSp>
          <p:nvGrpSpPr>
            <p:cNvPr id="72" name="그룹 71"/>
            <p:cNvGrpSpPr>
              <a:grpSpLocks/>
            </p:cNvGrpSpPr>
            <p:nvPr/>
          </p:nvGrpSpPr>
          <p:grpSpPr bwMode="auto">
            <a:xfrm>
              <a:off x="5734050" y="2914652"/>
              <a:ext cx="2733675" cy="2714626"/>
              <a:chOff x="5734050" y="2914652"/>
              <a:chExt cx="2771775" cy="3137316"/>
            </a:xfrm>
          </p:grpSpPr>
          <p:graphicFrame>
            <p:nvGraphicFramePr>
              <p:cNvPr id="73" name="차트 72"/>
              <p:cNvGraphicFramePr>
                <a:graphicFrameLocks/>
              </p:cNvGraphicFramePr>
              <p:nvPr/>
            </p:nvGraphicFramePr>
            <p:xfrm>
              <a:off x="5734050" y="3127793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74" name="TextBox 13"/>
              <p:cNvSpPr txBox="1">
                <a:spLocks noChangeAspect="1"/>
              </p:cNvSpPr>
              <p:nvPr/>
            </p:nvSpPr>
            <p:spPr bwMode="auto">
              <a:xfrm>
                <a:off x="5734050" y="2914652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>
                    <a:solidFill>
                      <a:srgbClr val="FF0000"/>
                    </a:solidFill>
                    <a:latin typeface="Calibri"/>
                  </a:rPr>
                  <a:t>No.12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4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P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교회 교회 건강진단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19" name="TextBox 13"/>
          <p:cNvSpPr txBox="1"/>
          <p:nvPr/>
        </p:nvSpPr>
        <p:spPr bwMode="auto">
          <a:xfrm>
            <a:off x="571472" y="1000108"/>
            <a:ext cx="1628775" cy="381000"/>
          </a:xfrm>
          <a:prstGeom prst="rect">
            <a:avLst/>
          </a:prstGeom>
          <a:solidFill>
            <a:srgbClr val="F57A71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dirty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A. 1</a:t>
            </a:r>
            <a:r>
              <a:rPr lang="ko-KR" altLang="en-US" sz="1400" kern="0" dirty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차</a:t>
            </a:r>
            <a:r>
              <a:rPr lang="en-US" altLang="ko-KR" sz="1400" kern="0" dirty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-</a:t>
            </a:r>
            <a:r>
              <a:rPr lang="ko-KR" altLang="en-US" sz="1400" kern="0" dirty="0" err="1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개발점</a:t>
            </a:r>
            <a:endParaRPr lang="en-US" sz="1400" kern="0" dirty="0">
              <a:solidFill>
                <a:sysClr val="windowText" lastClr="000000"/>
              </a:solidFill>
              <a:cs typeface="조선일보명조" pitchFamily="18" charset="-127"/>
            </a:endParaRPr>
          </a:p>
        </p:txBody>
      </p:sp>
      <p:graphicFrame>
        <p:nvGraphicFramePr>
          <p:cNvPr id="20" name="차트 19"/>
          <p:cNvGraphicFramePr>
            <a:graphicFrameLocks/>
          </p:cNvGraphicFramePr>
          <p:nvPr/>
        </p:nvGraphicFramePr>
        <p:xfrm>
          <a:off x="571472" y="1142984"/>
          <a:ext cx="4210049" cy="548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5"/>
          <p:cNvSpPr txBox="1"/>
          <p:nvPr/>
        </p:nvSpPr>
        <p:spPr bwMode="auto">
          <a:xfrm>
            <a:off x="4943475" y="984182"/>
            <a:ext cx="1628775" cy="361950"/>
          </a:xfrm>
          <a:prstGeom prst="rect">
            <a:avLst/>
          </a:prstGeom>
          <a:solidFill>
            <a:srgbClr val="F57A71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A. 2</a:t>
            </a:r>
            <a:r>
              <a:rPr lang="ko-KR" altLang="en-US" sz="1400" kern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차</a:t>
            </a:r>
            <a:r>
              <a:rPr lang="en-US" altLang="ko-KR" sz="1400" kern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-</a:t>
            </a:r>
            <a:r>
              <a:rPr lang="ko-KR" altLang="en-US" sz="1400" kern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개발점</a:t>
            </a:r>
            <a:endParaRPr lang="en-US" sz="1400" kern="0">
              <a:solidFill>
                <a:sysClr val="windowText" lastClr="000000"/>
              </a:solidFill>
              <a:cs typeface="조선일보명조" pitchFamily="18" charset="-127"/>
            </a:endParaRPr>
          </a:p>
        </p:txBody>
      </p:sp>
      <p:graphicFrame>
        <p:nvGraphicFramePr>
          <p:cNvPr id="25" name="차트 24"/>
          <p:cNvGraphicFramePr>
            <a:graphicFrameLocks/>
          </p:cNvGraphicFramePr>
          <p:nvPr/>
        </p:nvGraphicFramePr>
        <p:xfrm>
          <a:off x="4933950" y="1357298"/>
          <a:ext cx="4210050" cy="516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96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P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교회 교회 건강진단 강점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18" name="TextBox 11"/>
          <p:cNvSpPr txBox="1"/>
          <p:nvPr/>
        </p:nvSpPr>
        <p:spPr bwMode="auto">
          <a:xfrm>
            <a:off x="500034" y="1071546"/>
            <a:ext cx="1390650" cy="371475"/>
          </a:xfrm>
          <a:prstGeom prst="rect">
            <a:avLst/>
          </a:prstGeom>
          <a:solidFill>
            <a:srgbClr val="4BACC6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dirty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B. 1</a:t>
            </a:r>
            <a:r>
              <a:rPr lang="ko-KR" altLang="en-US" sz="1400" kern="0" dirty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차</a:t>
            </a:r>
            <a:r>
              <a:rPr lang="en-US" altLang="ko-KR" sz="1400" kern="0" dirty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-</a:t>
            </a:r>
            <a:r>
              <a:rPr lang="ko-KR" altLang="en-US" sz="1400" kern="0" dirty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강  점</a:t>
            </a:r>
            <a:endParaRPr lang="en-US" sz="1400" kern="0" dirty="0">
              <a:solidFill>
                <a:sysClr val="windowText" lastClr="000000"/>
              </a:solidFill>
              <a:cs typeface="조선일보명조" pitchFamily="18" charset="-127"/>
            </a:endParaRPr>
          </a:p>
        </p:txBody>
      </p:sp>
      <p:graphicFrame>
        <p:nvGraphicFramePr>
          <p:cNvPr id="21" name="차트 20"/>
          <p:cNvGraphicFramePr>
            <a:graphicFrameLocks/>
          </p:cNvGraphicFramePr>
          <p:nvPr/>
        </p:nvGraphicFramePr>
        <p:xfrm>
          <a:off x="500034" y="1214422"/>
          <a:ext cx="4267200" cy="546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8"/>
          <p:cNvSpPr txBox="1"/>
          <p:nvPr/>
        </p:nvSpPr>
        <p:spPr bwMode="auto">
          <a:xfrm>
            <a:off x="4886325" y="1116275"/>
            <a:ext cx="1390650" cy="352425"/>
          </a:xfrm>
          <a:prstGeom prst="rect">
            <a:avLst/>
          </a:prstGeom>
          <a:solidFill>
            <a:srgbClr val="4BACC6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B. 2</a:t>
            </a:r>
            <a:r>
              <a:rPr lang="ko-KR" altLang="en-US" sz="1400" kern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차</a:t>
            </a:r>
            <a:r>
              <a:rPr lang="en-US" altLang="ko-KR" sz="1400" kern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-</a:t>
            </a:r>
            <a:r>
              <a:rPr lang="ko-KR" altLang="en-US" sz="1400" kern="0">
                <a:solidFill>
                  <a:sysClr val="windowText" lastClr="000000"/>
                </a:solidFill>
                <a:latin typeface="맑은 고딕"/>
                <a:ea typeface="맑은 고딕"/>
                <a:cs typeface="조선일보명조" pitchFamily="18" charset="-127"/>
              </a:rPr>
              <a:t>강  점</a:t>
            </a:r>
            <a:endParaRPr lang="en-US" sz="1400" kern="0">
              <a:solidFill>
                <a:sysClr val="windowText" lastClr="000000"/>
              </a:solidFill>
              <a:cs typeface="조선일보명조" pitchFamily="18" charset="-127"/>
            </a:endParaRPr>
          </a:p>
        </p:txBody>
      </p:sp>
      <p:graphicFrame>
        <p:nvGraphicFramePr>
          <p:cNvPr id="25" name="차트 24"/>
          <p:cNvGraphicFramePr>
            <a:graphicFrameLocks/>
          </p:cNvGraphicFramePr>
          <p:nvPr/>
        </p:nvGraphicFramePr>
        <p:xfrm>
          <a:off x="4876800" y="1500174"/>
          <a:ext cx="4267200" cy="5150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37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4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10245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6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7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10248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90967"/>
              </p:ext>
            </p:extLst>
          </p:nvPr>
        </p:nvGraphicFramePr>
        <p:xfrm>
          <a:off x="251521" y="1340768"/>
          <a:ext cx="8663880" cy="3786708"/>
        </p:xfrm>
        <a:graphic>
          <a:graphicData uri="http://schemas.openxmlformats.org/drawingml/2006/table">
            <a:tbl>
              <a:tblPr/>
              <a:tblGrid>
                <a:gridCol w="2016223"/>
                <a:gridCol w="1656184"/>
                <a:gridCol w="1656184"/>
                <a:gridCol w="1728192"/>
                <a:gridCol w="1607097"/>
              </a:tblGrid>
              <a:tr h="5000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진단</a:t>
                      </a:r>
                      <a:endParaRPr lang="ko-KR" altLang="en-US" sz="1800" dirty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미래 목표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진단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성취도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(%)</a:t>
                      </a:r>
                      <a:endParaRPr lang="ko-KR" altLang="en-US" sz="1800" dirty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평균출석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한어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202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영어 </a:t>
                      </a: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222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(+20)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231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(+9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110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(0)</a:t>
                      </a:r>
                      <a:endParaRPr lang="ko-KR" altLang="en-US" sz="18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145% </a:t>
                      </a:r>
                      <a:r>
                        <a:rPr lang="ko-KR" altLang="en-US" sz="1800" b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r>
                        <a:rPr lang="ko-KR" altLang="en-US" sz="1800" b="1" baseline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(2)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평균헌금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일인당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10,587$ 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$10587(0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$10588(+1)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100%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 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(3)</a:t>
                      </a:r>
                      <a:r>
                        <a:rPr lang="ko-KR" altLang="en-US" sz="1800" b="1" dirty="0" err="1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개수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23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25 (+2)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33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(+10)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500%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(4)</a:t>
                      </a:r>
                      <a:r>
                        <a:rPr lang="ko-KR" altLang="en-US" sz="1800" b="1" dirty="0" err="1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참석 인원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한어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192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영어 </a:t>
                      </a: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 </a:t>
                      </a:r>
                      <a:endParaRPr lang="ko-KR" altLang="en-US" sz="1800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222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(+20)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232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(+40)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48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18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200%</a:t>
                      </a:r>
                      <a:r>
                        <a:rPr lang="en-US" altLang="ko-KR" sz="1800" b="1" baseline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en-US" altLang="ko-KR" sz="1800" b="1" baseline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(5)</a:t>
                      </a: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회원등록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숫자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없음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(+2)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110%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3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(6)</a:t>
                      </a: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훈련참여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숫자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없음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30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40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(+10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133%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3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합계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 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198% 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 됨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1826742" y="476672"/>
            <a:ext cx="5728642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P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교회의 양적  목표 세우기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(1)</a:t>
            </a:r>
            <a:endParaRPr lang="en-US" altLang="ko-KR" sz="2800" kern="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85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7TGp_medical_green">
  <a:themeElements>
    <a:clrScheme name="017TGp_medical_green 3">
      <a:dk1>
        <a:srgbClr val="2B166E"/>
      </a:dk1>
      <a:lt1>
        <a:srgbClr val="FFFFFF"/>
      </a:lt1>
      <a:dk2>
        <a:srgbClr val="336699"/>
      </a:dk2>
      <a:lt2>
        <a:srgbClr val="DDDDDD"/>
      </a:lt2>
      <a:accent1>
        <a:srgbClr val="458F8F"/>
      </a:accent1>
      <a:accent2>
        <a:srgbClr val="47CB79"/>
      </a:accent2>
      <a:accent3>
        <a:srgbClr val="FFFFFF"/>
      </a:accent3>
      <a:accent4>
        <a:srgbClr val="23115D"/>
      </a:accent4>
      <a:accent5>
        <a:srgbClr val="B0C6C6"/>
      </a:accent5>
      <a:accent6>
        <a:srgbClr val="3FB86D"/>
      </a:accent6>
      <a:hlink>
        <a:srgbClr val="9999FF"/>
      </a:hlink>
      <a:folHlink>
        <a:srgbClr val="6C9BBE"/>
      </a:folHlink>
    </a:clrScheme>
    <a:fontScheme name="017TGp_medical_gre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7TGp_medical_gree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2">
        <a:dk1>
          <a:srgbClr val="006699"/>
        </a:dk1>
        <a:lt1>
          <a:srgbClr val="FFFFFF"/>
        </a:lt1>
        <a:dk2>
          <a:srgbClr val="000000"/>
        </a:dk2>
        <a:lt2>
          <a:srgbClr val="F7F4D5"/>
        </a:lt2>
        <a:accent1>
          <a:srgbClr val="5ECA94"/>
        </a:accent1>
        <a:accent2>
          <a:srgbClr val="C78DD7"/>
        </a:accent2>
        <a:accent3>
          <a:srgbClr val="FFFFFF"/>
        </a:accent3>
        <a:accent4>
          <a:srgbClr val="005682"/>
        </a:accent4>
        <a:accent5>
          <a:srgbClr val="B6E1C8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3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47CB79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3FB86D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017TGp_medical_green_v2</Template>
  <TotalTime>25156</TotalTime>
  <Words>8167</Words>
  <Application>Microsoft Office PowerPoint</Application>
  <PresentationFormat>화면 슬라이드 쇼(4:3)</PresentationFormat>
  <Paragraphs>1487</Paragraphs>
  <Slides>123</Slides>
  <Notes>13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123</vt:i4>
      </vt:variant>
    </vt:vector>
  </HeadingPairs>
  <TitlesOfParts>
    <vt:vector size="125" baseType="lpstr">
      <vt:lpstr>017TGp_medical_green</vt:lpstr>
      <vt:lpstr>비트맵 이미지</vt:lpstr>
      <vt:lpstr>제1과 : 건강진단 처방전략 </vt:lpstr>
      <vt:lpstr> 교회 리더들과 함께  주님의 나라를 세우는  GO 뜨라이브 코칭 </vt:lpstr>
      <vt:lpstr>PowerPoint 프레젠테이션</vt:lpstr>
      <vt:lpstr>1) 다윗의 4C 모델로 분류     (1)부르심(calling)     (2)공동체 (community)     (3)성품(character)     (4)능력(competency)  2) 적게는12가지 요인     으로 분류  3) 설문지는 전체 90 문제로 구성됨  4) 설문지와 일력지는 WWW.igomt.com에서 얻음(아이디 peter122/패스워드 jjh122)</vt:lpstr>
      <vt:lpstr>PowerPoint 프레젠테이션</vt:lpstr>
      <vt:lpstr>PowerPoint 프레젠테이션</vt:lpstr>
      <vt:lpstr>A. 부르심(calling) 1.비전(vision)  2. 핵심가치(core Value)  3. 전략(strategy)   B. 공동체(community) 4. 지역주민이해 (Understanding Community) 5. 전도(Evangelism)  6. 인간관계( Human Relationship)           </vt:lpstr>
      <vt:lpstr>C. 성품(character)  7. 영성(spirituality)  8. 인격(personality) 9. 예배 (worship )   D. 능력(competency) 10. 역량(competency)  11. 리더십(leadership)       12. 사역 (ministry )        </vt:lpstr>
      <vt:lpstr>PowerPoint 프레젠테이션</vt:lpstr>
      <vt:lpstr>PowerPoint 프레젠테이션</vt:lpstr>
      <vt:lpstr>1) 누가 참여하고, 몇 명?     교회 Top Leaders 10-20%    내외의 각 Small Group    리더들/ 각 기관장-부서장들     2) 어떻게 작성하는가?    (1)교회 리더가 교회 리더(혹은    목사님)로 부터 설문지를 받거나    (2)개인적으로 직접 WWW.igomt.com    에 들어가서 자료실(ID와 PW필요)에서 다운로드 받음    (3)작성해서 e-mail(jamessok_4@hotmail.com)     로 보낸다.    </vt:lpstr>
      <vt:lpstr>3) 어떻게 건강진단 Report를 받는가?     건강진단 Report 용지를 직접 email로 보내며,      약 1-2주 후가 필요합니다.      4) 받은 후에 무엇을 합니까?      건강진단 리포트를 받으면      그것을 기초해서 &lt;평신도      리더 건강진단 처방틀&gt;(부록      1-2&gt;을 작성합니다.      그리고 난 뒤에 담임목사님      으로 부터 도움을 받습다.   </vt:lpstr>
      <vt:lpstr>교회 리더 건강진단 평가 및 처방 보고서</vt:lpstr>
      <vt:lpstr>4가지 요인별 비교 그래프</vt:lpstr>
      <vt:lpstr>12가지 주제별 비교 그래프</vt:lpstr>
      <vt:lpstr>교회와 본인의 신앙건강상태 예상치</vt:lpstr>
      <vt:lpstr>개인과 교회의 건강상태 영역별 비교그래프</vt:lpstr>
      <vt:lpstr>신앙년수, 십일조, 불신자 친구 수, 기도시간  비교 그래프</vt:lpstr>
      <vt:lpstr>신앙의 4C별 방사형 그래프 </vt:lpstr>
      <vt:lpstr>신앙 4C 분석 비교표</vt:lpstr>
      <vt:lpstr>그린오션신앙의 12가지 주제별  건강상태를 나타내는 상태그래프</vt:lpstr>
      <vt:lpstr>4가지 주제별 건강상태 비교 그래프-1</vt:lpstr>
      <vt:lpstr>4가지 주제별 건강상태 비교 그래프-2</vt:lpstr>
      <vt:lpstr>4가지 주제별 건강상태 비교 그래프-3</vt:lpstr>
      <vt:lpstr>4가지 주제별 건강상태 비교 그래프-4</vt:lpstr>
      <vt:lpstr>12가지 요인별 비교 그래프 - 1.비전</vt:lpstr>
      <vt:lpstr>12가지 요인별 비교 그래프 – 2.핵심가치</vt:lpstr>
      <vt:lpstr>12가지 요인별 비교 그래프 – 3.전략</vt:lpstr>
      <vt:lpstr>12가지 요인별 비교 그래프 – 4.주민이해</vt:lpstr>
      <vt:lpstr>12가지 요인별 비교 그래프 – 5.전도</vt:lpstr>
      <vt:lpstr>12가지 요인별 비교 그래프 – 6.인간관계</vt:lpstr>
      <vt:lpstr>12가지 요인별 비교 그래프 – 7.영성</vt:lpstr>
      <vt:lpstr>12가지 요인별 비교 그래프 – 8.인격</vt:lpstr>
      <vt:lpstr>12가지 요인별 비교 그래프 – 9.예배</vt:lpstr>
      <vt:lpstr>12가지 요인별 비교 그래프 – 10.핵심역량</vt:lpstr>
      <vt:lpstr>12가지 요인별 비교 그래프 – 11.지도력</vt:lpstr>
      <vt:lpstr>12가지 요인별 비교 그래프 - 12.사역</vt:lpstr>
      <vt:lpstr>개발점(12가지) 그래프</vt:lpstr>
      <vt:lpstr>개발점(12가지)별 비교 그래프-1</vt:lpstr>
      <vt:lpstr>개발점(12가지)별 비교 그래프-2</vt:lpstr>
      <vt:lpstr>강점(12가지) 그래프</vt:lpstr>
      <vt:lpstr>강점(12가지)별 비교 그래프-1</vt:lpstr>
      <vt:lpstr>강점(12가지)별 비교 그래프-2</vt:lpstr>
      <vt:lpstr>교회 리더 건강진단 개발점 </vt:lpstr>
      <vt:lpstr>교회 리더 건강진단 강점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교회 건강 진단 평가 및 처방 보고서(PPT용)</vt:lpstr>
      <vt:lpstr>PowerPoint 프레젠테이션</vt:lpstr>
      <vt:lpstr>PowerPoint 프레젠테이션</vt:lpstr>
      <vt:lpstr>(1) 사역자를 세우는 지도력 * 자생력을 키워라(All by itself)</vt:lpstr>
      <vt:lpstr>(2) 은사중심사역   * 은사와 재능에 따라 일하게 하라 </vt:lpstr>
      <vt:lpstr>(3) 열정적 영성   * Passionate Spirituality </vt:lpstr>
      <vt:lpstr>(4) 기능적인 구조   * Functional Structure</vt:lpstr>
      <vt:lpstr>(5) 영감있는 예배   * Inspiring Worship Service</vt:lpstr>
      <vt:lpstr>(6) 전인적 소그룹   * Holistic Small Group </vt:lpstr>
      <vt:lpstr>(7) 필요중심전도   * Need Oriented Evangelism</vt:lpstr>
      <vt:lpstr>(8) 사랑의 관계   * 사랑의 지수가 높여라</vt:lpstr>
      <vt:lpstr>교회 건강 진단 평가 및 처방 보고서(PPT용)</vt:lpstr>
      <vt:lpstr>8가지 요인 별 정의와 의미 </vt:lpstr>
      <vt:lpstr>8가지 주제별 비교표</vt:lpstr>
      <vt:lpstr>교회와 교인들의 건강상태 </vt:lpstr>
      <vt:lpstr>8가지 요인 별 건강도</vt:lpstr>
      <vt:lpstr>교회의 성별과 연령대 비율</vt:lpstr>
      <vt:lpstr>교회의 십일조, 신앙년수,  불신자 친구 수, 기도시간 비교 그래프</vt:lpstr>
      <vt:lpstr>8가지 요인 종합점수의 위치(분포비율)</vt:lpstr>
      <vt:lpstr>8가지 요인별 건강상태를 나타내는  상대치 그래프-1</vt:lpstr>
      <vt:lpstr>8가지 요인별 건강상태를 나타내는  상대치 그래프-2</vt:lpstr>
      <vt:lpstr>8가지 요인별 건강상태를 나타내는  상대치 그래프-3</vt:lpstr>
      <vt:lpstr>8가지 요인별 건강상태를 나타내는  상대치 그래프-4</vt:lpstr>
      <vt:lpstr>8가지 요인별 건강상태를 나타내는  상대치 그래프-5</vt:lpstr>
      <vt:lpstr>요인별 문제(75문제) 비교 그래프-1</vt:lpstr>
      <vt:lpstr>요인별 문제(75문제) 비교 그래프-2</vt:lpstr>
      <vt:lpstr>요인별 문제(75문제) 비교 그래프-3</vt:lpstr>
      <vt:lpstr>요인별 문제(75문제) 비교 그래프-4</vt:lpstr>
      <vt:lpstr>요인별 문제(75문제) 비교 그래프-5</vt:lpstr>
      <vt:lpstr>요인별 문제(75문제) 비교 그래프-6</vt:lpstr>
      <vt:lpstr>요인별 문제(75문제) 비교 그래프-7</vt:lpstr>
      <vt:lpstr>요인별 문제(75문제) 비교 그래프-8</vt:lpstr>
      <vt:lpstr>1차진단-개발점(12가지) 그래프</vt:lpstr>
      <vt:lpstr>2차진단-개발점(12가지) 그래프</vt:lpstr>
      <vt:lpstr>1차,2차진단-중복 개발점 그래프</vt:lpstr>
      <vt:lpstr>1차진단 개발점 별 비교 그래프-1</vt:lpstr>
      <vt:lpstr>1차진단 개발점 별 비교 그래프-2</vt:lpstr>
      <vt:lpstr>2차진단 개발점 별 비교 그래프-1</vt:lpstr>
      <vt:lpstr>2차진단 개발점 별 비교 그래프-2</vt:lpstr>
      <vt:lpstr>1차진단-강점(12가지) 그래프</vt:lpstr>
      <vt:lpstr>2차진단-강점(12가지) 그래프</vt:lpstr>
      <vt:lpstr>1차,2차진단-중복 강점 그래프</vt:lpstr>
      <vt:lpstr>1차진단 강점 별 비교 그래프-1</vt:lpstr>
      <vt:lpstr>1차진단 강점 별 비교 그래프-2</vt:lpstr>
      <vt:lpstr>2차진단 강점 별 비교 그래프-1</vt:lpstr>
      <vt:lpstr>2차진단 강점 별 비교 그래프-2</vt:lpstr>
      <vt:lpstr>P교회 교회 건강진단 개발점</vt:lpstr>
      <vt:lpstr>P교회 교회 건강진단 강점</vt:lpstr>
      <vt:lpstr>PowerPoint 프레젠테이션</vt:lpstr>
      <vt:lpstr>PowerPoint 프레젠테이션</vt:lpstr>
      <vt:lpstr>PowerPoint 프레젠테이션</vt:lpstr>
      <vt:lpstr>1. 교회 실행전략팀 선정</vt:lpstr>
      <vt:lpstr>PowerPoint 프레젠테이션</vt:lpstr>
      <vt:lpstr>PowerPoint 프레젠테이션</vt:lpstr>
      <vt:lpstr>3. 교회 비전</vt:lpstr>
      <vt:lpstr>4. 교회 핵심가치 </vt:lpstr>
      <vt:lpstr>5. 교회 목표와 실행전략</vt:lpstr>
      <vt:lpstr>5. 교회 목표와 실행전략</vt:lpstr>
      <vt:lpstr>5. 교회 목표와 실행전략</vt:lpstr>
      <vt:lpstr>5. 교회 목표와 실행전략</vt:lpstr>
      <vt:lpstr>5. 교회 목표와 실행전략</vt:lpstr>
      <vt:lpstr>5. 교회 목표와 실행전략</vt:lpstr>
      <vt:lpstr>5. 교회 목표와 실행전략</vt:lpstr>
      <vt:lpstr>5. 교회 목표와 실행전략</vt:lpstr>
      <vt:lpstr>5. 교회 목표와 실행전략</vt:lpstr>
      <vt:lpstr>5. 교회 목표와 실행전략</vt:lpstr>
      <vt:lpstr>5. 교회 목표와 실행전략</vt:lpstr>
      <vt:lpstr>1차진단 개발점에 대한 처방전-1</vt:lpstr>
      <vt:lpstr>1차진단 개발점에 대한 처방전-2</vt:lpstr>
      <vt:lpstr>1차진단 개발점에 대한 처방전-3</vt:lpstr>
      <vt:lpstr>2차진단 개발점에 대한 처방전-1</vt:lpstr>
      <vt:lpstr>2차진단 개발점에 대한 처방전-2</vt:lpstr>
      <vt:lpstr>2차진단 개발점에 대한 처방전-3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당신의 목회를 그린오션으로 가게하라</dc:title>
  <dc:creator>Sang-Joon Park</dc:creator>
  <cp:lastModifiedBy>James Sok</cp:lastModifiedBy>
  <cp:revision>913</cp:revision>
  <dcterms:created xsi:type="dcterms:W3CDTF">2007-08-20T15:12:28Z</dcterms:created>
  <dcterms:modified xsi:type="dcterms:W3CDTF">2013-09-27T14:29:50Z</dcterms:modified>
</cp:coreProperties>
</file>