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70"/>
  </p:notesMasterIdLst>
  <p:handoutMasterIdLst>
    <p:handoutMasterId r:id="rId71"/>
  </p:handoutMasterIdLst>
  <p:sldIdLst>
    <p:sldId id="938" r:id="rId2"/>
    <p:sldId id="1049" r:id="rId3"/>
    <p:sldId id="1321" r:id="rId4"/>
    <p:sldId id="987" r:id="rId5"/>
    <p:sldId id="1006" r:id="rId6"/>
    <p:sldId id="1324" r:id="rId7"/>
    <p:sldId id="1339" r:id="rId8"/>
    <p:sldId id="1325" r:id="rId9"/>
    <p:sldId id="1348" r:id="rId10"/>
    <p:sldId id="1326" r:id="rId11"/>
    <p:sldId id="1327" r:id="rId12"/>
    <p:sldId id="1328" r:id="rId13"/>
    <p:sldId id="1329" r:id="rId14"/>
    <p:sldId id="1330" r:id="rId15"/>
    <p:sldId id="1331" r:id="rId16"/>
    <p:sldId id="1332" r:id="rId17"/>
    <p:sldId id="1333" r:id="rId18"/>
    <p:sldId id="1334" r:id="rId19"/>
    <p:sldId id="1335" r:id="rId20"/>
    <p:sldId id="1336" r:id="rId21"/>
    <p:sldId id="1337" r:id="rId22"/>
    <p:sldId id="1338" r:id="rId23"/>
    <p:sldId id="1340" r:id="rId24"/>
    <p:sldId id="1341" r:id="rId25"/>
    <p:sldId id="1342" r:id="rId26"/>
    <p:sldId id="1345" r:id="rId27"/>
    <p:sldId id="1347" r:id="rId28"/>
    <p:sldId id="1290" r:id="rId29"/>
    <p:sldId id="1294" r:id="rId30"/>
    <p:sldId id="1295" r:id="rId31"/>
    <p:sldId id="1297" r:id="rId32"/>
    <p:sldId id="1298" r:id="rId33"/>
    <p:sldId id="1231" r:id="rId34"/>
    <p:sldId id="1251" r:id="rId35"/>
    <p:sldId id="1323" r:id="rId36"/>
    <p:sldId id="1159" r:id="rId37"/>
    <p:sldId id="1154" r:id="rId38"/>
    <p:sldId id="1098" r:id="rId39"/>
    <p:sldId id="1191" r:id="rId40"/>
    <p:sldId id="1156" r:id="rId41"/>
    <p:sldId id="1192" r:id="rId42"/>
    <p:sldId id="1113" r:id="rId43"/>
    <p:sldId id="1114" r:id="rId44"/>
    <p:sldId id="1115" r:id="rId45"/>
    <p:sldId id="1116" r:id="rId46"/>
    <p:sldId id="1193" r:id="rId47"/>
    <p:sldId id="1117" r:id="rId48"/>
    <p:sldId id="1118" r:id="rId49"/>
    <p:sldId id="1119" r:id="rId50"/>
    <p:sldId id="1120" r:id="rId51"/>
    <p:sldId id="1121" r:id="rId52"/>
    <p:sldId id="1122" r:id="rId53"/>
    <p:sldId id="1123" r:id="rId54"/>
    <p:sldId id="1124" r:id="rId55"/>
    <p:sldId id="1125" r:id="rId56"/>
    <p:sldId id="1126" r:id="rId57"/>
    <p:sldId id="1309" r:id="rId58"/>
    <p:sldId id="1310" r:id="rId59"/>
    <p:sldId id="1316" r:id="rId60"/>
    <p:sldId id="1313" r:id="rId61"/>
    <p:sldId id="1314" r:id="rId62"/>
    <p:sldId id="1315" r:id="rId63"/>
    <p:sldId id="1218" r:id="rId64"/>
    <p:sldId id="1349" r:id="rId65"/>
    <p:sldId id="1354" r:id="rId66"/>
    <p:sldId id="1351" r:id="rId67"/>
    <p:sldId id="1352" r:id="rId68"/>
    <p:sldId id="1353" r:id="rId69"/>
  </p:sldIdLst>
  <p:sldSz cx="9144000" cy="6858000" type="screen4x3"/>
  <p:notesSz cx="7099300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0033CC"/>
    <a:srgbClr val="0099FF"/>
    <a:srgbClr val="FF3300"/>
    <a:srgbClr val="FFFF99"/>
    <a:srgbClr val="008000"/>
    <a:srgbClr val="0A6E02"/>
    <a:srgbClr val="86041A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44" autoAdjust="0"/>
    <p:restoredTop sz="94186" autoAdjust="0"/>
  </p:normalViewPr>
  <p:slideViewPr>
    <p:cSldViewPr>
      <p:cViewPr>
        <p:scale>
          <a:sx n="67" d="100"/>
          <a:sy n="67" d="100"/>
        </p:scale>
        <p:origin x="-763" y="6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6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EB119755-0C4A-4412-843D-47E79C6869FF}" type="datetimeFigureOut">
              <a:rPr lang="ko-KR" altLang="en-US"/>
              <a:pPr>
                <a:defRPr/>
              </a:pPr>
              <a:t>2013-09-20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940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C5CCEF7-205D-492B-AD34-450C7C6A531D}" type="datetimeFigureOut">
              <a:rPr lang="ko-KR" altLang="en-US"/>
              <a:pPr>
                <a:defRPr/>
              </a:pPr>
              <a:t>2013-09-20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86144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t>©Team Resources, Inc. DO NOT REPRODUCE</a:t>
            </a:r>
            <a:r>
              <a:rPr lang="en-US" altLang="ko-KR" smtClean="0">
                <a:solidFill>
                  <a:srgbClr val="FFFFFF"/>
                </a:solidFill>
                <a:ea typeface="굴림" pitchFamily="50" charset="-127"/>
              </a:rPr>
              <a:t>©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3391-272E-499E-BA90-E8268CFD7FBC}" type="slidenum"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pPr/>
              <a:t>64</a:t>
            </a:fld>
            <a:endParaRPr lang="en-US" altLang="ko-KR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700" dirty="0"/>
              <a:t>Our list is much shorter. In fact, it </a:t>
            </a:r>
            <a:r>
              <a:rPr lang="en-US" altLang="ko-KR" sz="1700" b="1" u="sng" dirty="0"/>
              <a:t>contains only six qualities</a:t>
            </a:r>
            <a:r>
              <a:rPr lang="en-US" altLang="ko-KR" sz="1700" dirty="0"/>
              <a:t>. Being so short, each characteristic is critically important. If one is missing or inadequate, the team is, at best, limping. If two or three are missing, it may not be a team at all.</a:t>
            </a:r>
          </a:p>
          <a:p>
            <a:r>
              <a:rPr lang="en-US" altLang="ko-KR" sz="1700" dirty="0"/>
              <a:t>I’m going to use a diagram to list my characteristics. We call it the Team Wheel. It will give you a conceptual framework around which to organize your thoughts, while at the same time showing you how each characteristic relates to the other.</a:t>
            </a:r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6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2" tIns="49511" rIns="99022" bIns="49511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66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816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426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500">
                <a:solidFill>
                  <a:srgbClr val="0000FF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3500">
                <a:solidFill>
                  <a:srgbClr val="0000FF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3500">
                <a:solidFill>
                  <a:srgbClr val="0000FF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3500">
                <a:solidFill>
                  <a:srgbClr val="0000FF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3500">
                <a:solidFill>
                  <a:srgbClr val="0000FF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FF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FF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FF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35AD3-2412-40FF-83EE-B1ED3007D8A3}" type="slidenum">
              <a:rPr lang="en-US" sz="1300">
                <a:solidFill>
                  <a:schemeClr val="tx1"/>
                </a:solidFill>
              </a:rPr>
              <a:pPr eaLnBrk="1" hangingPunct="1"/>
              <a:t>33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2013-09-20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wmf"/><Relationship Id="rId5" Type="http://schemas.openxmlformats.org/officeDocument/2006/relationships/image" Target="../media/image25.jpeg"/><Relationship Id="rId10" Type="http://schemas.openxmlformats.org/officeDocument/2006/relationships/image" Target="../media/image30.wm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28.jpeg"/><Relationship Id="rId5" Type="http://schemas.openxmlformats.org/officeDocument/2006/relationships/image" Target="../media/image26.jpeg"/><Relationship Id="rId10" Type="http://schemas.openxmlformats.org/officeDocument/2006/relationships/image" Target="../media/image30.wmf"/><Relationship Id="rId4" Type="http://schemas.openxmlformats.org/officeDocument/2006/relationships/image" Target="../media/image25.jpeg"/><Relationship Id="rId9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자산평가와 자기발견 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365104"/>
            <a:ext cx="4104456" cy="2088232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en-US" altLang="ko-KR" sz="1600" b="1" dirty="0" smtClean="0">
                <a:ea typeface="굴림" charset="-127"/>
              </a:rPr>
              <a:t>GO Thrive Coaching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11417 S Belmont Dr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Plainfield, IL 60585 USA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(815)254-7720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www.igomt.com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www.gotracking.org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Jamessok_4@hotmail.com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14624" y="1628800"/>
            <a:ext cx="471475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dirty="0" err="1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평코칭</a:t>
            </a:r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리더</a:t>
            </a:r>
            <a:r>
              <a:rPr lang="ko-KR" altLang="en-US" sz="5400" dirty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</a:t>
            </a:r>
            <a:endParaRPr lang="en-US" altLang="ko-KR" sz="5400" dirty="0">
              <a:ln w="571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0400" y="1681287"/>
            <a:ext cx="7823200" cy="441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1.Achiever(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성취가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끊임없이 무엇인가 성취하지 않으면 잠을 못 이루는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사람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무엇인가 이룬 것이 없으면 마음이 편치 않다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2.Activator(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행동주의자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무슨 일을 시작하면 끝을 봐야 하고 행동에 옮겨야 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3.Adaptability(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적응력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미래보다는 현실에 적응해야 만족을 얻음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4.Analytical(</a:t>
            </a:r>
            <a:r>
              <a:rPr lang="en-US" altLang="en-US" sz="2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분석가</a:t>
            </a: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휴먼엑스포" pitchFamily="18" charset="-127"/>
              </a:rPr>
              <a:t>“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증명해 보여라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휴먼엑스포" pitchFamily="18" charset="-127"/>
              </a:rPr>
              <a:t>”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라는 말을 자주 쓰며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숫자에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민감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41375" y="1181696"/>
            <a:ext cx="239360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3)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강점의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종류</a:t>
            </a:r>
          </a:p>
        </p:txBody>
      </p:sp>
    </p:spTree>
    <p:extLst>
      <p:ext uri="{BB962C8B-B14F-4D97-AF65-F5344CB8AC3E}">
        <p14:creationId xmlns:p14="http://schemas.microsoft.com/office/powerpoint/2010/main" val="2293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8975" y="1557338"/>
            <a:ext cx="77644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5.Arranger(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조정자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무질서를 싫어하며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질서를 세우는데 뛰어난 기술이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있음</a:t>
            </a:r>
          </a:p>
          <a:p>
            <a:pPr>
              <a:defRPr/>
            </a:pPr>
            <a:endParaRPr lang="ko-KR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6.Belief(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믿음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삶의 변하지 않는 기본적이 가치에 매우 충실하며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자신이 가진 가치에 따라 살고 행동함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7.Command(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명령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독단적이며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내 의견을 다른 사람에게 강요할 때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거리낌 없이하고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주의 사람들을 내가 목적하는 반에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동참하게 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8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732463" y="6457950"/>
            <a:ext cx="288925" cy="288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path path="rect">
              <a:fillToRect r="100000" b="100000"/>
            </a:path>
          </a:gradFill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8963" y="1577975"/>
            <a:ext cx="79644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8.Communication(</a:t>
            </a:r>
            <a:r>
              <a:rPr lang="en-US" altLang="en-US" sz="2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의사소통</a:t>
            </a: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설명과 묘사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연설하고 글쓰기를 좋아하며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설득하기를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잘함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9.</a:t>
            </a:r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ompetition(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경쟁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다른 사람들의 성공에 대해 상당하며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이기는 게임이나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경쟁을 좋아함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10.</a:t>
            </a:r>
            <a:r>
              <a:rPr lang="en-US" altLang="ko-KR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C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onnectedness(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연결성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브릿지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빌더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(Bridge Builder)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라는 말을 듣기를 잘하고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사람들끼리는 서로서로 연결된 가운데 살아야 한다는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생각을 아주 강하게 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49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3413" y="1582738"/>
            <a:ext cx="78486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11.Context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상황</a:t>
            </a:r>
            <a:r>
              <a:rPr lang="en-US" altLang="ko-K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맥락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역사책이나 전기를 보고 내용을 이해하는데 익숙하며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또한 과거의 역사를 갖고 현재와 미래를 예측하는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눈이 발달되었음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12.Deliberative(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신중함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다른 친구를 사귀거나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어떤 일을 추진할 때 신중하게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행동함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13.Developer(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개발자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다른 사람이 가지고 있는 잠재력을 보고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가능성이 점진적으로 개발되는 것을 도와주는 사람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2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6588" y="1622425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14.Discipline(</a:t>
            </a:r>
            <a:r>
              <a:rPr lang="ko-KR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훈련</a:t>
            </a:r>
            <a:r>
              <a:rPr lang="en-US" altLang="ko-KR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질서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무슨 일이든지 질서가 있고 계획적인 것을 좋아함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질서가 없고 뒤죽박죽 된 것을 참지 못하는 성격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15.Empathy(</a:t>
            </a:r>
            <a:r>
              <a:rPr lang="ko-KR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공감</a:t>
            </a: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이해</a:t>
            </a:r>
            <a:r>
              <a:rPr lang="en-US" altLang="ko-KR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다른 사람들의 상처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고통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아픔을 보면 내가 당한 것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처럼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느끼고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상대반의 눈치와 표정을 보고 필요를 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미리 찾아냄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defRPr/>
            </a:pPr>
            <a:endParaRPr lang="en-US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16.Fairness(</a:t>
            </a:r>
            <a:r>
              <a:rPr lang="en-US" alt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공평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사회적 지위나 물질을 이용해서 불공평한 이익을 얻는 </a:t>
            </a:r>
          </a:p>
          <a:p>
            <a:pPr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사람을 좋아하지 않으며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모든 사람에게 평등하게 적용</a:t>
            </a:r>
          </a:p>
          <a:p>
            <a:pPr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되는 상황을 선호함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1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250" y="1557338"/>
            <a:ext cx="7921625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17.Focus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초점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삶에 분명한 목적과 방향이 없으면 불안하며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장단기적</a:t>
            </a:r>
          </a:p>
          <a:p>
            <a:pPr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으로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설정하고 우선순위에 따라 사는 것을 원칙으로 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defRPr/>
            </a:pPr>
            <a:endParaRPr lang="en-US" altLang="en-US" sz="24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18.Futuristic(</a:t>
            </a:r>
            <a:r>
              <a:rPr lang="en-US" altLang="en-US" sz="2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미래지향</a:t>
            </a: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미래에 대해 강한 흥미와 확실한 청사진을 가지고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사람들의 시야를 넓혀주고 미래에 대한 청사진을 그려</a:t>
            </a:r>
          </a:p>
          <a:p>
            <a:pPr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주는 일을 좋아함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19.Harmony(</a:t>
            </a:r>
            <a:r>
              <a:rPr lang="en-US" alt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조화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갈등과 충돌을 최대한 줄이고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화합의 영역을 만드는데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소질이 있음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7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8488" y="1557338"/>
            <a:ext cx="79200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20.Ideation(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착상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아이디어에 매료되어 아이디어끼리의 연결고리를 찾는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일에 관심이 있음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21.Inclusiveness(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포괄성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사람들을 포용해서 집단의 일부라는 느낌을 주거나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배타적인 집단에만 이끌리는 것을 피한다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22.Individualization(</a:t>
            </a:r>
            <a:r>
              <a:rPr lang="en-US" alt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개인화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개개인의 개성을 존중하며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이것을 집단으로 일원화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시키는 것을 싫어 함</a:t>
            </a: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5150" y="1570038"/>
            <a:ext cx="79930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23.Input(</a:t>
            </a:r>
            <a:r>
              <a:rPr lang="en-US" altLang="en-US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탐구심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물건수집 즉 우표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정보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각종사건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책 등의 정보 수집을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좋아하며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특히 책을 통해 정보를 수집하거나 신기한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물건들을 입수하고 저장하는 일을 좋아함</a:t>
            </a:r>
            <a:endParaRPr lang="en-US" altLang="en-US" sz="24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24.Intellection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사고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사색하거나 두뇌 활동 등 정신적 활동을 매우 좋아하며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혼자 침묵시간을 즐기는 사람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25.Learner(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학습자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어떤 분야든지 배우는 과정에 흥미를 느끼며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짧은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기간에 많은 것을 익히고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다음 단계로 넘어가는 작업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환경에 탁월함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72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3413" y="1557338"/>
            <a:ext cx="784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26.Maximizer(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최상주의자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삶의 기준이 평균이나 평균 이하든지 최상을 만드는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일에 흥미를 느낌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27.Positivity(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긍정성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어떤 상황이든지 낙관적인 면을 찾고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사람들은 나와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함께 있으면 그들의 삶이 활기를 준다고 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28.Relator(</a:t>
            </a:r>
            <a:r>
              <a:rPr lang="en-US" alt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관계자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낯선 사람들과 친구되는 것이 무척 쉬우며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사람들과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진실한 관계를 맺고 신뢰를 쌓는 일을 최고의 가치로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둠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0075" y="1340768"/>
            <a:ext cx="7920038" cy="622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29.Responsibility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en-US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책임</a:t>
            </a:r>
            <a:r>
              <a:rPr lang="en-US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 </a:t>
            </a:r>
            <a:endParaRPr lang="en-US" altLang="ko-KR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약속한 일에 대해 끝까지 의무감을 가지며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사람과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약속을 지키지 못하면 보상할 때까지 편안한 마음을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갖지 못함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 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30.Restorative(</a:t>
            </a:r>
            <a:r>
              <a:rPr lang="en-US" altLang="en-US" sz="24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복구자</a:t>
            </a:r>
            <a:r>
              <a:rPr lang="en-US" alt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무슨 일이든지 문제를 파악하고 해결책을 찾는 일에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기쁨을 누리며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특히 남들이 해결 못하는 복잡하고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생소한 문제에 특별한 흥미를 느낀다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31.self-assurance(</a:t>
            </a:r>
            <a:r>
              <a:rPr lang="en-US" alt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자기확신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위험을 감수하기까지 새로운 도전에 맞설 수 있다는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확신을 가지고 있으며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사람들의 어떤 이야기와 설득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에도 쉽게 영향을 받지 않음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6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755576" y="1196752"/>
            <a:ext cx="7772400" cy="20162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핸드폰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을 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진동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으로 바꾸거나 혹은 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잠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재워주셔도 좋습니다.</a:t>
            </a:r>
            <a:endParaRPr kumimoji="0" lang="en-US" altLang="ko-K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13" name="Picture 3" descr="as2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25961"/>
            <a:ext cx="312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6588" y="1412776"/>
            <a:ext cx="7848600" cy="54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30.Restorative(</a:t>
            </a:r>
            <a:r>
              <a:rPr lang="en-US" altLang="en-US" sz="2400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복구자</a:t>
            </a:r>
            <a:r>
              <a:rPr lang="en-US" alt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무슨 일이든지 문제를 파악하고 해결책을 찾는 일에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기쁨을 누리며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특히 남들이 해결 못하는 복잡하고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생소한 문제에 특별한 흥미를 느낀다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31.self-assurance(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자기확신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위험을 감수하기까지 새로운 도전에 맞설 수 있다는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확신을 가지고 있으며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사람들의 어떤 이야기와 설득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에도 쉽게 영향을 받지 않음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32.Significance(</a:t>
            </a:r>
            <a:r>
              <a:rPr lang="en-US" altLang="en-US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중요성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10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사람들이 나를 알아주고 인정해 주기를 원하며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주변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사람들에게 믿음직하고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전문적이며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성공적이라는 칭 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찬 듣기를 좋아함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9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1975" y="1574800"/>
            <a:ext cx="7993063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33.Strategic</a:t>
            </a:r>
            <a:r>
              <a:rPr lang="en-US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en-US" alt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전략</a:t>
            </a:r>
            <a:r>
              <a:rPr lang="en-US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미래에 일어 날 일을 예측할 수 있고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장애가 될 만한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것들을 찾고 평가하고 문제에 부딪치지 않도록 방향을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잡을 줄 아는 사람이다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34.Woo(</a:t>
            </a:r>
            <a:r>
              <a:rPr lang="en-US" altLang="en-US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매력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호감</a:t>
            </a:r>
            <a:r>
              <a:rPr lang="en-US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: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새로운 사람을 만나기를 무척 좋아하며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새로운 사람의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이름을 외우거나 질문을 던지거나 공동 관심을 찾는 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 일에 익숙함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5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1906954"/>
            <a:ext cx="81369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&lt;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부록</a:t>
            </a: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1-1&gt; </a:t>
            </a:r>
            <a:r>
              <a:rPr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강점 테스트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를</a:t>
            </a:r>
            <a:r>
              <a:rPr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해 보고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당신이 가진 강점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(3-5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개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 무엇인지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? 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파악해 보시기 </a:t>
            </a:r>
            <a:r>
              <a:rPr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바랍니다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8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800" dirty="0" smtClean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1) </a:t>
            </a:r>
            <a:r>
              <a:rPr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당신이 적은 강점과 매칭되는 점은</a:t>
            </a:r>
            <a:r>
              <a:rPr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?____</a:t>
            </a:r>
          </a:p>
          <a:p>
            <a:pPr>
              <a:defRPr/>
            </a:pPr>
            <a:r>
              <a:rPr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강점을 경쟁력 있게 만들기 위한 투자 방법은</a:t>
            </a:r>
            <a:r>
              <a:rPr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?</a:t>
            </a:r>
          </a:p>
          <a:p>
            <a:pPr>
              <a:defRPr/>
            </a:pPr>
            <a:r>
              <a:rPr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</a:t>
            </a:r>
            <a:endParaRPr lang="en-US" altLang="ko-KR" sz="28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1375" y="1181696"/>
            <a:ext cx="239681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4)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 테스트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1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1906954"/>
            <a:ext cx="8136903" cy="31085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첫째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:</a:t>
            </a:r>
          </a:p>
          <a:p>
            <a:pPr>
              <a:defRPr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무슨 일을 하면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______(Consistency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,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반복적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(Repeat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성공적인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현상이 일어나며 또 만족감을 가지는 경우입니다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가끔씩 성공적이어야 하는 것이 아니라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언제나 성공적이어야 하며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또 하는 일에 대해 언제나 행복함이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(Happily)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있어야 합니다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/>
              <a:t>  </a:t>
            </a:r>
            <a:endParaRPr lang="en-US" altLang="ko-KR" sz="28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1375" y="1181696"/>
            <a:ext cx="2037737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5)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 특징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334415" y="2348880"/>
            <a:ext cx="1093569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ko-KR" altLang="en-US" sz="2400" u="sng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연속적</a:t>
            </a:r>
            <a:endParaRPr lang="ko-KR" altLang="en-US" sz="2400" u="sng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3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560" y="1556792"/>
            <a:ext cx="8136903" cy="31085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둘째</a:t>
            </a:r>
            <a:r>
              <a:rPr lang="en-US" altLang="ko-KR" sz="2800" u="sng" dirty="0" smtClean="0">
                <a:latin typeface="휴먼엑스포" pitchFamily="18" charset="-127"/>
                <a:ea typeface="휴먼엑스포" pitchFamily="18" charset="-127"/>
              </a:rPr>
              <a:t>:</a:t>
            </a:r>
          </a:p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하나님이 주신 자신의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_____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을 최대한 활용하는 사람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(Doing the best)	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입니다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최대한 활용한다는 말은 완벽함이나 정확함을 말하는 것이 아니라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자기의 능력을 최대한 발휘하는 사람이라는 뜻입니다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endParaRPr lang="ko-KR" altLang="en-US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 </a:t>
            </a:r>
            <a:endParaRPr lang="en-US" altLang="ko-KR" sz="28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427984" y="1916832"/>
            <a:ext cx="864096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ko-KR" altLang="en-US" sz="2400" u="sng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</a:t>
            </a:r>
            <a:endParaRPr lang="ko-KR" altLang="en-US" sz="2400" u="sng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32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0816" y="1556792"/>
            <a:ext cx="8136903" cy="440120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800" dirty="0" smtClean="0"/>
              <a:t> 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셋째</a:t>
            </a:r>
            <a:r>
              <a:rPr lang="en-US" altLang="ko-KR" sz="2800" u="sng" dirty="0" smtClean="0"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800" u="sng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강점을 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_______(Maximizing your strengths)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시키는 사람입니다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약점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혹은 없는 점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을 고치는 사람이 아님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). </a:t>
            </a:r>
          </a:p>
          <a:p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자기의 약점에 빠지지 아니하고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또는 그것에 머물지 아니하고 장점을 찾아 하나님이 주신 장점을 아무리 어렵더라도 난관을 이기고 극대화 시켜나가는 자세를 가진 분입니다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/>
              <a:t> </a:t>
            </a:r>
          </a:p>
          <a:p>
            <a:pPr>
              <a:defRPr/>
            </a:pPr>
            <a:endParaRPr lang="en-US" altLang="ko-KR" sz="28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7704" y="1916832"/>
            <a:ext cx="1224136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ko-KR" altLang="en-US" sz="2400" u="sng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극대화</a:t>
            </a:r>
            <a:endParaRPr lang="ko-KR" altLang="en-US" sz="2400" u="sng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53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683568" y="1340768"/>
            <a:ext cx="7848872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사람들은 대부분 자신이 무엇을 </a:t>
            </a:r>
            <a:endParaRPr lang="en-US" altLang="ko-KR" sz="28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잘 </a:t>
            </a:r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하는지 안다고 생각한다</a:t>
            </a:r>
            <a:r>
              <a:rPr lang="en-US" altLang="ko-KR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그러나 잘못 알고 있는 경우가 많다</a:t>
            </a:r>
            <a:r>
              <a:rPr lang="en-US" altLang="ko-KR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사람들은 자신이 지닌 </a:t>
            </a:r>
            <a:r>
              <a:rPr lang="ko-KR" altLang="en-US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강점</a:t>
            </a:r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endParaRPr lang="en-US" altLang="ko-KR" sz="28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활용하면서 </a:t>
            </a:r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일한다</a:t>
            </a:r>
            <a:r>
              <a:rPr lang="en-US" altLang="ko-KR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적성이 맞지 않는 분야에서는 </a:t>
            </a:r>
            <a:endParaRPr lang="en-US" altLang="ko-KR" sz="28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큰 </a:t>
            </a:r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성과를 낼 수 없다</a:t>
            </a:r>
            <a:r>
              <a:rPr lang="en-US" altLang="ko-KR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28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8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피터 드러커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29" y="4005064"/>
            <a:ext cx="4546451" cy="23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292761"/>
            <a:ext cx="59801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38200" y="3733800"/>
            <a:ext cx="32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i="1" dirty="0">
                <a:solidFill>
                  <a:srgbClr val="333399"/>
                </a:solidFill>
                <a:latin typeface="Tahoma" pitchFamily="34" charset="0"/>
              </a:rPr>
              <a:t>Strength </a:t>
            </a:r>
            <a:endParaRPr lang="en-US" sz="4800" i="1" dirty="0" smtClean="0">
              <a:solidFill>
                <a:srgbClr val="333399"/>
              </a:solidFill>
              <a:latin typeface="Tahoma" pitchFamily="34" charset="0"/>
            </a:endParaRPr>
          </a:p>
          <a:p>
            <a:r>
              <a:rPr lang="ko-KR" altLang="en-US" sz="4800" i="1" dirty="0" smtClean="0">
                <a:solidFill>
                  <a:srgbClr val="333399"/>
                </a:solidFill>
                <a:latin typeface="Tahoma" pitchFamily="34" charset="0"/>
              </a:rPr>
              <a:t>강</a:t>
            </a:r>
            <a:r>
              <a:rPr lang="ko-KR" altLang="en-US" sz="4800" i="1" dirty="0">
                <a:solidFill>
                  <a:srgbClr val="333399"/>
                </a:solidFill>
                <a:latin typeface="Tahoma" pitchFamily="34" charset="0"/>
              </a:rPr>
              <a:t>점</a:t>
            </a:r>
            <a:r>
              <a:rPr lang="en-US" sz="4800" i="1" dirty="0" smtClean="0">
                <a:solidFill>
                  <a:srgbClr val="333399"/>
                </a:solidFill>
                <a:latin typeface="Tahoma" pitchFamily="34" charset="0"/>
              </a:rPr>
              <a:t>=</a:t>
            </a:r>
            <a:endParaRPr lang="en-US" sz="4800" i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3733800" y="4572000"/>
            <a:ext cx="2286000" cy="2133600"/>
          </a:xfrm>
          <a:prstGeom prst="cube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5715000" y="4572000"/>
            <a:ext cx="2286000" cy="2133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 rot="-2493138">
            <a:off x="3636088" y="5428754"/>
            <a:ext cx="21178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</a:rPr>
              <a:t>Knowledge</a:t>
            </a:r>
          </a:p>
          <a:p>
            <a:pPr eaLnBrk="1" hangingPunct="1"/>
            <a:r>
              <a:rPr lang="ko-KR" altLang="en-US" sz="2700" dirty="0" smtClean="0">
                <a:solidFill>
                  <a:schemeClr val="bg1"/>
                </a:solidFill>
                <a:latin typeface="Tahoma" pitchFamily="34" charset="0"/>
              </a:rPr>
              <a:t>지</a:t>
            </a:r>
            <a:r>
              <a:rPr lang="ko-KR" altLang="en-US" sz="2700" dirty="0">
                <a:solidFill>
                  <a:schemeClr val="bg1"/>
                </a:solidFill>
                <a:latin typeface="Tahoma" pitchFamily="34" charset="0"/>
              </a:rPr>
              <a:t>식</a:t>
            </a:r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US" sz="27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4876800" y="2971800"/>
            <a:ext cx="2286000" cy="2133600"/>
          </a:xfrm>
          <a:prstGeom prst="cube">
            <a:avLst>
              <a:gd name="adj" fmla="val 25000"/>
            </a:avLst>
          </a:prstGeom>
          <a:solidFill>
            <a:srgbClr val="333399"/>
          </a:solidFill>
          <a:ln w="254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 rot="-2020997">
            <a:off x="6098511" y="5449392"/>
            <a:ext cx="9252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</a:rPr>
              <a:t>Skill</a:t>
            </a:r>
          </a:p>
          <a:p>
            <a:pPr eaLnBrk="1" hangingPunct="1"/>
            <a:r>
              <a:rPr lang="ko-KR" altLang="en-US" sz="2700" dirty="0" smtClean="0">
                <a:solidFill>
                  <a:schemeClr val="bg1"/>
                </a:solidFill>
                <a:latin typeface="Tahoma" pitchFamily="34" charset="0"/>
              </a:rPr>
              <a:t>기</a:t>
            </a:r>
            <a:r>
              <a:rPr lang="ko-KR" altLang="en-US" sz="2700" dirty="0">
                <a:solidFill>
                  <a:schemeClr val="bg1"/>
                </a:solidFill>
                <a:latin typeface="Tahoma" pitchFamily="34" charset="0"/>
              </a:rPr>
              <a:t>술</a:t>
            </a:r>
            <a:endParaRPr lang="en-US" sz="27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 rot="-2020997">
            <a:off x="5099856" y="3782517"/>
            <a:ext cx="12779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 b="1" dirty="0" smtClean="0">
                <a:solidFill>
                  <a:schemeClr val="bg1"/>
                </a:solidFill>
                <a:latin typeface="Tahoma" pitchFamily="34" charset="0"/>
              </a:rPr>
              <a:t>Talent</a:t>
            </a:r>
          </a:p>
          <a:p>
            <a:pPr eaLnBrk="1" hangingPunct="1"/>
            <a:r>
              <a:rPr lang="ko-KR" altLang="en-US" sz="2700" dirty="0" smtClean="0">
                <a:solidFill>
                  <a:schemeClr val="bg1"/>
                </a:solidFill>
                <a:latin typeface="Tahoma" pitchFamily="34" charset="0"/>
              </a:rPr>
              <a:t>재</a:t>
            </a:r>
            <a:r>
              <a:rPr lang="ko-KR" altLang="en-US" sz="2700" dirty="0">
                <a:solidFill>
                  <a:schemeClr val="bg1"/>
                </a:solidFill>
                <a:latin typeface="Tahoma" pitchFamily="34" charset="0"/>
              </a:rPr>
              <a:t>능</a:t>
            </a:r>
            <a:endParaRPr lang="en-US" sz="27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1367" y="404664"/>
            <a:ext cx="2598788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7)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강점의 개발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3182" y="1321604"/>
            <a:ext cx="577273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강점의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개발에 필요한 기초 도구</a:t>
            </a: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(2)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nimBg="1"/>
      <p:bldP spid="71686" grpId="0" animBg="1"/>
      <p:bldP spid="71687" grpId="0" autoUpdateAnimBg="0"/>
      <p:bldP spid="71688" grpId="0" animBg="1"/>
      <p:bldP spid="71689" grpId="0" autoUpdateAnimBg="0"/>
      <p:bldP spid="7169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548680"/>
            <a:ext cx="7704856" cy="720080"/>
          </a:xfrm>
          <a:solidFill>
            <a:srgbClr val="0099FF"/>
          </a:solidFill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3300"/>
                </a:solidFill>
                <a:effectLst/>
              </a:rPr>
              <a:t>Knowledge :</a:t>
            </a:r>
            <a:r>
              <a:rPr lang="ko-KR" altLang="en-US" dirty="0" smtClean="0">
                <a:solidFill>
                  <a:srgbClr val="FF3300"/>
                </a:solidFill>
                <a:effectLst/>
              </a:rPr>
              <a:t>지식</a:t>
            </a:r>
            <a:endParaRPr dirty="0" smtClean="0">
              <a:solidFill>
                <a:srgbClr val="FF33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828800"/>
            <a:ext cx="7924800" cy="2743200"/>
          </a:xfrm>
          <a:solidFill>
            <a:srgbClr val="FFFF00"/>
          </a:solidFill>
        </p:spPr>
        <p:txBody>
          <a:bodyPr/>
          <a:lstStyle/>
          <a:p>
            <a:pPr marL="241300" indent="-514350" algn="ctr" eaLnBrk="1" hangingPunct="1">
              <a:buFont typeface="Wingdings 2" pitchFamily="18" charset="2"/>
              <a:buAutoNum type="arabicPeriod"/>
            </a:pP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학습된 지식</a:t>
            </a:r>
            <a:r>
              <a:rPr lang="en-US" altLang="ko-KR" dirty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사실적 지식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세미나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책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333399"/>
              </a:solidFill>
              <a:latin typeface="HY견고딕" pitchFamily="18" charset="-127"/>
              <a:ea typeface="HY견고딕" pitchFamily="18" charset="-127"/>
            </a:endParaRPr>
          </a:p>
          <a:p>
            <a:pPr marL="241300" indent="-514350" algn="ctr" eaLnBrk="1" hangingPunct="1">
              <a:buFont typeface="Wingdings 2" pitchFamily="18" charset="2"/>
              <a:buAutoNum type="arabicPeriod"/>
            </a:pPr>
            <a:r>
              <a:rPr lang="en-US" dirty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경험적 지식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실수나 실패를 통해 배우는 지식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사도 바울의 회심</a:t>
            </a:r>
            <a:r>
              <a:rPr lang="en-US" altLang="ko-KR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찰스 콜슨 </a:t>
            </a:r>
            <a:endParaRPr lang="en-US" dirty="0" smtClean="0">
              <a:solidFill>
                <a:srgbClr val="333399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-273050" algn="ctr" eaLnBrk="1" hangingPunct="1">
              <a:buFont typeface="Wingdings 2" pitchFamily="18" charset="2"/>
              <a:buNone/>
            </a:pPr>
            <a:endParaRPr lang="en-US" dirty="0">
              <a:solidFill>
                <a:srgbClr val="333399"/>
              </a:solidFill>
            </a:endParaRP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98250"/>
              </p:ext>
            </p:extLst>
          </p:nvPr>
        </p:nvGraphicFramePr>
        <p:xfrm>
          <a:off x="5292080" y="3453622"/>
          <a:ext cx="3447108" cy="279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Photo Editor Photo" r:id="rId3" imgW="2567619" imgH="2080440" progId="">
                  <p:embed/>
                </p:oleObj>
              </mc:Choice>
              <mc:Fallback>
                <p:oleObj name="Photo Editor Photo" r:id="rId3" imgW="2567619" imgH="208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453622"/>
                        <a:ext cx="3447108" cy="2794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9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123658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6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Session 1</a:t>
            </a:r>
            <a:endParaRPr kumimoji="0" lang="ko-KR" altLang="en-US" sz="66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lang="ko-KR" altLang="en-US" sz="6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강점 살피기</a:t>
            </a:r>
            <a:endParaRPr kumimoji="0" lang="ko-KR" altLang="en-US" sz="66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33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664"/>
            <a:ext cx="6275040" cy="738336"/>
          </a:xfrm>
          <a:solidFill>
            <a:srgbClr val="0099FF"/>
          </a:solidFill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3300"/>
                </a:solidFill>
                <a:effectLst/>
                <a:latin typeface="HY견고딕" pitchFamily="18" charset="-127"/>
                <a:ea typeface="HY견고딕" pitchFamily="18" charset="-127"/>
              </a:rPr>
              <a:t>Skill:</a:t>
            </a:r>
            <a:r>
              <a:rPr lang="ko-KR" altLang="en-US" dirty="0" smtClean="0">
                <a:solidFill>
                  <a:srgbClr val="FF3300"/>
                </a:solidFill>
                <a:effectLst/>
                <a:latin typeface="HY견고딕" pitchFamily="18" charset="-127"/>
                <a:ea typeface="HY견고딕" pitchFamily="18" charset="-127"/>
              </a:rPr>
              <a:t>기술</a:t>
            </a:r>
            <a:endParaRPr dirty="0" smtClean="0">
              <a:solidFill>
                <a:srgbClr val="FF33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340768"/>
            <a:ext cx="8064896" cy="2592288"/>
          </a:xfrm>
          <a:solidFill>
            <a:srgbClr val="FFFF00"/>
          </a:solidFill>
        </p:spPr>
        <p:txBody>
          <a:bodyPr/>
          <a:lstStyle/>
          <a:p>
            <a:pPr marL="0" indent="-273050" algn="ctr" eaLnBrk="1" hangingPunct="1">
              <a:buFont typeface="Wingdings 2" pitchFamily="18" charset="2"/>
              <a:buNone/>
            </a:pP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수행능력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계속적인 반복을 통해 배움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책 읽고 연구하고 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적용해 보고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고치고 또 적용하고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……</a:t>
            </a:r>
            <a:r>
              <a:rPr lang="ko-KR" altLang="en-US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등</a:t>
            </a:r>
            <a:r>
              <a:rPr lang="en-US" altLang="ko-KR" dirty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en-US" altLang="ko-KR" dirty="0" smtClean="0">
                <a:solidFill>
                  <a:srgbClr val="070D8B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dirty="0" smtClean="0">
              <a:solidFill>
                <a:srgbClr val="070D8B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-273050"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The capacity to </a:t>
            </a:r>
            <a:r>
              <a:rPr lang="en-US" i="1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perform</a:t>
            </a:r>
            <a:r>
              <a:rPr lang="en-US" dirty="0" smtClean="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 the fundamental steps of an activity—the “how-to” area of a job.</a:t>
            </a:r>
          </a:p>
          <a:p>
            <a:pPr lvl="1" algn="ctr" eaLnBrk="1" hangingPunct="1">
              <a:buFont typeface="Wingdings 2" pitchFamily="18" charset="2"/>
              <a:buNone/>
            </a:pP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79512" y="4437112"/>
            <a:ext cx="5544616" cy="181588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>
                <a:solidFill>
                  <a:prstClr val="black"/>
                </a:solidFill>
                <a:latin typeface="Tahoma" pitchFamily="34" charset="0"/>
              </a:rPr>
              <a:t>Example:  A teacher, who </a:t>
            </a:r>
            <a:endParaRPr lang="en-US" sz="2800" i="1" dirty="0" smtClean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</a:rPr>
              <a:t>has </a:t>
            </a:r>
            <a:r>
              <a:rPr lang="en-US" sz="2800" i="1" dirty="0">
                <a:solidFill>
                  <a:prstClr val="black"/>
                </a:solidFill>
                <a:latin typeface="Tahoma" pitchFamily="34" charset="0"/>
              </a:rPr>
              <a:t>practiced articulating his </a:t>
            </a:r>
            <a:endParaRPr lang="en-US" sz="2800" i="1" dirty="0" smtClean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</a:rPr>
              <a:t>ideas</a:t>
            </a:r>
            <a:r>
              <a:rPr lang="en-US" sz="2800" i="1" dirty="0">
                <a:solidFill>
                  <a:prstClr val="black"/>
                </a:solidFill>
                <a:latin typeface="Tahoma" pitchFamily="34" charset="0"/>
              </a:rPr>
              <a:t>, so others understand </a:t>
            </a:r>
            <a:r>
              <a:rPr lang="en-US" sz="2800" i="1" dirty="0" smtClean="0">
                <a:solidFill>
                  <a:prstClr val="black"/>
                </a:solidFill>
                <a:latin typeface="Tahoma" pitchFamily="34" charset="0"/>
              </a:rPr>
              <a:t>  them</a:t>
            </a:r>
            <a:r>
              <a:rPr lang="en-US" sz="2800" i="1" dirty="0">
                <a:solidFill>
                  <a:prstClr val="black"/>
                </a:solidFill>
                <a:latin typeface="Tahoma" pitchFamily="34" charset="0"/>
              </a:rPr>
              <a:t>.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73314"/>
              </p:ext>
            </p:extLst>
          </p:nvPr>
        </p:nvGraphicFramePr>
        <p:xfrm>
          <a:off x="5814236" y="3722154"/>
          <a:ext cx="3051244" cy="229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Photo Editor Photo" r:id="rId3" imgW="2529524" imgH="1905165" progId="">
                  <p:embed/>
                </p:oleObj>
              </mc:Choice>
              <mc:Fallback>
                <p:oleObj name="Photo Editor Photo" r:id="rId3" imgW="2529524" imgH="19051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236" y="3722154"/>
                        <a:ext cx="3051244" cy="229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8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 advAuto="0"/>
      <p:bldP spid="6963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88640"/>
            <a:ext cx="6851104" cy="792088"/>
          </a:xfrm>
          <a:solidFill>
            <a:srgbClr val="0099FF"/>
          </a:solidFill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3300"/>
                </a:solidFill>
                <a:effectLst/>
                <a:latin typeface="HY견고딕" pitchFamily="18" charset="-127"/>
                <a:ea typeface="HY견고딕" pitchFamily="18" charset="-127"/>
              </a:rPr>
              <a:t>Talent</a:t>
            </a:r>
            <a:r>
              <a:rPr lang="en-US" dirty="0" smtClean="0">
                <a:solidFill>
                  <a:srgbClr val="FF3300"/>
                </a:solidFill>
                <a:effectLst/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3300"/>
                </a:solidFill>
                <a:effectLst/>
                <a:latin typeface="HY견고딕" pitchFamily="18" charset="-127"/>
                <a:ea typeface="HY견고딕" pitchFamily="18" charset="-127"/>
              </a:rPr>
              <a:t>재능</a:t>
            </a:r>
            <a:endParaRPr dirty="0" smtClean="0">
              <a:solidFill>
                <a:srgbClr val="FF3300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484784"/>
            <a:ext cx="8208912" cy="2383904"/>
          </a:xfrm>
          <a:solidFill>
            <a:srgbClr val="FFFF00"/>
          </a:solidFill>
        </p:spPr>
        <p:txBody>
          <a:bodyPr/>
          <a:lstStyle/>
          <a:p>
            <a:pPr marL="0" indent="-273050" algn="ctr" eaLnBrk="1" hangingPunct="1">
              <a:buFont typeface="Wingdings 2" pitchFamily="18" charset="2"/>
              <a:buNone/>
            </a:pP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생산적으로 쓰일 수 있는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-273050" algn="ctr" eaLnBrk="1" hangingPunct="1">
              <a:buFont typeface="Wingdings 2" pitchFamily="18" charset="2"/>
              <a:buNone/>
            </a:pP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사고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감정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행동의 반복되는 패턴 </a:t>
            </a:r>
            <a:endParaRPr lang="en-US" altLang="ko-KR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-273050" algn="ctr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33CC"/>
                </a:solidFill>
              </a:rPr>
              <a:t>A naturally recurring pattern of thought, feeling, or behavior that can be           productively applied.  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7544" y="4365104"/>
            <a:ext cx="5486400" cy="13731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i="1" dirty="0">
                <a:solidFill>
                  <a:prstClr val="black"/>
                </a:solidFill>
                <a:latin typeface="Tahoma" pitchFamily="34" charset="0"/>
              </a:rPr>
              <a:t>Example:  A teacher, who has exciting ideas that captivate students.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38981"/>
              </p:ext>
            </p:extLst>
          </p:nvPr>
        </p:nvGraphicFramePr>
        <p:xfrm>
          <a:off x="6660232" y="3557106"/>
          <a:ext cx="2326953" cy="26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Photo Editor Photo" r:id="rId3" imgW="1234547" imgH="1386667" progId="">
                  <p:embed/>
                </p:oleObj>
              </mc:Choice>
              <mc:Fallback>
                <p:oleObj name="Photo Editor Photo" r:id="rId3" imgW="1234547" imgH="138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557106"/>
                        <a:ext cx="2326953" cy="26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8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0"/>
      <p:bldP spid="7066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5040560"/>
          </a:xfrm>
          <a:solidFill>
            <a:srgbClr val="FFFF00"/>
          </a:solidFill>
        </p:spPr>
        <p:txBody>
          <a:bodyPr/>
          <a:lstStyle/>
          <a:p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맥스웰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강점을 살리라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(Shift to strengths). 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약점을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넘기라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(Staff your weaknesses). 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최고를 창출하라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(Create an edge).” 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총정리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강점을 극대화하라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1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C04DDC-3F8D-4596-B92A-C05F1908DF6C}" type="slidenum">
              <a:rPr lang="en-US" sz="1400">
                <a:solidFill>
                  <a:srgbClr val="000000"/>
                </a:solidFill>
              </a:rPr>
              <a:pPr eaLnBrk="1" hangingPunct="1"/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3960688" cy="609600"/>
          </a:xfrm>
          <a:solidFill>
            <a:schemeClr val="accent2"/>
          </a:solidFill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강점의 유익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062664" cy="511256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약점에 기초하여 일하는 것보다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강점에 기초한 것이 더 효과적이고   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능률적으로 성과를 낸다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당신의 강점을 활용하여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삶이 더욱 풍요로워진다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eaLnBrk="1" hangingPunct="1"/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당신의 강점은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당신이 누구인가를 알려준다</a:t>
            </a:r>
            <a:endParaRPr 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당신의 강점의 이해는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당신이 더 나은 지도자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사람이 되게 한다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좋음</a:t>
            </a:r>
            <a:r>
              <a:rPr lang="en-US" altLang="ko-KR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(very good)</a:t>
            </a:r>
            <a:r>
              <a:rPr lang="ko-KR" altLang="en-US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과 위대함</a:t>
            </a:r>
            <a:r>
              <a:rPr lang="en-US" altLang="ko-KR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(great)</a:t>
            </a:r>
            <a:r>
              <a:rPr lang="ko-KR" altLang="en-US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의 차이를 알게 된다</a:t>
            </a:r>
            <a:r>
              <a:rPr lang="en-US" altLang="ko-KR" sz="2400" u="sng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95232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-180527" y="152389"/>
            <a:ext cx="3355876" cy="6858000"/>
            <a:chOff x="0" y="0"/>
            <a:chExt cx="2757647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24384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grpSp>
          <p:nvGrpSpPr>
            <p:cNvPr id="18440" name="Group 11"/>
            <p:cNvGrpSpPr>
              <a:grpSpLocks/>
            </p:cNvGrpSpPr>
            <p:nvPr/>
          </p:nvGrpSpPr>
          <p:grpSpPr bwMode="auto">
            <a:xfrm>
              <a:off x="200761" y="65120"/>
              <a:ext cx="2556886" cy="6778345"/>
              <a:chOff x="200761" y="65120"/>
              <a:chExt cx="2556886" cy="6778345"/>
            </a:xfrm>
          </p:grpSpPr>
          <p:pic>
            <p:nvPicPr>
              <p:cNvPr id="18441" name="Picture 4" descr="C:\Documents and Settings\Administrator\Desktop\sf book 007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2" t="14534" r="8855" b="8479"/>
              <a:stretch>
                <a:fillRect/>
              </a:stretch>
            </p:blipFill>
            <p:spPr bwMode="auto">
              <a:xfrm rot="4774655">
                <a:off x="-198356" y="2654690"/>
                <a:ext cx="2362166" cy="1563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2" descr="C:\Documents and Settings\Administrator\Desktop\sf book 00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3" t="11568" r="10876" b="11568"/>
              <a:stretch>
                <a:fillRect/>
              </a:stretch>
            </p:blipFill>
            <p:spPr bwMode="auto">
              <a:xfrm rot="6690099">
                <a:off x="910266" y="2991086"/>
                <a:ext cx="2203432" cy="149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 descr="C:\Documents and Settings\Administrator\Desktop\sf book 00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20000" contrast="10000"/>
              </a:blip>
              <a:srcRect l="24899" t="8083" r="29498" b="10847"/>
              <a:stretch>
                <a:fillRect/>
              </a:stretch>
            </p:blipFill>
            <p:spPr bwMode="auto">
              <a:xfrm rot="20502581">
                <a:off x="628687" y="65088"/>
                <a:ext cx="1765401" cy="23542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444" name="Picture 3" descr="C:\Documents and Settings\Administrator\Desktop\sf book 00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2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22" t="14680" r="11011" b="14397"/>
              <a:stretch>
                <a:fillRect/>
              </a:stretch>
            </p:blipFill>
            <p:spPr bwMode="auto">
              <a:xfrm rot="4606218">
                <a:off x="-75738" y="4781813"/>
                <a:ext cx="2387560" cy="173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위대한 나의 발견 강점 혁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252326"/>
            <a:ext cx="3168352" cy="45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ecx.images-amazon.com/images/I/51ZNFAkgIVL._SS4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3470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70618"/>
            <a:ext cx="8352928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9)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강점 살피기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>
              <a:buAutoNum type="arabicParenR"/>
            </a:pP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하나님이 당신을 창조하시고 이 땅에 보내실 때에 어떤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인생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을 살기를 원하는가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하나님은 당신이 가진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강점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으로 살기를 원하신다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하나님이 당신에게 주신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강점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이 무엇인가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당신은 그것을 찾았는가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또 그것을 어떻게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활용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하고 있는가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가장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극대화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시키는 방법은 무엇인가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11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3139321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6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Session 2</a:t>
            </a:r>
            <a:endParaRPr kumimoji="0" lang="ko-KR" altLang="en-US" sz="66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lang="ko-KR" altLang="en-US" sz="6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은사와 리더십 스타일과 기질</a:t>
            </a:r>
            <a:endParaRPr kumimoji="0" lang="ko-KR" altLang="en-US" sz="66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47913" y="1989138"/>
            <a:ext cx="6121400" cy="11890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ko-KR" altLang="en-US" sz="7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은사</a:t>
            </a:r>
            <a:r>
              <a:rPr lang="en-US" altLang="ko-KR" sz="7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(Gifts)</a:t>
            </a:r>
            <a:endParaRPr kumimoji="0" lang="ko-KR" altLang="en-US" sz="7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43608" y="1557338"/>
            <a:ext cx="7128792" cy="457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3200" dirty="0" smtClean="0"/>
              <a:t>5. &lt;</a:t>
            </a:r>
            <a:r>
              <a:rPr lang="ko-KR" altLang="en-US" sz="3200" dirty="0" smtClean="0"/>
              <a:t>부록</a:t>
            </a:r>
            <a:r>
              <a:rPr lang="en-US" altLang="ko-KR" sz="3200" dirty="0" smtClean="0"/>
              <a:t>1-2a&gt;: </a:t>
            </a:r>
            <a:r>
              <a:rPr lang="ko-KR" altLang="en-US" sz="3200" dirty="0" smtClean="0"/>
              <a:t>영적 은사 적성테스트를 해보십시오</a:t>
            </a:r>
            <a:r>
              <a:rPr lang="en-US" altLang="ko-KR" sz="3200" dirty="0" smtClean="0"/>
              <a:t>.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3200" dirty="0" smtClean="0"/>
              <a:t>1)</a:t>
            </a:r>
            <a:r>
              <a:rPr lang="ko-KR" altLang="en-US" sz="3200" dirty="0" smtClean="0"/>
              <a:t>하나님께서 당신에게 주신 은사 </a:t>
            </a:r>
            <a:r>
              <a:rPr lang="en-US" altLang="ko-KR" sz="3200" dirty="0" smtClean="0"/>
              <a:t>3-5</a:t>
            </a:r>
            <a:r>
              <a:rPr lang="ko-KR" altLang="en-US" sz="3200" dirty="0" smtClean="0"/>
              <a:t>가지를 찾아 적어 보시오</a:t>
            </a:r>
            <a:r>
              <a:rPr lang="en-US" altLang="ko-KR" sz="3200" dirty="0" smtClean="0"/>
              <a:t>.(20</a:t>
            </a:r>
            <a:r>
              <a:rPr lang="ko-KR" altLang="en-US" sz="3200" dirty="0" smtClean="0"/>
              <a:t>분</a:t>
            </a:r>
            <a:r>
              <a:rPr lang="en-US" altLang="ko-KR" sz="3200" dirty="0" smtClean="0"/>
              <a:t>)</a:t>
            </a:r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  <a:r>
              <a:rPr lang="en-US" altLang="ko-KR" sz="3200" dirty="0" smtClean="0"/>
              <a:t>	</a:t>
            </a:r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(1)_______________________</a:t>
            </a:r>
          </a:p>
          <a:p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	(2)_______________________</a:t>
            </a:r>
          </a:p>
          <a:p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	(3)_______________________</a:t>
            </a:r>
          </a:p>
          <a:p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	(4)_______________________</a:t>
            </a:r>
          </a:p>
          <a:p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	(5)</a:t>
            </a:r>
            <a:r>
              <a:rPr lang="ko-KR" altLang="en-US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</a:t>
            </a:r>
            <a:endParaRPr lang="ko-KR" altLang="en-US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43608" y="1557338"/>
            <a:ext cx="7128792" cy="457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ko-KR" sz="3200" dirty="0" smtClean="0"/>
              <a:t>2) </a:t>
            </a:r>
            <a:r>
              <a:rPr lang="ko-KR" altLang="en-US" sz="3200" dirty="0" smtClean="0"/>
              <a:t>그 은사들이 당신의 삶과 사역에 어떤 영향을 미쳤는지 생각해 보십시오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3) </a:t>
            </a:r>
            <a:r>
              <a:rPr lang="ko-KR" altLang="en-US" sz="3200" dirty="0" smtClean="0"/>
              <a:t>앞으로 이 은사들 중에 당신의 삶과 사역에 크게 영향력을 미칠 것으로 알고 있는 것은 무엇입니까</a:t>
            </a:r>
            <a:r>
              <a:rPr lang="en-US" altLang="ko-KR" sz="3200" dirty="0" smtClean="0"/>
              <a:t>?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4) </a:t>
            </a:r>
            <a:r>
              <a:rPr lang="ko-KR" altLang="en-US" sz="3200" dirty="0" smtClean="0"/>
              <a:t>그것을 당신은 어떻게 개발하고자 합니까</a:t>
            </a:r>
            <a:r>
              <a:rPr lang="en-US" altLang="ko-KR" sz="3200" dirty="0" smtClean="0"/>
              <a:t>?</a:t>
            </a:r>
            <a:endParaRPr lang="ko-KR" altLang="en-US" sz="3200" dirty="0" smtClean="0"/>
          </a:p>
          <a:p>
            <a:endParaRPr lang="en-US" altLang="ko-KR" sz="3200" dirty="0" smtClean="0"/>
          </a:p>
          <a:p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  <a:defRPr/>
            </a:pPr>
            <a:endParaRPr lang="en-US" altLang="ko-KR" sz="3200" dirty="0" smtClean="0"/>
          </a:p>
          <a:p>
            <a:pPr algn="just">
              <a:spcBef>
                <a:spcPct val="20000"/>
              </a:spcBef>
              <a:buClr>
                <a:srgbClr val="000000"/>
              </a:buClr>
              <a:defRPr/>
            </a:pPr>
            <a:endParaRPr lang="en-US" altLang="ko-KR" sz="320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just">
              <a:spcBef>
                <a:spcPct val="20000"/>
              </a:spcBef>
              <a:buClr>
                <a:srgbClr val="000000"/>
              </a:buClr>
              <a:defRPr/>
            </a:pPr>
            <a:endParaRPr lang="ko-KR" altLang="en-US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5288" y="1691159"/>
            <a:ext cx="8318500" cy="4893647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latinLnBrk="0">
              <a:buFontTx/>
              <a:buAutoNum type="arabicPeriod"/>
              <a:defRPr/>
            </a:pP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아래에 하나님이 이달에 주신 말씀 가운데 가장 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은혜가 되었던 성경구절을 쓰고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그 이유를 적어 보시오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(10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분간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514350" indent="-514350" latinLnBrk="0"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514350" indent="-514350" latinLnBrk="0"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kumimoji="0"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코칭</a:t>
            </a:r>
            <a:r>
              <a:rPr kumimoji="0"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시작하기 전에 각자 </a:t>
            </a:r>
            <a:r>
              <a:rPr kumimoji="0" lang="ko-KR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자기 소개시간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이름</a:t>
            </a:r>
            <a:r>
              <a:rPr kumimoji="0"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가족</a:t>
            </a:r>
            <a:r>
              <a:rPr kumimoji="0"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및 현장</a:t>
            </a:r>
            <a:r>
              <a:rPr kumimoji="0"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en-US" altLang="ko-K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을 </a:t>
            </a:r>
            <a:r>
              <a:rPr kumimoji="0"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가지십시오</a:t>
            </a:r>
            <a:r>
              <a:rPr kumimoji="0"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kumimoji="0" lang="en-US" altLang="ko-K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514350" indent="-514350" latinLnBrk="0">
              <a:defRPr/>
            </a:pPr>
            <a:endParaRPr kumimoji="0" lang="en-US" altLang="ko-K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endParaRPr kumimoji="0"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kumimoji="0" lang="ko-KR" altLang="en-US" sz="7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리더십 </a:t>
            </a:r>
            <a:r>
              <a:rPr lang="ko-KR" altLang="en-US" sz="7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스타일과</a:t>
            </a:r>
            <a:r>
              <a:rPr kumimoji="0" lang="ko-KR" altLang="en-US" sz="7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0" lang="ko-KR" altLang="en-US" sz="7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기질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1340768"/>
            <a:ext cx="7776864" cy="4968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ko-KR" sz="3200" dirty="0"/>
              <a:t>6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1-3&gt; </a:t>
            </a:r>
            <a:r>
              <a:rPr lang="ko-KR" altLang="en-US" sz="3200" dirty="0" smtClean="0"/>
              <a:t>리더십 스타일과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1-4&gt; </a:t>
            </a:r>
            <a:r>
              <a:rPr lang="ko-KR" altLang="en-US" sz="3200" dirty="0" smtClean="0"/>
              <a:t>기질 테스트를 해보십시오</a:t>
            </a:r>
            <a:r>
              <a:rPr lang="en-US" altLang="ko-KR" sz="3200" dirty="0" smtClean="0"/>
              <a:t>.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1) </a:t>
            </a:r>
            <a:r>
              <a:rPr lang="ko-KR" altLang="en-US" sz="3200" dirty="0" smtClean="0"/>
              <a:t>당신에게 주신 </a:t>
            </a:r>
            <a:r>
              <a:rPr lang="ko-KR" altLang="en-US" sz="3200" u="sng" dirty="0" smtClean="0">
                <a:solidFill>
                  <a:srgbClr val="FF0000"/>
                </a:solidFill>
              </a:rPr>
              <a:t>리더십 스타일</a:t>
            </a:r>
            <a:r>
              <a:rPr lang="en-US" altLang="ko-KR" sz="3200" dirty="0" smtClean="0"/>
              <a:t>(Leadership Style)</a:t>
            </a:r>
            <a:r>
              <a:rPr lang="ko-KR" altLang="en-US" sz="3200" dirty="0" smtClean="0"/>
              <a:t>은 무엇입니까</a:t>
            </a:r>
            <a:r>
              <a:rPr lang="en-US" altLang="ko-KR" sz="3200" dirty="0" smtClean="0"/>
              <a:t>? </a:t>
            </a:r>
            <a:endParaRPr lang="ko-KR" altLang="en-US" sz="3200" dirty="0" smtClean="0"/>
          </a:p>
          <a:p>
            <a:r>
              <a:rPr lang="ko-KR" altLang="en-US" sz="3200" dirty="0" smtClean="0"/>
              <a:t>    </a:t>
            </a:r>
            <a:r>
              <a:rPr lang="en-US" altLang="ko-KR" sz="3200" dirty="0" smtClean="0"/>
              <a:t>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1-3&gt;</a:t>
            </a:r>
            <a:r>
              <a:rPr lang="ko-KR" altLang="en-US" sz="3200" dirty="0" smtClean="0"/>
              <a:t>을 한 후에 당신의 리더십  스타일의 </a:t>
            </a:r>
            <a:r>
              <a:rPr lang="ko-KR" altLang="en-US" sz="3200" u="sng" dirty="0" smtClean="0">
                <a:solidFill>
                  <a:srgbClr val="FF0000"/>
                </a:solidFill>
              </a:rPr>
              <a:t>위치를</a:t>
            </a:r>
            <a:r>
              <a:rPr lang="ko-KR" altLang="en-US" sz="3200" dirty="0" smtClean="0"/>
              <a:t> 그려 보십시오</a:t>
            </a:r>
            <a:r>
              <a:rPr lang="en-US" altLang="ko-KR" sz="3200" dirty="0" smtClean="0"/>
              <a:t>. </a:t>
            </a:r>
          </a:p>
          <a:p>
            <a:r>
              <a:rPr lang="ko-KR" altLang="en-US" sz="3200" dirty="0" smtClean="0"/>
              <a:t>그리고 그 리더십 스타일의 </a:t>
            </a:r>
            <a:r>
              <a:rPr lang="ko-KR" altLang="en-US" sz="3200" u="sng" dirty="0" smtClean="0">
                <a:solidFill>
                  <a:srgbClr val="FF0000"/>
                </a:solidFill>
              </a:rPr>
              <a:t>특징</a:t>
            </a:r>
            <a:r>
              <a:rPr lang="ko-KR" altLang="en-US" sz="3200" dirty="0" smtClean="0"/>
              <a:t>을 말해 보십시오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또 개발해야 할 점은 무엇이라고 생각합니까</a:t>
            </a:r>
            <a:r>
              <a:rPr lang="en-US" altLang="ko-KR" sz="3200" dirty="0" smtClean="0"/>
              <a:t>?(20</a:t>
            </a:r>
            <a:r>
              <a:rPr lang="ko-KR" altLang="en-US" sz="3200" dirty="0" smtClean="0"/>
              <a:t>분</a:t>
            </a:r>
            <a:r>
              <a:rPr lang="en-US" altLang="ko-KR" sz="3200" dirty="0" smtClean="0"/>
              <a:t>)</a:t>
            </a:r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</a:p>
          <a:p>
            <a:r>
              <a:rPr lang="ko-KR" altLang="en-US" sz="3200" dirty="0" smtClean="0"/>
              <a:t> </a:t>
            </a:r>
          </a:p>
          <a:p>
            <a:r>
              <a:rPr lang="en-US" altLang="ko-KR" sz="3200" dirty="0" smtClean="0"/>
              <a:t>0</a:t>
            </a:r>
            <a:r>
              <a:rPr lang="ko-KR" altLang="en-US" sz="3200" dirty="0" smtClean="0"/>
              <a:t>분</a:t>
            </a:r>
            <a:r>
              <a:rPr lang="en-US" altLang="ko-KR" sz="3200" dirty="0" smtClean="0"/>
              <a:t>) </a:t>
            </a:r>
          </a:p>
          <a:p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 flipV="1">
            <a:off x="632792" y="3389313"/>
            <a:ext cx="7467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4283968" y="188640"/>
            <a:ext cx="0" cy="6477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162050" y="1027113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0" dirty="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OPEN:</a:t>
            </a:r>
            <a:r>
              <a:rPr lang="ko-KR" altLang="en-US" sz="2400" dirty="0" err="1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열린마음</a:t>
            </a:r>
            <a:endParaRPr lang="ko-KR" altLang="en-US" sz="2400" b="0" dirty="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23850" y="2932113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INDIRECT:</a:t>
            </a:r>
            <a:r>
              <a:rPr lang="ko-KR" altLang="en-US" sz="24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소극성</a:t>
            </a:r>
            <a:endParaRPr lang="ko-KR" altLang="en-US" sz="2400" b="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200650" y="2932113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DIRECT:</a:t>
            </a:r>
            <a:r>
              <a:rPr lang="ko-KR" altLang="en-US" sz="24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적극성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362450" y="5751513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Self-contained:</a:t>
            </a:r>
            <a:r>
              <a:rPr lang="ko-KR" altLang="en-US" sz="24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닫힌 마음</a:t>
            </a:r>
            <a:endParaRPr lang="ko-KR" altLang="en-US" sz="2400" b="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211960" y="3530600"/>
            <a:ext cx="3092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 -1     1      2      3      4      5      6      7       8      9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-11534" y="3524250"/>
            <a:ext cx="292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-9     -8     -7     -6     -5     -4     -3     -2     -1  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11650" y="-1539552"/>
            <a:ext cx="2603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828802" y="3835400"/>
            <a:ext cx="3111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-2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-3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-4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-5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-6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-7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-8</a:t>
            </a:r>
          </a:p>
          <a:p>
            <a:endParaRPr lang="en-US" altLang="ko-KR" b="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ko-KR" b="0" dirty="0">
                <a:solidFill>
                  <a:srgbClr val="000000"/>
                </a:solidFill>
                <a:latin typeface="Times New Roman" pitchFamily="18" charset="0"/>
              </a:rPr>
              <a:t>-9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331640" y="1916832"/>
            <a:ext cx="576064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A</a:t>
            </a:r>
            <a:endParaRPr lang="ko-KR" altLang="en-US" sz="3600" b="0" dirty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444208" y="1774557"/>
            <a:ext cx="576064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B</a:t>
            </a:r>
            <a:endParaRPr lang="ko-KR" altLang="en-US" sz="3600" b="0" dirty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331640" y="4869160"/>
            <a:ext cx="576064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C</a:t>
            </a:r>
            <a:endParaRPr lang="ko-KR" altLang="en-US" sz="3600" b="0" dirty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516216" y="4797152"/>
            <a:ext cx="576064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D</a:t>
            </a:r>
            <a:endParaRPr lang="ko-KR" altLang="en-US" sz="3600" b="0" dirty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76803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72009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1857375" y="1587500"/>
            <a:ext cx="5400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1) </a:t>
            </a:r>
            <a:r>
              <a:rPr lang="ko-KR" altLang="en-US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일중심</a:t>
            </a:r>
            <a:r>
              <a:rPr lang="ko-KR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적극적 </a:t>
            </a:r>
            <a:r>
              <a:rPr lang="ko-KR" altLang="ko-KR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주도형</a:t>
            </a:r>
            <a:endParaRPr lang="ko-KR" altLang="ko-KR" sz="320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lang="ko-KR" altLang="en-US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사람중심</a:t>
            </a:r>
            <a:r>
              <a:rPr lang="ko-KR" altLang="ko-KR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적극적 </a:t>
            </a:r>
            <a:r>
              <a:rPr lang="ko-KR" altLang="ko-KR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사교형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lang="ko-KR" altLang="en-US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사람중심</a:t>
            </a:r>
            <a:r>
              <a:rPr lang="ko-KR" altLang="ko-KR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소극적 </a:t>
            </a:r>
            <a:r>
              <a:rPr lang="ko-KR" altLang="ko-KR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안정형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4) </a:t>
            </a:r>
            <a:r>
              <a:rPr lang="ko-KR" altLang="en-US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일중심</a:t>
            </a:r>
            <a:r>
              <a:rPr lang="ko-KR" altLang="ko-KR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/ </a:t>
            </a:r>
            <a:r>
              <a:rPr lang="ko-KR" altLang="en-US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소극적 </a:t>
            </a:r>
            <a:r>
              <a:rPr lang="ko-KR" altLang="ko-KR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32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신중형</a:t>
            </a:r>
            <a:r>
              <a:rPr lang="ko-KR" altLang="ko-KR" sz="3200">
                <a:solidFill>
                  <a:srgbClr val="FFFFFF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3200" b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1116013" y="836613"/>
            <a:ext cx="57610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리더십 성향의 </a:t>
            </a: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유형 </a:t>
            </a: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814388" y="849313"/>
            <a:ext cx="287337" cy="287337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lin ang="27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77829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7830" name="Line 26"/>
          <p:cNvSpPr>
            <a:spLocks noChangeShapeType="1"/>
          </p:cNvSpPr>
          <p:nvPr/>
        </p:nvSpPr>
        <p:spPr bwMode="auto">
          <a:xfrm>
            <a:off x="1116013" y="3457575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77831" name="Line 27"/>
          <p:cNvSpPr>
            <a:spLocks noChangeShapeType="1"/>
          </p:cNvSpPr>
          <p:nvPr/>
        </p:nvSpPr>
        <p:spPr bwMode="auto">
          <a:xfrm>
            <a:off x="4087813" y="228600"/>
            <a:ext cx="0" cy="6477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331804" name="Text Box 28"/>
          <p:cNvSpPr txBox="1">
            <a:spLocks noChangeArrowheads="1"/>
          </p:cNvSpPr>
          <p:nvPr/>
        </p:nvSpPr>
        <p:spPr bwMode="auto">
          <a:xfrm>
            <a:off x="4148138" y="3570288"/>
            <a:ext cx="3092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 -1     1      2      3      4      5      6      7       8      9</a:t>
            </a:r>
          </a:p>
        </p:txBody>
      </p:sp>
      <p:sp>
        <p:nvSpPr>
          <p:cNvPr id="331805" name="Text Box 29"/>
          <p:cNvSpPr txBox="1">
            <a:spLocks noChangeArrowheads="1"/>
          </p:cNvSpPr>
          <p:nvPr/>
        </p:nvSpPr>
        <p:spPr bwMode="auto">
          <a:xfrm>
            <a:off x="1160463" y="3563938"/>
            <a:ext cx="292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-9     -8     -7     -6     -5     -4     -3     -2     -1  </a:t>
            </a:r>
          </a:p>
        </p:txBody>
      </p: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4164013" y="3875088"/>
            <a:ext cx="3111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-2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-3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-4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-5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-6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-7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-8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-9</a:t>
            </a:r>
          </a:p>
        </p:txBody>
      </p:sp>
      <p:sp>
        <p:nvSpPr>
          <p:cNvPr id="331807" name="Text Box 31"/>
          <p:cNvSpPr txBox="1">
            <a:spLocks noChangeArrowheads="1"/>
          </p:cNvSpPr>
          <p:nvPr/>
        </p:nvSpPr>
        <p:spPr bwMode="auto">
          <a:xfrm>
            <a:off x="4208463" y="228600"/>
            <a:ext cx="2603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9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8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7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6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5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4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3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2</a:t>
            </a:r>
          </a:p>
          <a:p>
            <a:pPr latinLnBrk="0">
              <a:defRPr/>
            </a:pPr>
            <a:endParaRPr kumimoji="0" lang="en-US" altLang="ko-KR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50" charset="-127"/>
            </a:endParaRPr>
          </a:p>
          <a:p>
            <a:pPr latinLnBrk="0">
              <a:defRPr/>
            </a:pPr>
            <a:r>
              <a:rPr kumimoji="0" lang="en-US" altLang="ko-KR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1</a:t>
            </a:r>
          </a:p>
        </p:txBody>
      </p:sp>
      <p:sp>
        <p:nvSpPr>
          <p:cNvPr id="331808" name="Text Box 32"/>
          <p:cNvSpPr txBox="1">
            <a:spLocks noChangeArrowheads="1"/>
          </p:cNvSpPr>
          <p:nvPr/>
        </p:nvSpPr>
        <p:spPr bwMode="auto">
          <a:xfrm>
            <a:off x="1144588" y="946150"/>
            <a:ext cx="1384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사람중심</a:t>
            </a:r>
          </a:p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소극적</a:t>
            </a:r>
          </a:p>
          <a:p>
            <a:pPr latinLnBrk="0">
              <a:defRPr/>
            </a:pP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안정형</a:t>
            </a: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6040438" y="1022350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사람중심</a:t>
            </a:r>
          </a:p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적극적</a:t>
            </a:r>
          </a:p>
          <a:p>
            <a:pPr latinLnBrk="0">
              <a:defRPr/>
            </a:pP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사교형</a:t>
            </a: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6040438" y="4978400"/>
            <a:ext cx="1655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일중심 </a:t>
            </a:r>
          </a:p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적극적</a:t>
            </a:r>
          </a:p>
          <a:p>
            <a:pPr latinLnBrk="0">
              <a:defRPr/>
            </a:pP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주도형</a:t>
            </a: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77839" name="Rectangle 35"/>
          <p:cNvSpPr>
            <a:spLocks noChangeArrowheads="1"/>
          </p:cNvSpPr>
          <p:nvPr/>
        </p:nvSpPr>
        <p:spPr bwMode="auto">
          <a:xfrm>
            <a:off x="2025650" y="5048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endParaRPr kumimoji="0" lang="ko-KR" altLang="ko-KR" sz="240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1812" name="Rectangle 36"/>
          <p:cNvSpPr>
            <a:spLocks noChangeArrowheads="1"/>
          </p:cNvSpPr>
          <p:nvPr/>
        </p:nvSpPr>
        <p:spPr bwMode="auto">
          <a:xfrm>
            <a:off x="1287463" y="5022850"/>
            <a:ext cx="1287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휴먼엑스포" pitchFamily="18" charset="-127"/>
              </a:rPr>
              <a:t>일중심</a:t>
            </a: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 </a:t>
            </a:r>
          </a:p>
          <a:p>
            <a:pPr latinLnBrk="0">
              <a:defRPr/>
            </a:pP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휴먼엑스포" pitchFamily="18" charset="-127"/>
              </a:rPr>
              <a:t>소극적</a:t>
            </a:r>
          </a:p>
          <a:p>
            <a:pPr latinLnBrk="0">
              <a:defRPr/>
            </a:pP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(</a:t>
            </a:r>
            <a:r>
              <a:rPr kumimoji="0" lang="ko-KR" altLang="en-US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휴먼엑스포" pitchFamily="18" charset="-127"/>
              </a:rPr>
              <a:t>신중형</a:t>
            </a:r>
            <a:r>
              <a:rPr kumimoji="0" lang="en-US" altLang="ko-KR" sz="24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50" charset="-127"/>
              </a:rPr>
              <a:t>)</a:t>
            </a:r>
          </a:p>
        </p:txBody>
      </p:sp>
      <p:sp>
        <p:nvSpPr>
          <p:cNvPr id="77841" name="Text Box 37"/>
          <p:cNvSpPr txBox="1">
            <a:spLocks noChangeArrowheads="1"/>
          </p:cNvSpPr>
          <p:nvPr/>
        </p:nvSpPr>
        <p:spPr bwMode="auto">
          <a:xfrm>
            <a:off x="3021013" y="12954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endParaRPr kumimoji="0" lang="ko-KR" altLang="ko-KR" sz="4000" b="0">
              <a:solidFill>
                <a:srgbClr val="0099FF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31814" name="Line 38"/>
          <p:cNvSpPr>
            <a:spLocks noChangeShapeType="1"/>
          </p:cNvSpPr>
          <p:nvPr/>
        </p:nvSpPr>
        <p:spPr bwMode="auto">
          <a:xfrm flipV="1">
            <a:off x="2627313" y="1484313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3021013" y="15192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000">
                <a:solidFill>
                  <a:srgbClr val="800000"/>
                </a:solidFill>
                <a:latin typeface="휴먼둥근헤드라인" pitchFamily="18" charset="-127"/>
                <a:ea typeface="휴먼둥근헤드라인" pitchFamily="18" charset="-127"/>
              </a:rPr>
              <a:t>(-1,6)</a:t>
            </a:r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 flipH="1" flipV="1">
            <a:off x="4926013" y="4724400"/>
            <a:ext cx="582612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1818" name="Text Box 42"/>
          <p:cNvSpPr txBox="1">
            <a:spLocks noChangeArrowheads="1"/>
          </p:cNvSpPr>
          <p:nvPr/>
        </p:nvSpPr>
        <p:spPr bwMode="auto">
          <a:xfrm>
            <a:off x="5154613" y="4800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>
                <a:solidFill>
                  <a:srgbClr val="800000"/>
                </a:solidFill>
                <a:latin typeface="휴먼둥근헤드라인" pitchFamily="18" charset="-127"/>
                <a:ea typeface="휴먼둥근헤드라인" pitchFamily="18" charset="-127"/>
              </a:rPr>
              <a:t>(2,-4)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1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1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1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8" grpId="0"/>
      <p:bldP spid="331809" grpId="0"/>
      <p:bldP spid="331810" grpId="0"/>
      <p:bldP spid="331812" grpId="0"/>
      <p:bldP spid="331814" grpId="0" animBg="1"/>
      <p:bldP spid="331815" grpId="0"/>
      <p:bldP spid="331817" grpId="0" animBg="1"/>
      <p:bldP spid="3318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78853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337967" name="Group 47"/>
          <p:cNvGraphicFramePr>
            <a:graphicFrameLocks noGrp="1"/>
          </p:cNvGraphicFramePr>
          <p:nvPr/>
        </p:nvGraphicFramePr>
        <p:xfrm>
          <a:off x="539750" y="765175"/>
          <a:ext cx="8077200" cy="540924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57400"/>
                <a:gridCol w="1981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81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7944" name="Text Box 24"/>
          <p:cNvSpPr txBox="1">
            <a:spLocks noChangeArrowheads="1"/>
          </p:cNvSpPr>
          <p:nvPr/>
        </p:nvSpPr>
        <p:spPr bwMode="auto">
          <a:xfrm>
            <a:off x="552450" y="981075"/>
            <a:ext cx="198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A.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안정형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사람중심</a:t>
            </a: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소극적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2571750" y="985838"/>
            <a:ext cx="1985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B.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사교형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사람중심</a:t>
            </a: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적극적</a:t>
            </a:r>
          </a:p>
          <a:p>
            <a:pPr>
              <a:defRPr/>
            </a:pPr>
            <a:endParaRPr lang="en-US" altLang="ko-KR" sz="2000" b="0">
              <a:solidFill>
                <a:srgbClr val="00FF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4616450" y="981075"/>
            <a:ext cx="198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C.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신중형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사역중심</a:t>
            </a: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소극적</a:t>
            </a:r>
          </a:p>
        </p:txBody>
      </p:sp>
      <p:sp>
        <p:nvSpPr>
          <p:cNvPr id="337947" name="Text Box 27"/>
          <p:cNvSpPr txBox="1">
            <a:spLocks noChangeArrowheads="1"/>
          </p:cNvSpPr>
          <p:nvPr/>
        </p:nvSpPr>
        <p:spPr bwMode="auto">
          <a:xfrm>
            <a:off x="6623050" y="981075"/>
            <a:ext cx="1985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D.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주도형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사역중심</a:t>
            </a:r>
            <a:r>
              <a:rPr lang="en-US" altLang="ko-KR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:</a:t>
            </a:r>
            <a:r>
              <a:rPr lang="ko-KR" altLang="en-US" sz="200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적극적</a:t>
            </a:r>
          </a:p>
        </p:txBody>
      </p:sp>
      <p:sp>
        <p:nvSpPr>
          <p:cNvPr id="337948" name="Text Box 28"/>
          <p:cNvSpPr txBox="1">
            <a:spLocks noChangeArrowheads="1"/>
          </p:cNvSpPr>
          <p:nvPr/>
        </p:nvSpPr>
        <p:spPr bwMode="auto">
          <a:xfrm>
            <a:off x="514350" y="1995488"/>
            <a:ext cx="19812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우정관계 초점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온화함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듣는데 민감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친밀감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인내심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충성심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용납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주일학교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교사 직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버스 운전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적합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endParaRPr lang="en-US" altLang="ko-KR" sz="1800" b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7949" name="Text Box 29"/>
          <p:cNvSpPr txBox="1">
            <a:spLocks noChangeArrowheads="1"/>
          </p:cNvSpPr>
          <p:nvPr/>
        </p:nvSpPr>
        <p:spPr bwMode="auto">
          <a:xfrm>
            <a:off x="2571750" y="1995488"/>
            <a:ext cx="20574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힘있고 재미있는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말 잘하는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외형적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활동적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부도수표를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낼 때 있음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현금카드가 필요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대중적 인기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전도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선교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및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환영사역에 적합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37950" name="Text Box 30"/>
          <p:cNvSpPr txBox="1">
            <a:spLocks noChangeArrowheads="1"/>
          </p:cNvSpPr>
          <p:nvPr/>
        </p:nvSpPr>
        <p:spPr bwMode="auto">
          <a:xfrm>
            <a:off x="4705350" y="1995488"/>
            <a:ext cx="1752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자상함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사고적인 과정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논리적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분석적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자세함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정확함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행정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재정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기획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관리 및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사무직에 적합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endParaRPr lang="en-US" altLang="ko-KR" sz="1800" b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7951" name="Text Box 31"/>
          <p:cNvSpPr txBox="1">
            <a:spLocks noChangeArrowheads="1"/>
          </p:cNvSpPr>
          <p:nvPr/>
        </p:nvSpPr>
        <p:spPr bwMode="auto">
          <a:xfrm>
            <a:off x="6610350" y="1995488"/>
            <a:ext cx="1905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결과를 보기 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원함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잘 준비함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약속을 지킴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일을 나눔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경쟁적임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일의 완성할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줄 앎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주일학교교장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, 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훈련부장에 </a:t>
            </a:r>
          </a:p>
          <a:p>
            <a:pPr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r>
              <a:rPr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적합</a:t>
            </a:r>
            <a:r>
              <a: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endParaRPr lang="en-US" altLang="ko-KR" sz="1800" b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4" grpId="0" autoUpdateAnimBg="0"/>
      <p:bldP spid="337945" grpId="0" autoUpdateAnimBg="0"/>
      <p:bldP spid="337946" grpId="0" autoUpdateAnimBg="0"/>
      <p:bldP spid="337947" grpId="0" autoUpdateAnimBg="0"/>
      <p:bldP spid="337948" grpId="0" autoUpdateAnimBg="0"/>
      <p:bldP spid="337949" grpId="0" autoUpdateAnimBg="0"/>
      <p:bldP spid="337950" grpId="0" autoUpdateAnimBg="0"/>
      <p:bldP spid="33795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1340768"/>
            <a:ext cx="7776864" cy="4968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ko-KR" sz="3200" dirty="0"/>
              <a:t>6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1-3&gt; </a:t>
            </a:r>
            <a:r>
              <a:rPr lang="ko-KR" altLang="en-US" sz="3200" dirty="0" smtClean="0"/>
              <a:t>리더십 스타일과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1-4&gt; </a:t>
            </a:r>
            <a:r>
              <a:rPr lang="ko-KR" altLang="en-US" sz="3200" dirty="0" smtClean="0"/>
              <a:t>기질 테스트를 해보십시오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2) </a:t>
            </a:r>
            <a:r>
              <a:rPr lang="ko-KR" altLang="en-US" sz="3200" dirty="0" smtClean="0"/>
              <a:t>기질테스트를 해보고</a:t>
            </a:r>
            <a:r>
              <a:rPr lang="en-US" altLang="ko-KR" sz="3200" dirty="0" smtClean="0"/>
              <a:t>, 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1-4a&gt; </a:t>
            </a:r>
            <a:r>
              <a:rPr lang="ko-KR" altLang="en-US" sz="3200" dirty="0" smtClean="0"/>
              <a:t>기질과 리더십 성향답안지에 	적으십시오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하나님께서 당신에게 주신 기질은 무엇입니까</a:t>
            </a:r>
            <a:r>
              <a:rPr lang="en-US" altLang="ko-KR" sz="3200" dirty="0" smtClean="0"/>
              <a:t>? &lt;</a:t>
            </a:r>
            <a:r>
              <a:rPr lang="ko-KR" altLang="en-US" sz="3200" dirty="0" smtClean="0"/>
              <a:t>부록 </a:t>
            </a:r>
            <a:r>
              <a:rPr lang="en-US" altLang="ko-KR" sz="3200" dirty="0" smtClean="0"/>
              <a:t>1-4b&gt;</a:t>
            </a:r>
            <a:r>
              <a:rPr lang="ko-KR" altLang="en-US" sz="3200" dirty="0" smtClean="0"/>
              <a:t>에서 장 단점을 살펴 보십시오</a:t>
            </a:r>
            <a:r>
              <a:rPr lang="en-US" altLang="ko-KR" sz="3200" dirty="0" smtClean="0"/>
              <a:t>. (10</a:t>
            </a:r>
            <a:r>
              <a:rPr lang="ko-KR" altLang="en-US" sz="3200" dirty="0" smtClean="0"/>
              <a:t>분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  </a:t>
            </a:r>
          </a:p>
          <a:p>
            <a:r>
              <a:rPr lang="ko-KR" altLang="en-US" sz="3200" dirty="0" smtClean="0"/>
              <a:t> </a:t>
            </a:r>
          </a:p>
          <a:p>
            <a:r>
              <a:rPr lang="ko-KR" altLang="en-US" sz="3200" dirty="0" smtClean="0"/>
              <a:t> </a:t>
            </a:r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 </a:t>
            </a:r>
          </a:p>
          <a:p>
            <a:endParaRPr lang="en-US" altLang="ko-KR" sz="3200" dirty="0" smtClean="0"/>
          </a:p>
          <a:p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79875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836613"/>
            <a:ext cx="95059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782638" y="1590675"/>
            <a:ext cx="7559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1</a:t>
            </a:r>
            <a:r>
              <a:rPr lang="ko-KR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lang="ko-KR" altLang="en-US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lang="ko-KR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주도형</a:t>
            </a:r>
            <a:r>
              <a:rPr lang="ko-KR" altLang="ko-KR" sz="32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en-US" altLang="ko-KR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lang="ko-KR" altLang="en-US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lang="ko-KR" altLang="ko-KR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사교형</a:t>
            </a:r>
            <a:r>
              <a:rPr lang="ko-KR" altLang="ko-KR" sz="320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en-US" altLang="ko-KR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lang="ko-KR" altLang="en-US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점액질</a:t>
            </a:r>
            <a:r>
              <a:rPr lang="ko-KR" altLang="ko-KR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안정형</a:t>
            </a:r>
            <a:r>
              <a:rPr lang="ko-KR" altLang="ko-KR" sz="3200">
                <a:solidFill>
                  <a:srgbClr val="99CC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609600" indent="-609600" algn="just">
              <a:spcBef>
                <a:spcPct val="20000"/>
              </a:spcBef>
              <a:defRPr/>
            </a:pPr>
            <a:endParaRPr lang="en-US" altLang="ko-KR">
              <a:solidFill>
                <a:srgbClr val="99CC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ko-KR" altLang="ko-KR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4) </a:t>
            </a:r>
            <a:r>
              <a:rPr lang="ko-KR" altLang="en-US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우울질</a:t>
            </a:r>
            <a:r>
              <a:rPr lang="ko-KR" altLang="ko-KR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신중형</a:t>
            </a:r>
            <a:r>
              <a:rPr lang="ko-KR" altLang="ko-KR" sz="3200">
                <a:solidFill>
                  <a:srgbClr val="80008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3200" b="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5880" name="Rectangle 8"/>
          <p:cNvSpPr>
            <a:spLocks noChangeArrowheads="1"/>
          </p:cNvSpPr>
          <p:nvPr/>
        </p:nvSpPr>
        <p:spPr bwMode="auto">
          <a:xfrm>
            <a:off x="1116013" y="836613"/>
            <a:ext cx="2663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유형 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814388" y="849313"/>
            <a:ext cx="287337" cy="287337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lin ang="27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0899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836613"/>
            <a:ext cx="9505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1619250" y="1557338"/>
            <a:ext cx="58801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1) </a:t>
            </a:r>
            <a:r>
              <a:rPr lang="ko-KR" altLang="en-US" sz="3200" dirty="0" err="1"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 dirty="0">
                <a:latin typeface="휴먼엑스포" pitchFamily="18" charset="-127"/>
                <a:ea typeface="휴먼엑스포" pitchFamily="18" charset="-127"/>
              </a:rPr>
              <a:t>주도형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ko-KR" sz="3200" dirty="0">
                <a:latin typeface="휴먼엑스포" pitchFamily="18" charset="-127"/>
                <a:ea typeface="휴먼엑스포" pitchFamily="18" charset="-127"/>
              </a:rPr>
              <a:t>	__ 0%</a:t>
            </a:r>
            <a:endParaRPr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lang="ko-KR" altLang="en-US" sz="3200" dirty="0"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 dirty="0" err="1">
                <a:latin typeface="휴먼엑스포" pitchFamily="18" charset="-127"/>
                <a:ea typeface="휴먼엑스포" pitchFamily="18" charset="-127"/>
              </a:rPr>
              <a:t>사교형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ko-KR" sz="3200" dirty="0">
                <a:latin typeface="휴먼엑스포" pitchFamily="18" charset="-127"/>
                <a:ea typeface="휴먼엑스포" pitchFamily="18" charset="-127"/>
              </a:rPr>
              <a:t>	__65%</a:t>
            </a:r>
            <a:endParaRPr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lang="ko-KR" altLang="en-US" sz="3200" dirty="0">
                <a:latin typeface="휴먼엑스포" pitchFamily="18" charset="-127"/>
                <a:ea typeface="휴먼엑스포" pitchFamily="18" charset="-127"/>
              </a:rPr>
              <a:t>점액질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 dirty="0">
                <a:latin typeface="휴먼엑스포" pitchFamily="18" charset="-127"/>
                <a:ea typeface="휴먼엑스포" pitchFamily="18" charset="-127"/>
              </a:rPr>
              <a:t>안정형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en-US" altLang="ko-KR" sz="3200" dirty="0">
                <a:latin typeface="휴먼엑스포" pitchFamily="18" charset="-127"/>
                <a:ea typeface="휴먼엑스포" pitchFamily="18" charset="-127"/>
              </a:rPr>
              <a:t>	__25%</a:t>
            </a:r>
            <a:endParaRPr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4) </a:t>
            </a:r>
            <a:r>
              <a:rPr lang="ko-KR" altLang="en-US" sz="3200" dirty="0" err="1">
                <a:latin typeface="휴먼엑스포" pitchFamily="18" charset="-127"/>
                <a:ea typeface="휴먼엑스포" pitchFamily="18" charset="-127"/>
              </a:rPr>
              <a:t>우울질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3200" dirty="0" err="1">
                <a:latin typeface="휴먼엑스포" pitchFamily="18" charset="-127"/>
                <a:ea typeface="휴먼엑스포" pitchFamily="18" charset="-127"/>
              </a:rPr>
              <a:t>신중형</a:t>
            </a:r>
            <a:r>
              <a:rPr lang="ko-KR" altLang="ko-KR" sz="3200" dirty="0"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lang="en-US" altLang="ko-KR" sz="3200" dirty="0">
                <a:latin typeface="휴먼엑스포" pitchFamily="18" charset="-127"/>
                <a:ea typeface="휴먼엑스포" pitchFamily="18" charset="-127"/>
              </a:rPr>
              <a:t>	__10%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dirty="0">
              <a:solidFill>
                <a:srgbClr val="8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예제</a:t>
            </a:r>
            <a:r>
              <a:rPr lang="en-US" altLang="ko-KR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lang="en-US" altLang="ko-KR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&gt;</a:t>
            </a:r>
            <a:r>
              <a:rPr lang="ko-KR" altLang="en-US" sz="3200" dirty="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점액질 유형</a:t>
            </a: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1116013" y="836613"/>
            <a:ext cx="2663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유형 </a:t>
            </a:r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814388" y="849313"/>
            <a:ext cx="287337" cy="287337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lin ang="27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1923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1865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1751013" y="1557338"/>
            <a:ext cx="5629275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 dirty="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1) </a:t>
            </a:r>
            <a:r>
              <a:rPr kumimoji="0" lang="ko-KR" altLang="en-US" sz="3200" dirty="0" err="1"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주도형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	__30%</a:t>
            </a:r>
            <a:endParaRPr kumimoji="0"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 dirty="0" err="1">
                <a:latin typeface="휴먼엑스포" pitchFamily="18" charset="-127"/>
                <a:ea typeface="휴먼엑스포" pitchFamily="18" charset="-127"/>
              </a:rPr>
              <a:t>사교형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	__40%</a:t>
            </a:r>
            <a:endParaRPr kumimoji="0"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점액질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안정형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	__  5%</a:t>
            </a:r>
            <a:endParaRPr kumimoji="0" lang="ko-KR" altLang="ko-KR" sz="3200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4) </a:t>
            </a:r>
            <a:r>
              <a:rPr kumimoji="0" lang="ko-KR" altLang="en-US" sz="3200" dirty="0" err="1">
                <a:latin typeface="휴먼엑스포" pitchFamily="18" charset="-127"/>
                <a:ea typeface="휴먼엑스포" pitchFamily="18" charset="-127"/>
              </a:rPr>
              <a:t>우울질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 dirty="0" err="1">
                <a:latin typeface="휴먼엑스포" pitchFamily="18" charset="-127"/>
                <a:ea typeface="휴먼엑스포" pitchFamily="18" charset="-127"/>
              </a:rPr>
              <a:t>신중형</a:t>
            </a:r>
            <a:r>
              <a:rPr kumimoji="0" lang="ko-KR" altLang="ko-KR" sz="3200" dirty="0"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	__25%</a:t>
            </a: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 dirty="0"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예제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kumimoji="0" lang="en-US" altLang="ko-KR" sz="3200" dirty="0">
                <a:latin typeface="휴먼엑스포" pitchFamily="18" charset="-127"/>
                <a:ea typeface="휴먼엑스포" pitchFamily="18" charset="-127"/>
              </a:rPr>
              <a:t>&gt;</a:t>
            </a:r>
            <a:r>
              <a:rPr kumimoji="0" lang="ko-KR" altLang="en-US" sz="3200" dirty="0" err="1"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kumimoji="0" lang="ko-KR" altLang="en-US" sz="3200" dirty="0">
                <a:latin typeface="휴먼엑스포" pitchFamily="18" charset="-127"/>
                <a:ea typeface="휴먼엑스포" pitchFamily="18" charset="-127"/>
              </a:rPr>
              <a:t> 유형</a:t>
            </a: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1116013" y="836613"/>
            <a:ext cx="38877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유형 </a:t>
            </a:r>
            <a:r>
              <a:rPr lang="en-US" altLang="ko-KR" sz="36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[</a:t>
            </a:r>
            <a:r>
              <a:rPr lang="ko-KR" altLang="en-US" sz="36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예제</a:t>
            </a:r>
            <a:r>
              <a:rPr lang="en-US" altLang="ko-KR" sz="36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]</a:t>
            </a: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814388" y="849313"/>
            <a:ext cx="287337" cy="287337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lin ang="27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0213" y="1620738"/>
            <a:ext cx="8462962" cy="4832092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하나님의 </a:t>
            </a:r>
            <a:r>
              <a:rPr kumimoji="0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부르심</a:t>
            </a:r>
            <a:r>
              <a:rPr kumimoji="0"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(calling)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에는 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가지가 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있다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kumimoji="0"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	</a:t>
            </a:r>
            <a:r>
              <a:rPr kumimoji="0"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첫째는 </a:t>
            </a:r>
            <a:r>
              <a:rPr kumimoji="0"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구원</a:t>
            </a:r>
            <a:r>
              <a:rPr kumimoji="0" lang="en-US" altLang="ko-K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(Salvation</a:t>
            </a:r>
            <a:r>
              <a:rPr kumimoji="0"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이고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둘째는 </a:t>
            </a:r>
            <a:r>
              <a:rPr kumimoji="0"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사역 </a:t>
            </a:r>
            <a:r>
              <a:rPr kumimoji="0"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	(</a:t>
            </a:r>
            <a:r>
              <a:rPr kumimoji="0" lang="en-US" altLang="ko-K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Service</a:t>
            </a:r>
            <a:r>
              <a:rPr kumimoji="0"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의 </a:t>
            </a:r>
            <a:r>
              <a:rPr kumimoji="0"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부르심입니다</a:t>
            </a:r>
            <a:r>
              <a:rPr kumimoji="0" lang="en-US" altLang="ko-K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당신은 언제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	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어디서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어떻게 부르심을 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받았나요</a:t>
            </a:r>
            <a:r>
              <a:rPr kumimoji="0"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?(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분간</a:t>
            </a:r>
            <a:r>
              <a:rPr kumimoji="0"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atinLnBrk="0"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/>
              <a:t>* </a:t>
            </a:r>
            <a:r>
              <a:rPr lang="ko-KR" altLang="ko-KR" sz="2800" dirty="0" smtClean="0"/>
              <a:t>참고</a:t>
            </a:r>
            <a:r>
              <a:rPr lang="en-US" altLang="ko-KR" sz="2800" dirty="0" smtClean="0"/>
              <a:t>: </a:t>
            </a:r>
            <a:r>
              <a:rPr lang="ko-KR" altLang="ko-KR" sz="2800" dirty="0" smtClean="0"/>
              <a:t>훈련생이 많을 경우는 두 사람씩 짝을 지어서 </a:t>
            </a:r>
            <a:r>
              <a:rPr lang="en-US" altLang="ko-KR" sz="2800" dirty="0" smtClean="0"/>
              <a:t>2-3</a:t>
            </a:r>
            <a:r>
              <a:rPr lang="ko-KR" altLang="ko-KR" sz="2800" dirty="0" smtClean="0"/>
              <a:t>분간씩 나눈 후</a:t>
            </a:r>
            <a:r>
              <a:rPr lang="en-US" altLang="ko-KR" sz="2800" dirty="0" smtClean="0"/>
              <a:t>, </a:t>
            </a:r>
            <a:r>
              <a:rPr lang="ko-KR" altLang="ko-KR" sz="2800" dirty="0" smtClean="0"/>
              <a:t>한 두 명을  뽑아 발표 하 기 바랍니다</a:t>
            </a:r>
            <a:r>
              <a:rPr kumimoji="0"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atinLnBrk="0"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3. </a:t>
            </a:r>
            <a:r>
              <a:rPr kumimoji="0" lang="ko-K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당신의 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신앙이 성장하도록 가장 </a:t>
            </a:r>
            <a:r>
              <a:rPr kumimoji="0"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영향력을 준 사람</a:t>
            </a:r>
            <a:r>
              <a:rPr kumimoji="0" lang="en-US" altLang="ko-K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(People)</a:t>
            </a:r>
            <a:r>
              <a:rPr kumimoji="0"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과 사건</a:t>
            </a:r>
            <a:r>
              <a:rPr kumimoji="0" lang="en-US" altLang="ko-K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(Place)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을 적어 보십시오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그리고 그것들이 당신의 삶에 어떤 영향력을 주었는지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변화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 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적어 보십시오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.(10</a:t>
            </a:r>
            <a:r>
              <a:rPr kumimoji="0"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분간</a:t>
            </a:r>
            <a:r>
              <a:rPr kumimoji="0"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2947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1776413" y="1557338"/>
            <a:ext cx="555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algn="just" latinLnBrk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1) 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주도형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	__</a:t>
            </a:r>
            <a:r>
              <a:rPr kumimoji="0" lang="en-US" altLang="ko-KR" sz="32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40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%</a:t>
            </a:r>
            <a:endParaRPr kumimoji="0" lang="ko-KR" altLang="ko-KR" sz="320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2) 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다혈질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사교형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	__</a:t>
            </a:r>
            <a:r>
              <a:rPr kumimoji="0" lang="en-US" altLang="ko-KR" sz="32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5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%</a:t>
            </a:r>
            <a:endParaRPr kumimoji="0" lang="ko-KR" altLang="ko-KR" sz="320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3) 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점액질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안정형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	__</a:t>
            </a:r>
            <a:r>
              <a:rPr kumimoji="0" lang="en-US" altLang="ko-KR" sz="32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15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%</a:t>
            </a:r>
            <a:endParaRPr kumimoji="0" lang="ko-KR" altLang="ko-KR" sz="3200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>
              <a:solidFill>
                <a:srgbClr val="0000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4) 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우울질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신중형</a:t>
            </a:r>
            <a:r>
              <a:rPr kumimoji="0" lang="ko-KR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	__</a:t>
            </a:r>
            <a:r>
              <a:rPr kumimoji="0" lang="en-US" altLang="ko-KR" sz="3200">
                <a:solidFill>
                  <a:srgbClr val="FFCC00"/>
                </a:solidFill>
                <a:latin typeface="휴먼엑스포" pitchFamily="18" charset="-127"/>
                <a:ea typeface="휴먼엑스포" pitchFamily="18" charset="-127"/>
              </a:rPr>
              <a:t>35</a:t>
            </a:r>
            <a:r>
              <a:rPr kumimoji="0" lang="en-US" altLang="ko-KR" sz="3200">
                <a:solidFill>
                  <a:srgbClr val="0000CC"/>
                </a:solidFill>
                <a:latin typeface="휴먼엑스포" pitchFamily="18" charset="-127"/>
                <a:ea typeface="휴먼엑스포" pitchFamily="18" charset="-127"/>
              </a:rPr>
              <a:t>%</a:t>
            </a: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endParaRPr kumimoji="0" lang="en-US" altLang="ko-KR">
              <a:solidFill>
                <a:srgbClr val="8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609600" indent="-609600" algn="just" latinLnBrk="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altLang="ko-KR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0" lang="ko-KR" altLang="en-US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예제</a:t>
            </a:r>
            <a:r>
              <a:rPr kumimoji="0" lang="en-US" altLang="ko-KR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kumimoji="0" lang="ko-KR" altLang="en-US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담즙질</a:t>
            </a:r>
            <a:r>
              <a:rPr kumimoji="0" lang="en-US" altLang="ko-KR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&gt;</a:t>
            </a:r>
            <a:r>
              <a:rPr kumimoji="0" lang="ko-KR" altLang="en-US" sz="3200">
                <a:solidFill>
                  <a:srgbClr val="800000"/>
                </a:solidFill>
                <a:latin typeface="휴먼엑스포" pitchFamily="18" charset="-127"/>
                <a:ea typeface="휴먼엑스포" pitchFamily="18" charset="-127"/>
              </a:rPr>
              <a:t>우울질 유형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1116013" y="836613"/>
            <a:ext cx="2663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r>
              <a:rPr lang="ko-KR" altLang="en-US" sz="36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유형 </a:t>
            </a: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814388" y="849313"/>
            <a:ext cx="287337" cy="287337"/>
          </a:xfrm>
          <a:prstGeom prst="ellipse">
            <a:avLst/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lin ang="27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3971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323637" name="Group 53"/>
          <p:cNvGraphicFramePr>
            <a:graphicFrameLocks noGrp="1"/>
          </p:cNvGraphicFramePr>
          <p:nvPr/>
        </p:nvGraphicFramePr>
        <p:xfrm>
          <a:off x="527050" y="1590675"/>
          <a:ext cx="8077200" cy="4114801"/>
        </p:xfrm>
        <a:graphic>
          <a:graphicData uri="http://schemas.openxmlformats.org/drawingml/2006/table">
            <a:tbl>
              <a:tblPr/>
              <a:tblGrid>
                <a:gridCol w="719138"/>
                <a:gridCol w="2079625"/>
                <a:gridCol w="527843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   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유형의 사람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야고보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설득력 있는 변론가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카리스마를 지닌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판매 촉진원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변호사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자금조달자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베드로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세일즈 판촉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판매부 책임자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조직적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생산적인 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바   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법률가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뛰어난 변호사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행동주의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단체지도자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죠지 패튼장군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4995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321587" name="Group 51"/>
          <p:cNvGraphicFramePr>
            <a:graphicFrameLocks noGrp="1"/>
          </p:cNvGraphicFramePr>
          <p:nvPr/>
        </p:nvGraphicFramePr>
        <p:xfrm>
          <a:off x="527050" y="1700213"/>
          <a:ext cx="8077200" cy="4114801"/>
        </p:xfrm>
        <a:graphic>
          <a:graphicData uri="http://schemas.openxmlformats.org/drawingml/2006/table">
            <a:tbl>
              <a:tblPr/>
              <a:tblGrid>
                <a:gridCol w="719138"/>
                <a:gridCol w="2079625"/>
                <a:gridCol w="527843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   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유형의 사람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누가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모세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변호사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의학책임자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비행기장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행정교육자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기업실장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사도요한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수학자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의술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의학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신학자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건축가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철학가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마술가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치과의사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바나바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사진촬영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인쇄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발명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설계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정비사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6019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319539" name="Group 51"/>
          <p:cNvGraphicFramePr>
            <a:graphicFrameLocks noGrp="1"/>
          </p:cNvGraphicFramePr>
          <p:nvPr/>
        </p:nvGraphicFramePr>
        <p:xfrm>
          <a:off x="514350" y="1760538"/>
          <a:ext cx="8077200" cy="4114801"/>
        </p:xfrm>
        <a:graphic>
          <a:graphicData uri="http://schemas.openxmlformats.org/drawingml/2006/table">
            <a:tbl>
              <a:tblPr/>
              <a:tblGrid>
                <a:gridCol w="719138"/>
                <a:gridCol w="2079625"/>
                <a:gridCol w="527843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   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유형의 사람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디모데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회계사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장의사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과학자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라디오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관련사업가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외교관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아폴로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연예인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배우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탤런트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디   도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행정가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조직가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7043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317491" name="Group 51"/>
          <p:cNvGraphicFramePr>
            <a:graphicFrameLocks noGrp="1"/>
          </p:cNvGraphicFramePr>
          <p:nvPr/>
        </p:nvGraphicFramePr>
        <p:xfrm>
          <a:off x="527050" y="1700213"/>
          <a:ext cx="8077200" cy="4114801"/>
        </p:xfrm>
        <a:graphic>
          <a:graphicData uri="http://schemas.openxmlformats.org/drawingml/2006/table">
            <a:tbl>
              <a:tblPr/>
              <a:tblGrid>
                <a:gridCol w="719138"/>
                <a:gridCol w="2079625"/>
                <a:gridCol w="527843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   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유형의 사람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점액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담즙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아브라함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그룹지도자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계획자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회계사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교육과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관련된 모든 영역에서 탁월성 발휘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    윗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탁월한 강사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교사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교수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연설가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연극가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음악가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우울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&gt;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다혈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(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침례요한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마음을 사로잡는 예술음악 연주자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미술가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, </a:t>
                      </a: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휴먼엑스포" pitchFamily="18" charset="-127"/>
                          <a:ea typeface="휴먼엑스포" pitchFamily="18" charset="-127"/>
                        </a:rPr>
                        <a:t>설교자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pic>
        <p:nvPicPr>
          <p:cNvPr id="88067" name="Picture 3" descr="rrect(투명)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823913"/>
            <a:ext cx="95059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781050" y="1628775"/>
            <a:ext cx="7559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ko-KR" sz="36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36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특성과 장단점</a:t>
            </a:r>
            <a:endParaRPr lang="ko-KR" altLang="ko-KR" sz="360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endParaRPr lang="ko-KR" altLang="ko-KR" sz="360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09600" indent="-609600" algn="just">
              <a:spcBef>
                <a:spcPct val="20000"/>
              </a:spcBef>
              <a:defRPr/>
            </a:pPr>
            <a:r>
              <a:rPr lang="ko-KR" altLang="ko-KR" sz="36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ko-KR" altLang="en-US" sz="36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개발해야 할 기질</a:t>
            </a:r>
            <a:endParaRPr lang="ko-KR" altLang="en-US" sz="3200" b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rrect(투명)01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675" y="392113"/>
            <a:ext cx="9505950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4668838" y="163513"/>
            <a:ext cx="4146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4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목회자의 리더십 성향과 기질</a:t>
            </a:r>
          </a:p>
        </p:txBody>
      </p:sp>
      <p:sp>
        <p:nvSpPr>
          <p:cNvPr id="89092" name="Oval 6"/>
          <p:cNvSpPr>
            <a:spLocks noChangeArrowheads="1"/>
          </p:cNvSpPr>
          <p:nvPr/>
        </p:nvSpPr>
        <p:spPr bwMode="auto">
          <a:xfrm>
            <a:off x="4500563" y="234950"/>
            <a:ext cx="215900" cy="215900"/>
          </a:xfrm>
          <a:prstGeom prst="ellipse">
            <a:avLst/>
          </a:prstGeom>
          <a:gradFill rotWithShape="1">
            <a:gsLst>
              <a:gs pos="0">
                <a:srgbClr val="184776"/>
              </a:gs>
              <a:gs pos="50000">
                <a:srgbClr val="3399FF"/>
              </a:gs>
              <a:gs pos="100000">
                <a:srgbClr val="184776"/>
              </a:gs>
            </a:gsLst>
            <a:lin ang="18900000" scaled="1"/>
          </a:gra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 noRot="1"/>
          </p:cNvGrpSpPr>
          <p:nvPr/>
        </p:nvGrpSpPr>
        <p:grpSpPr bwMode="auto">
          <a:xfrm>
            <a:off x="533400" y="1052513"/>
            <a:ext cx="8077200" cy="4826000"/>
            <a:chOff x="336" y="527"/>
            <a:chExt cx="5088" cy="3343"/>
          </a:xfrm>
        </p:grpSpPr>
        <p:sp>
          <p:nvSpPr>
            <p:cNvPr id="89104" name="Rectangle 8"/>
            <p:cNvSpPr>
              <a:spLocks noChangeArrowheads="1"/>
            </p:cNvSpPr>
            <p:nvPr/>
          </p:nvSpPr>
          <p:spPr bwMode="auto">
            <a:xfrm>
              <a:off x="4176" y="1173"/>
              <a:ext cx="1248" cy="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</a:pPr>
              <a:endParaRPr lang="ko-KR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05" name="Rectangle 9"/>
            <p:cNvSpPr>
              <a:spLocks noChangeArrowheads="1"/>
            </p:cNvSpPr>
            <p:nvPr/>
          </p:nvSpPr>
          <p:spPr bwMode="auto">
            <a:xfrm>
              <a:off x="2880" y="1173"/>
              <a:ext cx="1296" cy="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</a:pPr>
              <a:endParaRPr lang="ko-KR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06" name="Rectangle 10"/>
            <p:cNvSpPr>
              <a:spLocks noChangeArrowheads="1"/>
            </p:cNvSpPr>
            <p:nvPr/>
          </p:nvSpPr>
          <p:spPr bwMode="auto">
            <a:xfrm>
              <a:off x="1608" y="1173"/>
              <a:ext cx="1272" cy="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</a:pPr>
              <a:endPara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algn="just">
                <a:spcBef>
                  <a:spcPct val="20000"/>
                </a:spcBef>
              </a:pPr>
              <a:endParaRPr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07" name="Rectangle 11"/>
            <p:cNvSpPr>
              <a:spLocks noChangeArrowheads="1"/>
            </p:cNvSpPr>
            <p:nvPr/>
          </p:nvSpPr>
          <p:spPr bwMode="auto">
            <a:xfrm>
              <a:off x="336" y="1173"/>
              <a:ext cx="1272" cy="2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ct val="20000"/>
                </a:spcBef>
              </a:pPr>
              <a:endParaRPr lang="ko-KR" altLang="ko-KR" sz="20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08" name="Rectangle 12"/>
            <p:cNvSpPr>
              <a:spLocks noChangeArrowheads="1"/>
            </p:cNvSpPr>
            <p:nvPr/>
          </p:nvSpPr>
          <p:spPr bwMode="auto">
            <a:xfrm>
              <a:off x="4176" y="527"/>
              <a:ext cx="124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ko-KR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09" name="Rectangle 13"/>
            <p:cNvSpPr>
              <a:spLocks noChangeArrowheads="1"/>
            </p:cNvSpPr>
            <p:nvPr/>
          </p:nvSpPr>
          <p:spPr bwMode="auto">
            <a:xfrm>
              <a:off x="2880" y="527"/>
              <a:ext cx="129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10" name="Rectangle 14"/>
            <p:cNvSpPr>
              <a:spLocks noChangeArrowheads="1"/>
            </p:cNvSpPr>
            <p:nvPr/>
          </p:nvSpPr>
          <p:spPr bwMode="auto">
            <a:xfrm>
              <a:off x="1608" y="527"/>
              <a:ext cx="12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11" name="Rectangle 15"/>
            <p:cNvSpPr>
              <a:spLocks noChangeArrowheads="1"/>
            </p:cNvSpPr>
            <p:nvPr/>
          </p:nvSpPr>
          <p:spPr bwMode="auto">
            <a:xfrm>
              <a:off x="336" y="527"/>
              <a:ext cx="12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algn="ctr">
                <a:spcBef>
                  <a:spcPct val="20000"/>
                </a:spcBef>
              </a:pPr>
              <a:endParaRPr lang="en-US" altLang="ko-KR" sz="180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 algn="ctr">
                <a:spcBef>
                  <a:spcPct val="20000"/>
                </a:spcBef>
              </a:pPr>
              <a:endParaRPr lang="en-US" altLang="ko-KR" sz="1800" b="0">
                <a:solidFill>
                  <a:srgbClr val="BBE0E3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89112" name="Line 16"/>
            <p:cNvSpPr>
              <a:spLocks noChangeShapeType="1"/>
            </p:cNvSpPr>
            <p:nvPr/>
          </p:nvSpPr>
          <p:spPr bwMode="auto">
            <a:xfrm>
              <a:off x="336" y="527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3" name="Line 17"/>
            <p:cNvSpPr>
              <a:spLocks noChangeShapeType="1"/>
            </p:cNvSpPr>
            <p:nvPr/>
          </p:nvSpPr>
          <p:spPr bwMode="auto">
            <a:xfrm>
              <a:off x="336" y="1173"/>
              <a:ext cx="5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4" name="Line 18"/>
            <p:cNvSpPr>
              <a:spLocks noChangeShapeType="1"/>
            </p:cNvSpPr>
            <p:nvPr/>
          </p:nvSpPr>
          <p:spPr bwMode="auto">
            <a:xfrm>
              <a:off x="336" y="3870"/>
              <a:ext cx="50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5" name="Line 19"/>
            <p:cNvSpPr>
              <a:spLocks noChangeShapeType="1"/>
            </p:cNvSpPr>
            <p:nvPr/>
          </p:nvSpPr>
          <p:spPr bwMode="auto">
            <a:xfrm>
              <a:off x="336" y="527"/>
              <a:ext cx="0" cy="33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6" name="Line 20"/>
            <p:cNvSpPr>
              <a:spLocks noChangeShapeType="1"/>
            </p:cNvSpPr>
            <p:nvPr/>
          </p:nvSpPr>
          <p:spPr bwMode="auto">
            <a:xfrm>
              <a:off x="1608" y="527"/>
              <a:ext cx="0" cy="3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7" name="Line 21"/>
            <p:cNvSpPr>
              <a:spLocks noChangeShapeType="1"/>
            </p:cNvSpPr>
            <p:nvPr/>
          </p:nvSpPr>
          <p:spPr bwMode="auto">
            <a:xfrm>
              <a:off x="2880" y="527"/>
              <a:ext cx="0" cy="3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4176" y="527"/>
              <a:ext cx="0" cy="3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9119" name="Line 23"/>
            <p:cNvSpPr>
              <a:spLocks noChangeShapeType="1"/>
            </p:cNvSpPr>
            <p:nvPr/>
          </p:nvSpPr>
          <p:spPr bwMode="auto">
            <a:xfrm>
              <a:off x="5424" y="527"/>
              <a:ext cx="0" cy="33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531813" y="1095375"/>
            <a:ext cx="202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담즙질  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바울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2692400" y="1119188"/>
            <a:ext cx="1871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다혈질 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베드로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4708525" y="1119188"/>
            <a:ext cx="1631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점액질 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모세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603250" y="2271713"/>
            <a:ext cx="1981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솔직함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지도력 발휘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독립적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의지적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자주적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강압적 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7.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지시형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8.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장악형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9.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충성형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교활한 면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동점심 없음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분노를 못참음</a:t>
            </a:r>
            <a:r>
              <a:rPr kumimoji="0" lang="ko-KR" altLang="en-US" sz="1800">
                <a:solidFill>
                  <a:srgbClr val="0099FF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547938" y="2271713"/>
            <a:ext cx="2057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1. 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잘 잊음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생동감 발휘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영감적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사교적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감동적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이상형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7.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재미형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8.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인정형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9.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애정형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변화를 좋아함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훈련이 않됨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매력에 좌우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4779963" y="2271713"/>
            <a:ext cx="1752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1. 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두려움  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듣는자세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우호적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순종형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만족형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친밀감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7.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우정형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8.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연합형</a:t>
            </a:r>
          </a:p>
          <a:p>
            <a:pPr marL="457200" indent="-457200"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9.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조화형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타협적임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열정이 없음</a:t>
            </a:r>
          </a:p>
          <a:p>
            <a:pPr marL="457200" indent="-457200"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질질끌기를 함</a:t>
            </a:r>
            <a:endParaRPr kumimoji="0" lang="ko-KR" altLang="en-US" sz="1800" b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57200" indent="-457200" latinLnBrk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kumimoji="0" lang="en-US" altLang="ko-KR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6621463" y="2271713"/>
            <a:ext cx="19050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걱정이 많음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충성스러움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자립적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전략적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감성적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신임적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7.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분석형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8.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지원형</a:t>
            </a:r>
          </a:p>
          <a:p>
            <a:pPr latinLnBrk="0"/>
            <a:r>
              <a:rPr kumimoji="0" lang="en-US" altLang="ko-KR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9. </a:t>
            </a:r>
            <a:r>
              <a:rPr kumimoji="0" lang="ko-KR" altLang="en-US" sz="180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조용함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재미가 없음 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용서를 못함</a:t>
            </a:r>
          </a:p>
          <a:p>
            <a:pPr latinLnBrk="0"/>
            <a:r>
              <a:rPr kumimoji="0" lang="ko-KR" altLang="en-US" sz="180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기분에 좌우</a:t>
            </a:r>
            <a:endParaRPr kumimoji="0" lang="ko-KR" altLang="en-US" sz="1800" b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atinLnBrk="0"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</a:pPr>
            <a:endParaRPr kumimoji="0" lang="en-US" altLang="ko-KR" sz="24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3375" name="Rectangle 31"/>
          <p:cNvSpPr>
            <a:spLocks noChangeArrowheads="1"/>
          </p:cNvSpPr>
          <p:nvPr/>
        </p:nvSpPr>
        <p:spPr bwMode="auto">
          <a:xfrm>
            <a:off x="6796088" y="1119188"/>
            <a:ext cx="1584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20000"/>
              </a:spcBef>
              <a:buClr>
                <a:srgbClr val="333399"/>
              </a:buClr>
              <a:buSzPct val="80000"/>
              <a:buFont typeface="Wingdings" pitchFamily="2" charset="2"/>
              <a:buNone/>
              <a:defRPr/>
            </a:pP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우울질 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0" lang="ko-KR" altLang="en-US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도마</a:t>
            </a:r>
            <a:r>
              <a:rPr kumimoji="0" lang="en-US" altLang="ko-KR" sz="28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</a:p>
        </p:txBody>
      </p:sp>
      <p:sp>
        <p:nvSpPr>
          <p:cNvPr id="89102" name="Text Box 32"/>
          <p:cNvSpPr txBox="1">
            <a:spLocks noChangeArrowheads="1"/>
          </p:cNvSpPr>
          <p:nvPr/>
        </p:nvSpPr>
        <p:spPr bwMode="auto">
          <a:xfrm>
            <a:off x="0" y="6381750"/>
            <a:ext cx="197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그린오션전략 세미나</a:t>
            </a:r>
            <a:r>
              <a:rPr lang="en-US" altLang="ko-KR" sz="1400">
                <a:solidFill>
                  <a:srgbClr val="333399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8" grpId="0" autoUpdateAnimBg="0"/>
      <p:bldP spid="313369" grpId="0" autoUpdateAnimBg="0"/>
      <p:bldP spid="313370" grpId="0" autoUpdateAnimBg="0"/>
      <p:bldP spid="313371" grpId="0" autoUpdateAnimBg="0"/>
      <p:bldP spid="313372" grpId="0" autoUpdateAnimBg="0"/>
      <p:bldP spid="313373" grpId="0" autoUpdateAnimBg="0"/>
      <p:bldP spid="313374" grpId="0" autoUpdateAnimBg="0"/>
      <p:bldP spid="31337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7544" y="1988840"/>
            <a:ext cx="8220075" cy="41549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11.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1-2a&gt;: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영적 은사 사역 설문지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1-3ab&gt;: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리더십 성향 설문지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1-4ab&gt;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기질및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리더십 성향  종합 설문지를 해보십시오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.(60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	</a:t>
            </a: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1) 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1-2a&gt;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영적 은사 사역 설문지를 해보고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하나님께서 당신에게 주신 가장 	강한 은사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3-5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가지를 찾아 아래에 적어보십시오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.(10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_______________________, _____________________, ____________________, _______________________, _____________________, 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 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47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7544" y="1988840"/>
            <a:ext cx="82200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2) 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1-3ab&gt;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리더십 성향 설문지를 하십시오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답을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2/12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 적으십시오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1-3a&gt;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리더십 성향에 따른 특징 분석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(1): 3/12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 위치를 만들어 보십시오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당신에게 주신 리더십 성향은 어떤 특징이 있는지 살펴 보시기 바랍니다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.(10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 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3) 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1-4ab&gt;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기질과 리더십 성향 종합 설문지 답을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1-4a&gt;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기질과 리더십 성향 답안지에 적어 보십시오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그 후에 나온 점수를 보고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1-4b&gt;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기질 유형의 장단점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(9/12)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을 보기 바랍니다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 답안지에 	적으십시오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(10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400" dirty="0" smtClean="0"/>
              <a:t> </a:t>
            </a:r>
          </a:p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41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60040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자산평가와 자기 발견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3568" y="1340768"/>
            <a:ext cx="7776864" cy="4968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ko-KR" altLang="en-US" sz="3200" dirty="0" smtClean="0"/>
              <a:t>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은사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리더십 스타일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기질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종합해 볼 때 하나님이 당신에게 특별히 주신 자산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(Assessment)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의 공통점은 무엇입니까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가지를 종합하여 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1-5a&gt;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 적으십시오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(10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3200" dirty="0" smtClean="0"/>
              <a:t>  </a:t>
            </a:r>
          </a:p>
          <a:p>
            <a:r>
              <a:rPr lang="ko-KR" altLang="en-US" sz="3200" dirty="0" smtClean="0"/>
              <a:t>  </a:t>
            </a:r>
          </a:p>
          <a:p>
            <a:r>
              <a:rPr lang="ko-KR" altLang="en-US" sz="3200" dirty="0" smtClean="0"/>
              <a:t> </a:t>
            </a:r>
          </a:p>
          <a:p>
            <a:endParaRPr lang="en-US" altLang="ko-KR" sz="3200" dirty="0" smtClean="0"/>
          </a:p>
          <a:p>
            <a:r>
              <a:rPr lang="ko-KR" altLang="en-US" sz="3200" dirty="0" smtClean="0"/>
              <a:t> </a:t>
            </a:r>
          </a:p>
          <a:p>
            <a:endParaRPr lang="en-US" altLang="ko-KR" sz="3200" dirty="0" smtClean="0"/>
          </a:p>
          <a:p>
            <a:endParaRPr lang="ko-KR" altLang="en-US" sz="3200" dirty="0" smtClean="0"/>
          </a:p>
          <a:p>
            <a:r>
              <a:rPr lang="ko-KR" altLang="en-US" sz="3200" dirty="0" smtClean="0"/>
              <a:t> </a:t>
            </a:r>
          </a:p>
        </p:txBody>
      </p:sp>
      <p:pic>
        <p:nvPicPr>
          <p:cNvPr id="1026" name="Picture 2" descr="MC90023150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1259632" cy="16393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8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577" y="1883122"/>
            <a:ext cx="7632848" cy="3850134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 시간 당신의 강점이라고 생각하는 것 </a:t>
            </a:r>
            <a:endParaRPr lang="en-US" altLang="ko-KR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3-5</a:t>
            </a:r>
            <a:r>
              <a:rPr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가지를 적으라</a:t>
            </a:r>
            <a:r>
              <a:rPr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.(34</a:t>
            </a:r>
            <a:r>
              <a:rPr lang="ko-KR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개 가운데 찾을 것</a:t>
            </a:r>
            <a:r>
              <a:rPr lang="en-US" altLang="ko-K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endParaRPr lang="en-US" altLang="ko-KR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marL="514350" indent="-514350">
              <a:buAutoNum type="arabicParenBoth"/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______________________________</a:t>
            </a:r>
          </a:p>
          <a:p>
            <a:pPr marL="514350" indent="-514350">
              <a:buAutoNum type="arabicParenBoth"/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______________________________</a:t>
            </a:r>
          </a:p>
          <a:p>
            <a:pPr marL="514350" indent="-514350">
              <a:buAutoNum type="arabicParenBoth"/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______________________________</a:t>
            </a:r>
          </a:p>
          <a:p>
            <a:pPr marL="514350" indent="-514350">
              <a:buAutoNum type="arabicParenBoth"/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______________________________</a:t>
            </a:r>
          </a:p>
          <a:p>
            <a:pPr marL="514350" indent="-514350">
              <a:buAutoNum type="arabicParenBoth"/>
              <a:defRPr/>
            </a:pPr>
            <a:r>
              <a:rPr lang="en-US" altLang="ko-K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______________________________</a:t>
            </a:r>
          </a:p>
          <a:p>
            <a:pPr marL="514350" indent="-514350">
              <a:buAutoNum type="arabicParenBoth"/>
              <a:defRPr/>
            </a:pP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ko-K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8675" y="548680"/>
            <a:ext cx="692689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4.</a:t>
            </a:r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당신이 갖고 있는 강점이 무엇인지 찾아 보시오</a:t>
            </a:r>
            <a:endParaRPr lang="ko-KR" altLang="en-US" sz="24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584" y="1196752"/>
            <a:ext cx="5760640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1).”</a:t>
            </a:r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위대한 나의 발견 강점 혁명</a:t>
            </a:r>
            <a:r>
              <a:rPr lang="en-US" altLang="ko-KR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”</a:t>
            </a:r>
            <a:r>
              <a:rPr lang="ko-KR" altLang="en-US" sz="24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읽</a:t>
            </a:r>
            <a:r>
              <a:rPr lang="ko-KR" altLang="en-US" sz="24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</a:t>
            </a:r>
          </a:p>
        </p:txBody>
      </p:sp>
    </p:spTree>
    <p:extLst>
      <p:ext uri="{BB962C8B-B14F-4D97-AF65-F5344CB8AC3E}">
        <p14:creationId xmlns:p14="http://schemas.microsoft.com/office/powerpoint/2010/main" val="35978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824" y="116632"/>
            <a:ext cx="7848600" cy="825724"/>
          </a:xfrm>
          <a:solidFill>
            <a:srgbClr val="FF00FF"/>
          </a:solidFill>
        </p:spPr>
        <p:txBody>
          <a:bodyPr/>
          <a:lstStyle/>
          <a:p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ABC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자산 </a:t>
            </a:r>
            <a:r>
              <a:rPr lang="ko-KR" altLang="en-US" u="sng" dirty="0" err="1" smtClean="0">
                <a:latin typeface="HY견고딕" pitchFamily="18" charset="-127"/>
                <a:ea typeface="HY견고딕" pitchFamily="18" charset="-127"/>
              </a:rPr>
              <a:t>종합</a:t>
            </a:r>
            <a:r>
              <a:rPr lang="ko-KR" altLang="en-US" u="sng" dirty="0" err="1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(Sweep Spot)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만들기</a:t>
            </a:r>
            <a:endParaRPr lang="ko-KR" altLang="en-US" sz="2800" dirty="0"/>
          </a:p>
        </p:txBody>
      </p:sp>
      <p:pic>
        <p:nvPicPr>
          <p:cNvPr id="4" name="내용 개체 틀 3" descr="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3888432" cy="3438382"/>
          </a:xfr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61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A.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강점들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(Strength)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B.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중요한 은사들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(Spiritual Gifts)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C.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리더십 스타일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기질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 Temperaments) 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4572000" y="2276872"/>
            <a:ext cx="4248472" cy="1728192"/>
            <a:chOff x="4572000" y="2276872"/>
            <a:chExt cx="4248472" cy="1728192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flipV="1">
              <a:off x="4572000" y="2780928"/>
              <a:ext cx="2664296" cy="12241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36296" y="2276872"/>
              <a:ext cx="158417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ABC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자산</a:t>
              </a:r>
              <a:endPara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종합</a:t>
              </a:r>
              <a:endPara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" name="타원 9"/>
          <p:cNvSpPr/>
          <p:nvPr/>
        </p:nvSpPr>
        <p:spPr bwMode="auto">
          <a:xfrm>
            <a:off x="4283968" y="3789040"/>
            <a:ext cx="432048" cy="432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1800200" cy="163121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A.13.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분석가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22.</a:t>
            </a:r>
            <a:r>
              <a:rPr lang="ko-KR" altLang="en-US" sz="2000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전략가</a:t>
            </a:r>
            <a:endParaRPr lang="en-US" altLang="ko-KR" sz="2000" i="1" u="sng" dirty="0" smtClean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33.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학습자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34.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행동주의자</a:t>
            </a:r>
            <a:endParaRPr lang="ko-KR" altLang="en-US" sz="2000" dirty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284984"/>
            <a:ext cx="2592288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주도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신중형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(40%+36%)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법률가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변호사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행동주의자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단체지도자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부지런함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능력있음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목적 지향적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u="sng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세밀분석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급소 찌른 전략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u="sng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그칠줄</a:t>
            </a:r>
            <a:r>
              <a:rPr lang="ko-KR" altLang="en-US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모르는 연구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공격적임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상대방 말 못하게 함</a:t>
            </a:r>
            <a:r>
              <a:rPr lang="en-US" altLang="ko-KR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칭찬과 미움을 동시에 받는 독재형 권력형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836712"/>
            <a:ext cx="1800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B.1.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지식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20.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가르침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22.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믿음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24.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지혜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725144"/>
            <a:ext cx="3960440" cy="20928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정리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2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부지런하고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그칠 줄 모르는 연구 분석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급소를 찌르는 전략을 행동에 옮겨 성과를 만드는 지도자이지만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칭찬과 미움을 동시에 받을 수 있는 권력형이 되기 쉽기에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사람들과 의논하고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아이디어를 종합하여 공동체를 만드는 리더십이 필요함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5076056" y="1844824"/>
            <a:ext cx="1512168" cy="1368152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3"/>
          <p:cNvCxnSpPr/>
          <p:nvPr/>
        </p:nvCxnSpPr>
        <p:spPr bwMode="auto">
          <a:xfrm>
            <a:off x="4427984" y="4941168"/>
            <a:ext cx="2016224" cy="792088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직선 화살표 연결선 13"/>
          <p:cNvCxnSpPr/>
          <p:nvPr/>
        </p:nvCxnSpPr>
        <p:spPr bwMode="auto">
          <a:xfrm rot="10800000">
            <a:off x="2123728" y="3140968"/>
            <a:ext cx="1440160" cy="864096"/>
          </a:xfrm>
          <a:prstGeom prst="curvedConnector3">
            <a:avLst>
              <a:gd name="adj1" fmla="val 50000"/>
            </a:avLst>
          </a:prstGeom>
          <a:ln>
            <a:solidFill>
              <a:srgbClr val="FF00FF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0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3888432" cy="3438382"/>
          </a:xfr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61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A.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강점들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(Strength)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B.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중요한 은사들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(Spiritual Gifts)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C.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리더십 스타일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기질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 Temperaments) 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4572000" y="2276872"/>
            <a:ext cx="4248472" cy="1728192"/>
            <a:chOff x="4572000" y="2276872"/>
            <a:chExt cx="4248472" cy="1728192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flipV="1">
              <a:off x="4572000" y="2780928"/>
              <a:ext cx="2664296" cy="12241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36296" y="2276872"/>
              <a:ext cx="158417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ABC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자산</a:t>
              </a:r>
              <a:endPara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종합</a:t>
              </a:r>
              <a:endPara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" name="타원 9"/>
          <p:cNvSpPr/>
          <p:nvPr/>
        </p:nvSpPr>
        <p:spPr bwMode="auto">
          <a:xfrm>
            <a:off x="4283968" y="3789040"/>
            <a:ext cx="432048" cy="432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1800200" cy="163121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A.22.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i="1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16. </a:t>
            </a:r>
            <a:r>
              <a:rPr lang="ko-KR" altLang="en-US" sz="2000" i="1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신념</a:t>
            </a:r>
            <a:r>
              <a:rPr lang="en-US" altLang="ko-KR" sz="2000" i="1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i="1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믿음</a:t>
            </a:r>
            <a:endParaRPr lang="en-US" altLang="ko-KR" sz="2000" i="1" u="sng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24.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조화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28.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책임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32.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포괄성</a:t>
            </a:r>
            <a:endParaRPr lang="ko-KR" altLang="en-US" sz="2000" dirty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284984"/>
            <a:ext cx="2952328" cy="3200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담즙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다혈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(36%+28%):</a:t>
            </a:r>
            <a:r>
              <a:rPr lang="ko-KR" altLang="en-US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야고보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설득이 있는 변론가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카리마를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지닌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판매촉진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변호사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자금조달자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정치가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설교자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카리스마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엄청난 에너지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활발한 두뇌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고집 세고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충동적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끈덕지고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리더형</a:t>
            </a:r>
            <a:endParaRPr lang="en-US" altLang="ko-KR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적개심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순간 폭발적</a:t>
            </a:r>
            <a:r>
              <a:rPr lang="en-US" altLang="ko-KR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/,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한가지에 몰두하다가 가족 돌보지 못함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620688"/>
            <a:ext cx="18002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B.6. 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신유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섬김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13.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긍휼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22. 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믿음</a:t>
            </a:r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24.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지혜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4986461"/>
            <a:ext cx="4104456" cy="153888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정리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2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나는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강한 믿음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긍휼함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책임감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카리스마를 가지고 사람을 설득하는 형으로 활발한 두뇌로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엄청난 에너지를 발휘하지만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약간 충동적이며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한곳에 집착하는 면은 개발되어야 함 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5076056" y="1844824"/>
            <a:ext cx="1512168" cy="1368152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3"/>
          <p:cNvCxnSpPr/>
          <p:nvPr/>
        </p:nvCxnSpPr>
        <p:spPr bwMode="auto">
          <a:xfrm>
            <a:off x="4427984" y="4941168"/>
            <a:ext cx="2016224" cy="792088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직선 화살표 연결선 13"/>
          <p:cNvCxnSpPr/>
          <p:nvPr/>
        </p:nvCxnSpPr>
        <p:spPr bwMode="auto">
          <a:xfrm rot="10800000">
            <a:off x="2123728" y="3140968"/>
            <a:ext cx="1440160" cy="864096"/>
          </a:xfrm>
          <a:prstGeom prst="curvedConnector3">
            <a:avLst>
              <a:gd name="adj1" fmla="val 50000"/>
            </a:avLst>
          </a:prstGeom>
          <a:ln>
            <a:solidFill>
              <a:srgbClr val="FF00FF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539824" y="116632"/>
            <a:ext cx="7848600" cy="825724"/>
          </a:xfrm>
          <a:solidFill>
            <a:srgbClr val="FF00FF"/>
          </a:solidFill>
        </p:spPr>
        <p:txBody>
          <a:bodyPr/>
          <a:lstStyle/>
          <a:p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ABC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자산 </a:t>
            </a:r>
            <a:r>
              <a:rPr lang="ko-KR" altLang="en-US" u="sng" dirty="0" err="1" smtClean="0">
                <a:latin typeface="HY견고딕" pitchFamily="18" charset="-127"/>
                <a:ea typeface="HY견고딕" pitchFamily="18" charset="-127"/>
              </a:rPr>
              <a:t>종합</a:t>
            </a:r>
            <a:r>
              <a:rPr lang="ko-KR" altLang="en-US" u="sng" dirty="0" err="1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(Sweep Spot)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만들기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4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3888432" cy="3438382"/>
          </a:xfr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61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A.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강점들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(Strength)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B.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중요한 은사들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(Spiritual Gifts)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C.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리더십 스타일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기질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 Temperaments) 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4572000" y="2525995"/>
            <a:ext cx="4248472" cy="1479069"/>
            <a:chOff x="4572000" y="2525995"/>
            <a:chExt cx="4248472" cy="1479069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flipV="1">
              <a:off x="4572000" y="2780928"/>
              <a:ext cx="2664296" cy="12241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36296" y="2525995"/>
              <a:ext cx="158417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ABC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자산</a:t>
              </a:r>
              <a:endPara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종합</a:t>
              </a:r>
              <a:endPara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" name="타원 9"/>
          <p:cNvSpPr/>
          <p:nvPr/>
        </p:nvSpPr>
        <p:spPr bwMode="auto">
          <a:xfrm>
            <a:off x="4283968" y="3789040"/>
            <a:ext cx="432048" cy="432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1800200" cy="163121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개인화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관계화</a:t>
            </a:r>
            <a:endParaRPr lang="en-US" altLang="ko-KR" sz="2000" i="1" u="sng" dirty="0" smtClean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적응력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공평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연결성</a:t>
            </a:r>
            <a:endParaRPr lang="ko-KR" altLang="en-US" sz="2000" dirty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446418"/>
            <a:ext cx="2592288" cy="264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 7.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점액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다혈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(40%+28%)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함께 지내기 좋은 편한 사람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외교적 수완이 뛰어남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교육계 종사자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이웃에게 존경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가정적인 사람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잠재력을 발휘 못함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861680"/>
            <a:ext cx="18002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B.1.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지식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권면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섬김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가르침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지혜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653136"/>
            <a:ext cx="3816424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정리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나는 인간관계가 뛰어나서 함께 지내기 편한 강점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지식과 지혜로 사람들을 가르치고  섬기며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이웃에게 존경 받지만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그러나 잠재력 개발을 위해 역량과 지도력을 발휘하여 더 가치 있는 삶을 만들면  좋겠음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5076056" y="1844824"/>
            <a:ext cx="1512168" cy="1368152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3"/>
          <p:cNvCxnSpPr/>
          <p:nvPr/>
        </p:nvCxnSpPr>
        <p:spPr bwMode="auto">
          <a:xfrm>
            <a:off x="4427984" y="4941168"/>
            <a:ext cx="2016224" cy="792088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직선 화살표 연결선 13"/>
          <p:cNvCxnSpPr/>
          <p:nvPr/>
        </p:nvCxnSpPr>
        <p:spPr bwMode="auto">
          <a:xfrm rot="10800000">
            <a:off x="2123728" y="3140968"/>
            <a:ext cx="1440160" cy="864096"/>
          </a:xfrm>
          <a:prstGeom prst="curvedConnector3">
            <a:avLst>
              <a:gd name="adj1" fmla="val 50000"/>
            </a:avLst>
          </a:prstGeom>
          <a:ln>
            <a:solidFill>
              <a:srgbClr val="FF00FF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539824" y="116632"/>
            <a:ext cx="7848600" cy="825724"/>
          </a:xfrm>
          <a:solidFill>
            <a:srgbClr val="FF00FF"/>
          </a:solidFill>
        </p:spPr>
        <p:txBody>
          <a:bodyPr/>
          <a:lstStyle/>
          <a:p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ABC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자산 </a:t>
            </a:r>
            <a:r>
              <a:rPr lang="ko-KR" altLang="en-US" u="sng" dirty="0" err="1" smtClean="0">
                <a:latin typeface="HY견고딕" pitchFamily="18" charset="-127"/>
                <a:ea typeface="HY견고딕" pitchFamily="18" charset="-127"/>
              </a:rPr>
              <a:t>종합</a:t>
            </a:r>
            <a:r>
              <a:rPr lang="ko-KR" altLang="en-US" u="sng" dirty="0" err="1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(Sweep Spot)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만들기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18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ir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3888432" cy="3438382"/>
          </a:xfrm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61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A.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강점들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(Strength)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B.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중요한 은사들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(Spiritual Gifts)</a:t>
            </a:r>
            <a:endParaRPr lang="ko-KR" altLang="en-US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C.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리더십 스타일</a:t>
            </a:r>
            <a:r>
              <a:rPr lang="en-US" altLang="ko-KR" sz="2400" u="sng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기질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 Temperaments) 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4572000" y="2276872"/>
            <a:ext cx="4248472" cy="1728192"/>
            <a:chOff x="4572000" y="2276872"/>
            <a:chExt cx="4248472" cy="1728192"/>
          </a:xfrm>
        </p:grpSpPr>
        <p:cxnSp>
          <p:nvCxnSpPr>
            <p:cNvPr id="7" name="직선 화살표 연결선 6"/>
            <p:cNvCxnSpPr/>
            <p:nvPr/>
          </p:nvCxnSpPr>
          <p:spPr bwMode="auto">
            <a:xfrm flipV="1">
              <a:off x="4572000" y="2780928"/>
              <a:ext cx="2664296" cy="122413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36296" y="2276872"/>
              <a:ext cx="158417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ABC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자산</a:t>
              </a:r>
              <a:endPara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종합</a:t>
              </a:r>
              <a:endPara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" name="타원 9"/>
          <p:cNvSpPr/>
          <p:nvPr/>
        </p:nvSpPr>
        <p:spPr bwMode="auto">
          <a:xfrm>
            <a:off x="4283968" y="3789040"/>
            <a:ext cx="432048" cy="432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1800200" cy="163121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미래지향적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i="1" u="sng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학습자</a:t>
            </a:r>
            <a:endParaRPr lang="en-US" altLang="ko-KR" sz="2000" i="1" u="sng" dirty="0" smtClean="0">
              <a:solidFill>
                <a:srgbClr val="FFC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질서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개인화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최상주의자</a:t>
            </a:r>
            <a:endParaRPr lang="ko-KR" altLang="en-US" sz="2000" dirty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284984"/>
            <a:ext cx="2592288" cy="2923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담즙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우울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(48%+28%)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부지런하고 능력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목적 지향적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세밀 분석적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급소전략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u="sng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그칠줄</a:t>
            </a:r>
            <a:r>
              <a:rPr lang="ko-KR" altLang="en-US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모르는 연구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u="sng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공격적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칭찬과 미움을 동시 받음 독재적 권력형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논쟁적임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620688"/>
            <a:ext cx="18002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목양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지도력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섬김</a:t>
            </a:r>
            <a:endParaRPr lang="en-US" altLang="ko-KR" sz="20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행정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u="sng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믿음</a:t>
            </a:r>
            <a:endParaRPr lang="en-US" altLang="ko-KR" sz="2000" u="sng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4" y="4997494"/>
            <a:ext cx="4011930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정리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나는 학습자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최상주의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질서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행정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분석적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목적지향적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급소를 찌르는 전략으로 미래지향적인 목양 리더십을 발휘하지만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공격적이며 칭찬과 미움을 동시에 받는 독재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권력형이기 쉽기에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영성과 인격의 개발이 필요함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rot="5400000" flipH="1" flipV="1">
            <a:off x="5076056" y="1844824"/>
            <a:ext cx="1512168" cy="1368152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직선 화살표 연결선 13"/>
          <p:cNvCxnSpPr/>
          <p:nvPr/>
        </p:nvCxnSpPr>
        <p:spPr bwMode="auto">
          <a:xfrm>
            <a:off x="4427984" y="4941168"/>
            <a:ext cx="2016224" cy="792088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직선 화살표 연결선 13"/>
          <p:cNvCxnSpPr/>
          <p:nvPr/>
        </p:nvCxnSpPr>
        <p:spPr bwMode="auto">
          <a:xfrm rot="10800000">
            <a:off x="2123728" y="3140968"/>
            <a:ext cx="1440160" cy="864096"/>
          </a:xfrm>
          <a:prstGeom prst="curvedConnector3">
            <a:avLst>
              <a:gd name="adj1" fmla="val 50000"/>
            </a:avLst>
          </a:prstGeom>
          <a:ln>
            <a:solidFill>
              <a:srgbClr val="FF00FF"/>
            </a:solidFill>
            <a:headEnd type="none" w="med" len="med"/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539824" y="116632"/>
            <a:ext cx="7848600" cy="825724"/>
          </a:xfrm>
          <a:solidFill>
            <a:srgbClr val="FF00FF"/>
          </a:solidFill>
        </p:spPr>
        <p:txBody>
          <a:bodyPr/>
          <a:lstStyle/>
          <a:p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ABC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자산 </a:t>
            </a:r>
            <a:r>
              <a:rPr lang="ko-KR" altLang="en-US" u="sng" dirty="0" err="1" smtClean="0">
                <a:latin typeface="HY견고딕" pitchFamily="18" charset="-127"/>
                <a:ea typeface="HY견고딕" pitchFamily="18" charset="-127"/>
              </a:rPr>
              <a:t>종합</a:t>
            </a:r>
            <a:r>
              <a:rPr lang="ko-KR" altLang="en-US" u="sng" dirty="0" err="1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u="sng" dirty="0" smtClean="0">
                <a:latin typeface="HY견고딕" pitchFamily="18" charset="-127"/>
                <a:ea typeface="HY견고딕" pitchFamily="18" charset="-127"/>
              </a:rPr>
              <a:t>(Sweep Spot)</a:t>
            </a:r>
            <a:r>
              <a:rPr lang="ko-KR" altLang="en-US" u="sng" dirty="0" smtClean="0">
                <a:latin typeface="HY견고딕" pitchFamily="18" charset="-127"/>
                <a:ea typeface="HY견고딕" pitchFamily="18" charset="-127"/>
              </a:rPr>
              <a:t>만들기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24250" y="1052736"/>
            <a:ext cx="21907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616325" y="1098774"/>
            <a:ext cx="2006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설명회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식사 교제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886450" y="2424336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5978525" y="2470374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코칭그</a:t>
            </a:r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룹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형성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8-20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미만</a:t>
            </a:r>
            <a:r>
              <a:rPr lang="en-US" altLang="ko-KR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848350" y="4386486"/>
            <a:ext cx="21907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940425" y="4432524"/>
            <a:ext cx="2006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자산평가</a:t>
            </a:r>
            <a:r>
              <a:rPr lang="en-US" altLang="ko-KR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(A)</a:t>
            </a:r>
          </a:p>
          <a:p>
            <a:pPr algn="ctr" eaLnBrk="0" hangingPunct="0"/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코칭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시작 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2-3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주 전 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486150" y="5681886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578225" y="5727924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훈련</a:t>
            </a:r>
          </a:p>
          <a:p>
            <a:pPr algn="ctr" eaLnBrk="0" hangingPunct="0"/>
            <a:r>
              <a:rPr lang="en-US" altLang="ko-KR" sz="20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-8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개월 </a:t>
            </a:r>
            <a:r>
              <a:rPr lang="en-US" altLang="ko-KR" sz="20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085850" y="43864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177925" y="44325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자산평가</a:t>
            </a:r>
            <a:r>
              <a:rPr lang="en-US" altLang="ko-KR" sz="2400" dirty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(B)</a:t>
            </a:r>
          </a:p>
          <a:p>
            <a:pPr algn="ctr" eaLnBrk="0" hangingPunct="0"/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끝난 후 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1-2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주 </a:t>
            </a:r>
            <a:r>
              <a:rPr lang="ko-KR" altLang="en-US" dirty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후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143000" y="24052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1235075" y="24513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축제</a:t>
            </a:r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졸업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수료증 증정</a:t>
            </a:r>
            <a:r>
              <a:rPr lang="en-US" altLang="ko-KR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27" name="Freeform 19"/>
          <p:cNvSpPr>
            <a:spLocks/>
          </p:cNvSpPr>
          <p:nvPr/>
        </p:nvSpPr>
        <p:spPr bwMode="auto">
          <a:xfrm>
            <a:off x="6762750" y="1814513"/>
            <a:ext cx="12700" cy="17462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7" y="10"/>
                </a:move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5969000" y="1500411"/>
            <a:ext cx="846138" cy="788988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120" y="8"/>
              </a:cxn>
              <a:cxn ang="0">
                <a:pos x="143" y="17"/>
              </a:cxn>
              <a:cxn ang="0">
                <a:pos x="167" y="29"/>
              </a:cxn>
              <a:cxn ang="0">
                <a:pos x="192" y="42"/>
              </a:cxn>
              <a:cxn ang="0">
                <a:pos x="217" y="57"/>
              </a:cxn>
              <a:cxn ang="0">
                <a:pos x="242" y="72"/>
              </a:cxn>
              <a:cxn ang="0">
                <a:pos x="268" y="90"/>
              </a:cxn>
              <a:cxn ang="0">
                <a:pos x="293" y="108"/>
              </a:cxn>
              <a:cxn ang="0">
                <a:pos x="319" y="128"/>
              </a:cxn>
              <a:cxn ang="0">
                <a:pos x="343" y="148"/>
              </a:cxn>
              <a:cxn ang="0">
                <a:pos x="367" y="170"/>
              </a:cxn>
              <a:cxn ang="0">
                <a:pos x="389" y="191"/>
              </a:cxn>
              <a:cxn ang="0">
                <a:pos x="411" y="213"/>
              </a:cxn>
              <a:cxn ang="0">
                <a:pos x="430" y="235"/>
              </a:cxn>
              <a:cxn ang="0">
                <a:pos x="439" y="247"/>
              </a:cxn>
              <a:cxn ang="0">
                <a:pos x="448" y="258"/>
              </a:cxn>
              <a:cxn ang="0">
                <a:pos x="457" y="270"/>
              </a:cxn>
              <a:cxn ang="0">
                <a:pos x="464" y="281"/>
              </a:cxn>
              <a:cxn ang="0">
                <a:pos x="532" y="222"/>
              </a:cxn>
              <a:cxn ang="0">
                <a:pos x="480" y="496"/>
              </a:cxn>
              <a:cxn ang="0">
                <a:pos x="222" y="414"/>
              </a:cxn>
              <a:cxn ang="0">
                <a:pos x="303" y="375"/>
              </a:cxn>
              <a:cxn ang="0">
                <a:pos x="286" y="354"/>
              </a:cxn>
              <a:cxn ang="0">
                <a:pos x="268" y="334"/>
              </a:cxn>
              <a:cxn ang="0">
                <a:pos x="249" y="315"/>
              </a:cxn>
              <a:cxn ang="0">
                <a:pos x="230" y="296"/>
              </a:cxn>
              <a:cxn ang="0">
                <a:pos x="211" y="278"/>
              </a:cxn>
              <a:cxn ang="0">
                <a:pos x="191" y="261"/>
              </a:cxn>
              <a:cxn ang="0">
                <a:pos x="170" y="244"/>
              </a:cxn>
              <a:cxn ang="0">
                <a:pos x="150" y="229"/>
              </a:cxn>
              <a:cxn ang="0">
                <a:pos x="130" y="215"/>
              </a:cxn>
              <a:cxn ang="0">
                <a:pos x="110" y="201"/>
              </a:cxn>
              <a:cxn ang="0">
                <a:pos x="90" y="189"/>
              </a:cxn>
              <a:cxn ang="0">
                <a:pos x="71" y="178"/>
              </a:cxn>
              <a:cxn ang="0">
                <a:pos x="52" y="168"/>
              </a:cxn>
              <a:cxn ang="0">
                <a:pos x="34" y="161"/>
              </a:cxn>
              <a:cxn ang="0">
                <a:pos x="16" y="153"/>
              </a:cxn>
              <a:cxn ang="0">
                <a:pos x="0" y="148"/>
              </a:cxn>
              <a:cxn ang="0">
                <a:pos x="100" y="0"/>
              </a:cxn>
            </a:cxnLst>
            <a:rect l="0" t="0" r="r" b="b"/>
            <a:pathLst>
              <a:path w="533" h="497">
                <a:moveTo>
                  <a:pt x="100" y="0"/>
                </a:moveTo>
                <a:lnTo>
                  <a:pt x="120" y="8"/>
                </a:lnTo>
                <a:lnTo>
                  <a:pt x="143" y="17"/>
                </a:lnTo>
                <a:lnTo>
                  <a:pt x="167" y="29"/>
                </a:lnTo>
                <a:lnTo>
                  <a:pt x="192" y="42"/>
                </a:lnTo>
                <a:lnTo>
                  <a:pt x="217" y="57"/>
                </a:lnTo>
                <a:lnTo>
                  <a:pt x="242" y="72"/>
                </a:lnTo>
                <a:lnTo>
                  <a:pt x="268" y="90"/>
                </a:lnTo>
                <a:lnTo>
                  <a:pt x="293" y="108"/>
                </a:lnTo>
                <a:lnTo>
                  <a:pt x="319" y="128"/>
                </a:lnTo>
                <a:lnTo>
                  <a:pt x="343" y="148"/>
                </a:lnTo>
                <a:lnTo>
                  <a:pt x="367" y="170"/>
                </a:lnTo>
                <a:lnTo>
                  <a:pt x="389" y="191"/>
                </a:lnTo>
                <a:lnTo>
                  <a:pt x="411" y="213"/>
                </a:lnTo>
                <a:lnTo>
                  <a:pt x="430" y="235"/>
                </a:lnTo>
                <a:lnTo>
                  <a:pt x="439" y="247"/>
                </a:lnTo>
                <a:lnTo>
                  <a:pt x="448" y="258"/>
                </a:lnTo>
                <a:lnTo>
                  <a:pt x="457" y="270"/>
                </a:lnTo>
                <a:lnTo>
                  <a:pt x="464" y="281"/>
                </a:lnTo>
                <a:lnTo>
                  <a:pt x="532" y="222"/>
                </a:lnTo>
                <a:lnTo>
                  <a:pt x="480" y="496"/>
                </a:lnTo>
                <a:lnTo>
                  <a:pt x="222" y="414"/>
                </a:lnTo>
                <a:lnTo>
                  <a:pt x="303" y="375"/>
                </a:lnTo>
                <a:lnTo>
                  <a:pt x="286" y="354"/>
                </a:lnTo>
                <a:lnTo>
                  <a:pt x="268" y="334"/>
                </a:lnTo>
                <a:lnTo>
                  <a:pt x="249" y="315"/>
                </a:lnTo>
                <a:lnTo>
                  <a:pt x="230" y="296"/>
                </a:lnTo>
                <a:lnTo>
                  <a:pt x="211" y="278"/>
                </a:lnTo>
                <a:lnTo>
                  <a:pt x="191" y="261"/>
                </a:lnTo>
                <a:lnTo>
                  <a:pt x="170" y="244"/>
                </a:lnTo>
                <a:lnTo>
                  <a:pt x="150" y="229"/>
                </a:lnTo>
                <a:lnTo>
                  <a:pt x="130" y="215"/>
                </a:lnTo>
                <a:lnTo>
                  <a:pt x="110" y="201"/>
                </a:lnTo>
                <a:lnTo>
                  <a:pt x="90" y="189"/>
                </a:lnTo>
                <a:lnTo>
                  <a:pt x="71" y="178"/>
                </a:lnTo>
                <a:lnTo>
                  <a:pt x="52" y="168"/>
                </a:lnTo>
                <a:lnTo>
                  <a:pt x="34" y="161"/>
                </a:lnTo>
                <a:lnTo>
                  <a:pt x="16" y="153"/>
                </a:lnTo>
                <a:lnTo>
                  <a:pt x="0" y="148"/>
                </a:lnTo>
                <a:lnTo>
                  <a:pt x="100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6888163" y="3284984"/>
            <a:ext cx="546100" cy="963612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256" y="21"/>
              </a:cxn>
              <a:cxn ang="0">
                <a:pos x="263" y="45"/>
              </a:cxn>
              <a:cxn ang="0">
                <a:pos x="268" y="71"/>
              </a:cxn>
              <a:cxn ang="0">
                <a:pos x="274" y="98"/>
              </a:cxn>
              <a:cxn ang="0">
                <a:pos x="278" y="127"/>
              </a:cxn>
              <a:cxn ang="0">
                <a:pos x="281" y="157"/>
              </a:cxn>
              <a:cxn ang="0">
                <a:pos x="283" y="188"/>
              </a:cxn>
              <a:cxn ang="0">
                <a:pos x="285" y="219"/>
              </a:cxn>
              <a:cxn ang="0">
                <a:pos x="285" y="251"/>
              </a:cxn>
              <a:cxn ang="0">
                <a:pos x="284" y="283"/>
              </a:cxn>
              <a:cxn ang="0">
                <a:pos x="282" y="315"/>
              </a:cxn>
              <a:cxn ang="0">
                <a:pos x="279" y="346"/>
              </a:cxn>
              <a:cxn ang="0">
                <a:pos x="275" y="376"/>
              </a:cxn>
              <a:cxn ang="0">
                <a:pos x="270" y="406"/>
              </a:cxn>
              <a:cxn ang="0">
                <a:pos x="266" y="420"/>
              </a:cxn>
              <a:cxn ang="0">
                <a:pos x="263" y="433"/>
              </a:cxn>
              <a:cxn ang="0">
                <a:pos x="259" y="447"/>
              </a:cxn>
              <a:cxn ang="0">
                <a:pos x="255" y="460"/>
              </a:cxn>
              <a:cxn ang="0">
                <a:pos x="343" y="477"/>
              </a:cxn>
              <a:cxn ang="0">
                <a:pos x="97" y="606"/>
              </a:cxn>
              <a:cxn ang="0">
                <a:pos x="0" y="353"/>
              </a:cxn>
              <a:cxn ang="0">
                <a:pos x="82" y="392"/>
              </a:cxn>
              <a:cxn ang="0">
                <a:pos x="87" y="366"/>
              </a:cxn>
              <a:cxn ang="0">
                <a:pos x="92" y="339"/>
              </a:cxn>
              <a:cxn ang="0">
                <a:pos x="95" y="313"/>
              </a:cxn>
              <a:cxn ang="0">
                <a:pos x="99" y="286"/>
              </a:cxn>
              <a:cxn ang="0">
                <a:pos x="100" y="259"/>
              </a:cxn>
              <a:cxn ang="0">
                <a:pos x="102" y="233"/>
              </a:cxn>
              <a:cxn ang="0">
                <a:pos x="102" y="207"/>
              </a:cxn>
              <a:cxn ang="0">
                <a:pos x="101" y="181"/>
              </a:cxn>
              <a:cxn ang="0">
                <a:pos x="100" y="157"/>
              </a:cxn>
              <a:cxn ang="0">
                <a:pos x="98" y="133"/>
              </a:cxn>
              <a:cxn ang="0">
                <a:pos x="95" y="110"/>
              </a:cxn>
              <a:cxn ang="0">
                <a:pos x="92" y="88"/>
              </a:cxn>
              <a:cxn ang="0">
                <a:pos x="88" y="67"/>
              </a:cxn>
              <a:cxn ang="0">
                <a:pos x="83" y="48"/>
              </a:cxn>
              <a:cxn ang="0">
                <a:pos x="77" y="30"/>
              </a:cxn>
              <a:cxn ang="0">
                <a:pos x="72" y="14"/>
              </a:cxn>
              <a:cxn ang="0">
                <a:pos x="249" y="0"/>
              </a:cxn>
            </a:cxnLst>
            <a:rect l="0" t="0" r="r" b="b"/>
            <a:pathLst>
              <a:path w="344" h="607">
                <a:moveTo>
                  <a:pt x="249" y="0"/>
                </a:moveTo>
                <a:lnTo>
                  <a:pt x="256" y="21"/>
                </a:lnTo>
                <a:lnTo>
                  <a:pt x="263" y="45"/>
                </a:lnTo>
                <a:lnTo>
                  <a:pt x="268" y="71"/>
                </a:lnTo>
                <a:lnTo>
                  <a:pt x="274" y="98"/>
                </a:lnTo>
                <a:lnTo>
                  <a:pt x="278" y="127"/>
                </a:lnTo>
                <a:lnTo>
                  <a:pt x="281" y="157"/>
                </a:lnTo>
                <a:lnTo>
                  <a:pt x="283" y="188"/>
                </a:lnTo>
                <a:lnTo>
                  <a:pt x="285" y="219"/>
                </a:lnTo>
                <a:lnTo>
                  <a:pt x="285" y="251"/>
                </a:lnTo>
                <a:lnTo>
                  <a:pt x="284" y="283"/>
                </a:lnTo>
                <a:lnTo>
                  <a:pt x="282" y="315"/>
                </a:lnTo>
                <a:lnTo>
                  <a:pt x="279" y="346"/>
                </a:lnTo>
                <a:lnTo>
                  <a:pt x="275" y="376"/>
                </a:lnTo>
                <a:lnTo>
                  <a:pt x="270" y="406"/>
                </a:lnTo>
                <a:lnTo>
                  <a:pt x="266" y="420"/>
                </a:lnTo>
                <a:lnTo>
                  <a:pt x="263" y="433"/>
                </a:lnTo>
                <a:lnTo>
                  <a:pt x="259" y="447"/>
                </a:lnTo>
                <a:lnTo>
                  <a:pt x="255" y="460"/>
                </a:lnTo>
                <a:lnTo>
                  <a:pt x="343" y="477"/>
                </a:lnTo>
                <a:lnTo>
                  <a:pt x="97" y="606"/>
                </a:lnTo>
                <a:lnTo>
                  <a:pt x="0" y="353"/>
                </a:lnTo>
                <a:lnTo>
                  <a:pt x="82" y="392"/>
                </a:lnTo>
                <a:lnTo>
                  <a:pt x="87" y="366"/>
                </a:lnTo>
                <a:lnTo>
                  <a:pt x="92" y="339"/>
                </a:lnTo>
                <a:lnTo>
                  <a:pt x="95" y="313"/>
                </a:lnTo>
                <a:lnTo>
                  <a:pt x="99" y="286"/>
                </a:lnTo>
                <a:lnTo>
                  <a:pt x="100" y="259"/>
                </a:lnTo>
                <a:lnTo>
                  <a:pt x="102" y="233"/>
                </a:lnTo>
                <a:lnTo>
                  <a:pt x="102" y="207"/>
                </a:lnTo>
                <a:lnTo>
                  <a:pt x="101" y="181"/>
                </a:lnTo>
                <a:lnTo>
                  <a:pt x="100" y="157"/>
                </a:lnTo>
                <a:lnTo>
                  <a:pt x="98" y="133"/>
                </a:lnTo>
                <a:lnTo>
                  <a:pt x="95" y="110"/>
                </a:lnTo>
                <a:lnTo>
                  <a:pt x="92" y="88"/>
                </a:lnTo>
                <a:lnTo>
                  <a:pt x="88" y="67"/>
                </a:lnTo>
                <a:lnTo>
                  <a:pt x="83" y="48"/>
                </a:lnTo>
                <a:lnTo>
                  <a:pt x="77" y="30"/>
                </a:lnTo>
                <a:lnTo>
                  <a:pt x="72" y="14"/>
                </a:lnTo>
                <a:lnTo>
                  <a:pt x="249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5865813" y="5289774"/>
            <a:ext cx="873125" cy="815975"/>
          </a:xfrm>
          <a:custGeom>
            <a:avLst/>
            <a:gdLst/>
            <a:ahLst/>
            <a:cxnLst>
              <a:cxn ang="0">
                <a:pos x="549" y="121"/>
              </a:cxn>
              <a:cxn ang="0">
                <a:pos x="539" y="140"/>
              </a:cxn>
              <a:cxn ang="0">
                <a:pos x="526" y="161"/>
              </a:cxn>
              <a:cxn ang="0">
                <a:pos x="511" y="183"/>
              </a:cxn>
              <a:cxn ang="0">
                <a:pos x="494" y="206"/>
              </a:cxn>
              <a:cxn ang="0">
                <a:pos x="475" y="228"/>
              </a:cxn>
              <a:cxn ang="0">
                <a:pos x="456" y="251"/>
              </a:cxn>
              <a:cxn ang="0">
                <a:pos x="435" y="273"/>
              </a:cxn>
              <a:cxn ang="0">
                <a:pos x="412" y="296"/>
              </a:cxn>
              <a:cxn ang="0">
                <a:pos x="389" y="317"/>
              </a:cxn>
              <a:cxn ang="0">
                <a:pos x="365" y="338"/>
              </a:cxn>
              <a:cxn ang="0">
                <a:pos x="340" y="358"/>
              </a:cxn>
              <a:cxn ang="0">
                <a:pos x="315" y="377"/>
              </a:cxn>
              <a:cxn ang="0">
                <a:pos x="290" y="395"/>
              </a:cxn>
              <a:cxn ang="0">
                <a:pos x="265" y="411"/>
              </a:cxn>
              <a:cxn ang="0">
                <a:pos x="252" y="418"/>
              </a:cxn>
              <a:cxn ang="0">
                <a:pos x="240" y="424"/>
              </a:cxn>
              <a:cxn ang="0">
                <a:pos x="227" y="431"/>
              </a:cxn>
              <a:cxn ang="0">
                <a:pos x="215" y="436"/>
              </a:cxn>
              <a:cxn ang="0">
                <a:pos x="262" y="513"/>
              </a:cxn>
              <a:cxn ang="0">
                <a:pos x="0" y="419"/>
              </a:cxn>
              <a:cxn ang="0">
                <a:pos x="121" y="177"/>
              </a:cxn>
              <a:cxn ang="0">
                <a:pos x="147" y="263"/>
              </a:cxn>
              <a:cxn ang="0">
                <a:pos x="170" y="249"/>
              </a:cxn>
              <a:cxn ang="0">
                <a:pos x="194" y="235"/>
              </a:cxn>
              <a:cxn ang="0">
                <a:pos x="215" y="219"/>
              </a:cxn>
              <a:cxn ang="0">
                <a:pos x="237" y="204"/>
              </a:cxn>
              <a:cxn ang="0">
                <a:pos x="258" y="187"/>
              </a:cxn>
              <a:cxn ang="0">
                <a:pos x="278" y="170"/>
              </a:cxn>
              <a:cxn ang="0">
                <a:pos x="298" y="153"/>
              </a:cxn>
              <a:cxn ang="0">
                <a:pos x="316" y="135"/>
              </a:cxn>
              <a:cxn ang="0">
                <a:pos x="333" y="117"/>
              </a:cxn>
              <a:cxn ang="0">
                <a:pos x="349" y="99"/>
              </a:cxn>
              <a:cxn ang="0">
                <a:pos x="364" y="82"/>
              </a:cxn>
              <a:cxn ang="0">
                <a:pos x="378" y="65"/>
              </a:cxn>
              <a:cxn ang="0">
                <a:pos x="391" y="47"/>
              </a:cxn>
              <a:cxn ang="0">
                <a:pos x="401" y="31"/>
              </a:cxn>
              <a:cxn ang="0">
                <a:pos x="411" y="15"/>
              </a:cxn>
              <a:cxn ang="0">
                <a:pos x="419" y="0"/>
              </a:cxn>
              <a:cxn ang="0">
                <a:pos x="549" y="121"/>
              </a:cxn>
            </a:cxnLst>
            <a:rect l="0" t="0" r="r" b="b"/>
            <a:pathLst>
              <a:path w="550" h="514">
                <a:moveTo>
                  <a:pt x="549" y="121"/>
                </a:moveTo>
                <a:lnTo>
                  <a:pt x="539" y="140"/>
                </a:lnTo>
                <a:lnTo>
                  <a:pt x="526" y="161"/>
                </a:lnTo>
                <a:lnTo>
                  <a:pt x="511" y="183"/>
                </a:lnTo>
                <a:lnTo>
                  <a:pt x="494" y="206"/>
                </a:lnTo>
                <a:lnTo>
                  <a:pt x="475" y="228"/>
                </a:lnTo>
                <a:lnTo>
                  <a:pt x="456" y="251"/>
                </a:lnTo>
                <a:lnTo>
                  <a:pt x="435" y="273"/>
                </a:lnTo>
                <a:lnTo>
                  <a:pt x="412" y="296"/>
                </a:lnTo>
                <a:lnTo>
                  <a:pt x="389" y="317"/>
                </a:lnTo>
                <a:lnTo>
                  <a:pt x="365" y="338"/>
                </a:lnTo>
                <a:lnTo>
                  <a:pt x="340" y="358"/>
                </a:lnTo>
                <a:lnTo>
                  <a:pt x="315" y="377"/>
                </a:lnTo>
                <a:lnTo>
                  <a:pt x="290" y="395"/>
                </a:lnTo>
                <a:lnTo>
                  <a:pt x="265" y="411"/>
                </a:lnTo>
                <a:lnTo>
                  <a:pt x="252" y="418"/>
                </a:lnTo>
                <a:lnTo>
                  <a:pt x="240" y="424"/>
                </a:lnTo>
                <a:lnTo>
                  <a:pt x="227" y="431"/>
                </a:lnTo>
                <a:lnTo>
                  <a:pt x="215" y="436"/>
                </a:lnTo>
                <a:lnTo>
                  <a:pt x="262" y="513"/>
                </a:lnTo>
                <a:lnTo>
                  <a:pt x="0" y="419"/>
                </a:lnTo>
                <a:lnTo>
                  <a:pt x="121" y="177"/>
                </a:lnTo>
                <a:lnTo>
                  <a:pt x="147" y="263"/>
                </a:lnTo>
                <a:lnTo>
                  <a:pt x="170" y="249"/>
                </a:lnTo>
                <a:lnTo>
                  <a:pt x="194" y="235"/>
                </a:lnTo>
                <a:lnTo>
                  <a:pt x="215" y="219"/>
                </a:lnTo>
                <a:lnTo>
                  <a:pt x="237" y="204"/>
                </a:lnTo>
                <a:lnTo>
                  <a:pt x="258" y="187"/>
                </a:lnTo>
                <a:lnTo>
                  <a:pt x="278" y="170"/>
                </a:lnTo>
                <a:lnTo>
                  <a:pt x="298" y="153"/>
                </a:lnTo>
                <a:lnTo>
                  <a:pt x="316" y="135"/>
                </a:lnTo>
                <a:lnTo>
                  <a:pt x="333" y="117"/>
                </a:lnTo>
                <a:lnTo>
                  <a:pt x="349" y="99"/>
                </a:lnTo>
                <a:lnTo>
                  <a:pt x="364" y="82"/>
                </a:lnTo>
                <a:lnTo>
                  <a:pt x="378" y="65"/>
                </a:lnTo>
                <a:lnTo>
                  <a:pt x="391" y="47"/>
                </a:lnTo>
                <a:lnTo>
                  <a:pt x="401" y="31"/>
                </a:lnTo>
                <a:lnTo>
                  <a:pt x="411" y="15"/>
                </a:lnTo>
                <a:lnTo>
                  <a:pt x="419" y="0"/>
                </a:lnTo>
                <a:lnTo>
                  <a:pt x="549" y="12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2478088" y="5294536"/>
            <a:ext cx="850900" cy="749300"/>
          </a:xfrm>
          <a:custGeom>
            <a:avLst/>
            <a:gdLst/>
            <a:ahLst/>
            <a:cxnLst>
              <a:cxn ang="0">
                <a:pos x="444" y="471"/>
              </a:cxn>
              <a:cxn ang="0">
                <a:pos x="424" y="465"/>
              </a:cxn>
              <a:cxn ang="0">
                <a:pos x="400" y="457"/>
              </a:cxn>
              <a:cxn ang="0">
                <a:pos x="376" y="447"/>
              </a:cxn>
              <a:cxn ang="0">
                <a:pos x="350" y="435"/>
              </a:cxn>
              <a:cxn ang="0">
                <a:pos x="324" y="422"/>
              </a:cxn>
              <a:cxn ang="0">
                <a:pos x="298" y="408"/>
              </a:cxn>
              <a:cxn ang="0">
                <a:pos x="271" y="392"/>
              </a:cxn>
              <a:cxn ang="0">
                <a:pos x="245" y="375"/>
              </a:cxn>
              <a:cxn ang="0">
                <a:pos x="218" y="357"/>
              </a:cxn>
              <a:cxn ang="0">
                <a:pos x="193" y="338"/>
              </a:cxn>
              <a:cxn ang="0">
                <a:pos x="168" y="318"/>
              </a:cxn>
              <a:cxn ang="0">
                <a:pos x="144" y="298"/>
              </a:cxn>
              <a:cxn ang="0">
                <a:pos x="121" y="278"/>
              </a:cxn>
              <a:cxn ang="0">
                <a:pos x="100" y="256"/>
              </a:cxn>
              <a:cxn ang="0">
                <a:pos x="91" y="245"/>
              </a:cxn>
              <a:cxn ang="0">
                <a:pos x="82" y="235"/>
              </a:cxn>
              <a:cxn ang="0">
                <a:pos x="72" y="224"/>
              </a:cxn>
              <a:cxn ang="0">
                <a:pos x="64" y="213"/>
              </a:cxn>
              <a:cxn ang="0">
                <a:pos x="0" y="276"/>
              </a:cxn>
              <a:cxn ang="0">
                <a:pos x="35" y="0"/>
              </a:cxn>
              <a:cxn ang="0">
                <a:pos x="297" y="65"/>
              </a:cxn>
              <a:cxn ang="0">
                <a:pos x="219" y="109"/>
              </a:cxn>
              <a:cxn ang="0">
                <a:pos x="237" y="129"/>
              </a:cxn>
              <a:cxn ang="0">
                <a:pos x="256" y="149"/>
              </a:cxn>
              <a:cxn ang="0">
                <a:pos x="276" y="167"/>
              </a:cxn>
              <a:cxn ang="0">
                <a:pos x="296" y="184"/>
              </a:cxn>
              <a:cxn ang="0">
                <a:pos x="317" y="201"/>
              </a:cxn>
              <a:cxn ang="0">
                <a:pos x="338" y="217"/>
              </a:cxn>
              <a:cxn ang="0">
                <a:pos x="359" y="232"/>
              </a:cxn>
              <a:cxn ang="0">
                <a:pos x="381" y="246"/>
              </a:cxn>
              <a:cxn ang="0">
                <a:pos x="401" y="259"/>
              </a:cxn>
              <a:cxn ang="0">
                <a:pos x="423" y="271"/>
              </a:cxn>
              <a:cxn ang="0">
                <a:pos x="443" y="282"/>
              </a:cxn>
              <a:cxn ang="0">
                <a:pos x="462" y="292"/>
              </a:cxn>
              <a:cxn ang="0">
                <a:pos x="482" y="301"/>
              </a:cxn>
              <a:cxn ang="0">
                <a:pos x="500" y="307"/>
              </a:cxn>
              <a:cxn ang="0">
                <a:pos x="519" y="313"/>
              </a:cxn>
              <a:cxn ang="0">
                <a:pos x="535" y="317"/>
              </a:cxn>
              <a:cxn ang="0">
                <a:pos x="444" y="471"/>
              </a:cxn>
            </a:cxnLst>
            <a:rect l="0" t="0" r="r" b="b"/>
            <a:pathLst>
              <a:path w="536" h="472">
                <a:moveTo>
                  <a:pt x="444" y="471"/>
                </a:moveTo>
                <a:lnTo>
                  <a:pt x="424" y="465"/>
                </a:lnTo>
                <a:lnTo>
                  <a:pt x="400" y="457"/>
                </a:lnTo>
                <a:lnTo>
                  <a:pt x="376" y="447"/>
                </a:lnTo>
                <a:lnTo>
                  <a:pt x="350" y="435"/>
                </a:lnTo>
                <a:lnTo>
                  <a:pt x="324" y="422"/>
                </a:lnTo>
                <a:lnTo>
                  <a:pt x="298" y="408"/>
                </a:lnTo>
                <a:lnTo>
                  <a:pt x="271" y="392"/>
                </a:lnTo>
                <a:lnTo>
                  <a:pt x="245" y="375"/>
                </a:lnTo>
                <a:lnTo>
                  <a:pt x="218" y="357"/>
                </a:lnTo>
                <a:lnTo>
                  <a:pt x="193" y="338"/>
                </a:lnTo>
                <a:lnTo>
                  <a:pt x="168" y="318"/>
                </a:lnTo>
                <a:lnTo>
                  <a:pt x="144" y="298"/>
                </a:lnTo>
                <a:lnTo>
                  <a:pt x="121" y="278"/>
                </a:lnTo>
                <a:lnTo>
                  <a:pt x="100" y="256"/>
                </a:lnTo>
                <a:lnTo>
                  <a:pt x="91" y="245"/>
                </a:lnTo>
                <a:lnTo>
                  <a:pt x="82" y="235"/>
                </a:lnTo>
                <a:lnTo>
                  <a:pt x="72" y="224"/>
                </a:lnTo>
                <a:lnTo>
                  <a:pt x="64" y="213"/>
                </a:lnTo>
                <a:lnTo>
                  <a:pt x="0" y="276"/>
                </a:lnTo>
                <a:lnTo>
                  <a:pt x="35" y="0"/>
                </a:lnTo>
                <a:lnTo>
                  <a:pt x="297" y="65"/>
                </a:lnTo>
                <a:lnTo>
                  <a:pt x="219" y="109"/>
                </a:lnTo>
                <a:lnTo>
                  <a:pt x="237" y="129"/>
                </a:lnTo>
                <a:lnTo>
                  <a:pt x="256" y="149"/>
                </a:lnTo>
                <a:lnTo>
                  <a:pt x="276" y="167"/>
                </a:lnTo>
                <a:lnTo>
                  <a:pt x="296" y="184"/>
                </a:lnTo>
                <a:lnTo>
                  <a:pt x="317" y="201"/>
                </a:lnTo>
                <a:lnTo>
                  <a:pt x="338" y="217"/>
                </a:lnTo>
                <a:lnTo>
                  <a:pt x="359" y="232"/>
                </a:lnTo>
                <a:lnTo>
                  <a:pt x="381" y="246"/>
                </a:lnTo>
                <a:lnTo>
                  <a:pt x="401" y="259"/>
                </a:lnTo>
                <a:lnTo>
                  <a:pt x="423" y="271"/>
                </a:lnTo>
                <a:lnTo>
                  <a:pt x="443" y="282"/>
                </a:lnTo>
                <a:lnTo>
                  <a:pt x="462" y="292"/>
                </a:lnTo>
                <a:lnTo>
                  <a:pt x="482" y="301"/>
                </a:lnTo>
                <a:lnTo>
                  <a:pt x="500" y="307"/>
                </a:lnTo>
                <a:lnTo>
                  <a:pt x="519" y="313"/>
                </a:lnTo>
                <a:lnTo>
                  <a:pt x="535" y="317"/>
                </a:lnTo>
                <a:lnTo>
                  <a:pt x="444" y="47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1809750" y="3300636"/>
            <a:ext cx="546100" cy="963613"/>
          </a:xfrm>
          <a:custGeom>
            <a:avLst/>
            <a:gdLst/>
            <a:ahLst/>
            <a:cxnLst>
              <a:cxn ang="0">
                <a:pos x="94" y="606"/>
              </a:cxn>
              <a:cxn ang="0">
                <a:pos x="87" y="585"/>
              </a:cxn>
              <a:cxn ang="0">
                <a:pos x="80" y="561"/>
              </a:cxn>
              <a:cxn ang="0">
                <a:pos x="75" y="536"/>
              </a:cxn>
              <a:cxn ang="0">
                <a:pos x="69" y="508"/>
              </a:cxn>
              <a:cxn ang="0">
                <a:pos x="65" y="479"/>
              </a:cxn>
              <a:cxn ang="0">
                <a:pos x="62" y="449"/>
              </a:cxn>
              <a:cxn ang="0">
                <a:pos x="60" y="418"/>
              </a:cxn>
              <a:cxn ang="0">
                <a:pos x="58" y="387"/>
              </a:cxn>
              <a:cxn ang="0">
                <a:pos x="58" y="355"/>
              </a:cxn>
              <a:cxn ang="0">
                <a:pos x="59" y="323"/>
              </a:cxn>
              <a:cxn ang="0">
                <a:pos x="61" y="291"/>
              </a:cxn>
              <a:cxn ang="0">
                <a:pos x="64" y="260"/>
              </a:cxn>
              <a:cxn ang="0">
                <a:pos x="68" y="230"/>
              </a:cxn>
              <a:cxn ang="0">
                <a:pos x="73" y="200"/>
              </a:cxn>
              <a:cxn ang="0">
                <a:pos x="77" y="186"/>
              </a:cxn>
              <a:cxn ang="0">
                <a:pos x="80" y="173"/>
              </a:cxn>
              <a:cxn ang="0">
                <a:pos x="84" y="159"/>
              </a:cxn>
              <a:cxn ang="0">
                <a:pos x="88" y="146"/>
              </a:cxn>
              <a:cxn ang="0">
                <a:pos x="0" y="129"/>
              </a:cxn>
              <a:cxn ang="0">
                <a:pos x="246" y="0"/>
              </a:cxn>
              <a:cxn ang="0">
                <a:pos x="343" y="253"/>
              </a:cxn>
              <a:cxn ang="0">
                <a:pos x="261" y="213"/>
              </a:cxn>
              <a:cxn ang="0">
                <a:pos x="256" y="240"/>
              </a:cxn>
              <a:cxn ang="0">
                <a:pos x="251" y="267"/>
              </a:cxn>
              <a:cxn ang="0">
                <a:pos x="248" y="293"/>
              </a:cxn>
              <a:cxn ang="0">
                <a:pos x="245" y="320"/>
              </a:cxn>
              <a:cxn ang="0">
                <a:pos x="243" y="347"/>
              </a:cxn>
              <a:cxn ang="0">
                <a:pos x="242" y="373"/>
              </a:cxn>
              <a:cxn ang="0">
                <a:pos x="241" y="399"/>
              </a:cxn>
              <a:cxn ang="0">
                <a:pos x="242" y="425"/>
              </a:cxn>
              <a:cxn ang="0">
                <a:pos x="243" y="449"/>
              </a:cxn>
              <a:cxn ang="0">
                <a:pos x="245" y="473"/>
              </a:cxn>
              <a:cxn ang="0">
                <a:pos x="248" y="496"/>
              </a:cxn>
              <a:cxn ang="0">
                <a:pos x="251" y="518"/>
              </a:cxn>
              <a:cxn ang="0">
                <a:pos x="256" y="539"/>
              </a:cxn>
              <a:cxn ang="0">
                <a:pos x="261" y="558"/>
              </a:cxn>
              <a:cxn ang="0">
                <a:pos x="266" y="576"/>
              </a:cxn>
              <a:cxn ang="0">
                <a:pos x="272" y="592"/>
              </a:cxn>
              <a:cxn ang="0">
                <a:pos x="94" y="606"/>
              </a:cxn>
            </a:cxnLst>
            <a:rect l="0" t="0" r="r" b="b"/>
            <a:pathLst>
              <a:path w="344" h="607">
                <a:moveTo>
                  <a:pt x="94" y="606"/>
                </a:moveTo>
                <a:lnTo>
                  <a:pt x="87" y="585"/>
                </a:lnTo>
                <a:lnTo>
                  <a:pt x="80" y="561"/>
                </a:lnTo>
                <a:lnTo>
                  <a:pt x="75" y="536"/>
                </a:lnTo>
                <a:lnTo>
                  <a:pt x="69" y="508"/>
                </a:lnTo>
                <a:lnTo>
                  <a:pt x="65" y="479"/>
                </a:lnTo>
                <a:lnTo>
                  <a:pt x="62" y="449"/>
                </a:lnTo>
                <a:lnTo>
                  <a:pt x="60" y="418"/>
                </a:lnTo>
                <a:lnTo>
                  <a:pt x="58" y="387"/>
                </a:lnTo>
                <a:lnTo>
                  <a:pt x="58" y="355"/>
                </a:lnTo>
                <a:lnTo>
                  <a:pt x="59" y="323"/>
                </a:lnTo>
                <a:lnTo>
                  <a:pt x="61" y="291"/>
                </a:lnTo>
                <a:lnTo>
                  <a:pt x="64" y="260"/>
                </a:lnTo>
                <a:lnTo>
                  <a:pt x="68" y="230"/>
                </a:lnTo>
                <a:lnTo>
                  <a:pt x="73" y="200"/>
                </a:lnTo>
                <a:lnTo>
                  <a:pt x="77" y="186"/>
                </a:lnTo>
                <a:lnTo>
                  <a:pt x="80" y="173"/>
                </a:lnTo>
                <a:lnTo>
                  <a:pt x="84" y="159"/>
                </a:lnTo>
                <a:lnTo>
                  <a:pt x="88" y="146"/>
                </a:lnTo>
                <a:lnTo>
                  <a:pt x="0" y="129"/>
                </a:lnTo>
                <a:lnTo>
                  <a:pt x="246" y="0"/>
                </a:lnTo>
                <a:lnTo>
                  <a:pt x="343" y="253"/>
                </a:lnTo>
                <a:lnTo>
                  <a:pt x="261" y="213"/>
                </a:lnTo>
                <a:lnTo>
                  <a:pt x="256" y="240"/>
                </a:lnTo>
                <a:lnTo>
                  <a:pt x="251" y="267"/>
                </a:lnTo>
                <a:lnTo>
                  <a:pt x="248" y="293"/>
                </a:lnTo>
                <a:lnTo>
                  <a:pt x="245" y="320"/>
                </a:lnTo>
                <a:lnTo>
                  <a:pt x="243" y="347"/>
                </a:lnTo>
                <a:lnTo>
                  <a:pt x="242" y="373"/>
                </a:lnTo>
                <a:lnTo>
                  <a:pt x="241" y="399"/>
                </a:lnTo>
                <a:lnTo>
                  <a:pt x="242" y="425"/>
                </a:lnTo>
                <a:lnTo>
                  <a:pt x="243" y="449"/>
                </a:lnTo>
                <a:lnTo>
                  <a:pt x="245" y="473"/>
                </a:lnTo>
                <a:lnTo>
                  <a:pt x="248" y="496"/>
                </a:lnTo>
                <a:lnTo>
                  <a:pt x="251" y="518"/>
                </a:lnTo>
                <a:lnTo>
                  <a:pt x="256" y="539"/>
                </a:lnTo>
                <a:lnTo>
                  <a:pt x="261" y="558"/>
                </a:lnTo>
                <a:lnTo>
                  <a:pt x="266" y="576"/>
                </a:lnTo>
                <a:lnTo>
                  <a:pt x="272" y="592"/>
                </a:lnTo>
                <a:lnTo>
                  <a:pt x="94" y="606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2500313" y="1424211"/>
            <a:ext cx="819150" cy="838200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9" y="400"/>
              </a:cxn>
              <a:cxn ang="0">
                <a:pos x="19" y="378"/>
              </a:cxn>
              <a:cxn ang="0">
                <a:pos x="32" y="355"/>
              </a:cxn>
              <a:cxn ang="0">
                <a:pos x="46" y="331"/>
              </a:cxn>
              <a:cxn ang="0">
                <a:pos x="62" y="306"/>
              </a:cxn>
              <a:cxn ang="0">
                <a:pos x="79" y="282"/>
              </a:cxn>
              <a:cxn ang="0">
                <a:pos x="98" y="257"/>
              </a:cxn>
              <a:cxn ang="0">
                <a:pos x="118" y="233"/>
              </a:cxn>
              <a:cxn ang="0">
                <a:pos x="139" y="208"/>
              </a:cxn>
              <a:cxn ang="0">
                <a:pos x="160" y="185"/>
              </a:cxn>
              <a:cxn ang="0">
                <a:pos x="183" y="163"/>
              </a:cxn>
              <a:cxn ang="0">
                <a:pos x="206" y="141"/>
              </a:cxn>
              <a:cxn ang="0">
                <a:pos x="229" y="121"/>
              </a:cxn>
              <a:cxn ang="0">
                <a:pos x="252" y="103"/>
              </a:cxn>
              <a:cxn ang="0">
                <a:pos x="264" y="94"/>
              </a:cxn>
              <a:cxn ang="0">
                <a:pos x="276" y="86"/>
              </a:cxn>
              <a:cxn ang="0">
                <a:pos x="288" y="78"/>
              </a:cxn>
              <a:cxn ang="0">
                <a:pos x="299" y="72"/>
              </a:cxn>
              <a:cxn ang="0">
                <a:pos x="244" y="0"/>
              </a:cxn>
              <a:cxn ang="0">
                <a:pos x="515" y="66"/>
              </a:cxn>
              <a:cxn ang="0">
                <a:pos x="420" y="320"/>
              </a:cxn>
              <a:cxn ang="0">
                <a:pos x="385" y="237"/>
              </a:cxn>
              <a:cxn ang="0">
                <a:pos x="364" y="253"/>
              </a:cxn>
              <a:cxn ang="0">
                <a:pos x="342" y="270"/>
              </a:cxn>
              <a:cxn ang="0">
                <a:pos x="322" y="288"/>
              </a:cxn>
              <a:cxn ang="0">
                <a:pos x="302" y="305"/>
              </a:cxn>
              <a:cxn ang="0">
                <a:pos x="283" y="324"/>
              </a:cxn>
              <a:cxn ang="0">
                <a:pos x="265" y="343"/>
              </a:cxn>
              <a:cxn ang="0">
                <a:pos x="247" y="363"/>
              </a:cxn>
              <a:cxn ang="0">
                <a:pos x="231" y="382"/>
              </a:cxn>
              <a:cxn ang="0">
                <a:pos x="216" y="401"/>
              </a:cxn>
              <a:cxn ang="0">
                <a:pos x="201" y="421"/>
              </a:cxn>
              <a:cxn ang="0">
                <a:pos x="188" y="440"/>
              </a:cxn>
              <a:cxn ang="0">
                <a:pos x="176" y="458"/>
              </a:cxn>
              <a:cxn ang="0">
                <a:pos x="165" y="477"/>
              </a:cxn>
              <a:cxn ang="0">
                <a:pos x="157" y="494"/>
              </a:cxn>
              <a:cxn ang="0">
                <a:pos x="149" y="512"/>
              </a:cxn>
              <a:cxn ang="0">
                <a:pos x="143" y="527"/>
              </a:cxn>
              <a:cxn ang="0">
                <a:pos x="0" y="420"/>
              </a:cxn>
            </a:cxnLst>
            <a:rect l="0" t="0" r="r" b="b"/>
            <a:pathLst>
              <a:path w="516" h="528">
                <a:moveTo>
                  <a:pt x="0" y="420"/>
                </a:moveTo>
                <a:lnTo>
                  <a:pt x="9" y="400"/>
                </a:lnTo>
                <a:lnTo>
                  <a:pt x="19" y="378"/>
                </a:lnTo>
                <a:lnTo>
                  <a:pt x="32" y="355"/>
                </a:lnTo>
                <a:lnTo>
                  <a:pt x="46" y="331"/>
                </a:lnTo>
                <a:lnTo>
                  <a:pt x="62" y="306"/>
                </a:lnTo>
                <a:lnTo>
                  <a:pt x="79" y="282"/>
                </a:lnTo>
                <a:lnTo>
                  <a:pt x="98" y="257"/>
                </a:lnTo>
                <a:lnTo>
                  <a:pt x="118" y="233"/>
                </a:lnTo>
                <a:lnTo>
                  <a:pt x="139" y="208"/>
                </a:lnTo>
                <a:lnTo>
                  <a:pt x="160" y="185"/>
                </a:lnTo>
                <a:lnTo>
                  <a:pt x="183" y="163"/>
                </a:lnTo>
                <a:lnTo>
                  <a:pt x="206" y="141"/>
                </a:lnTo>
                <a:lnTo>
                  <a:pt x="229" y="121"/>
                </a:lnTo>
                <a:lnTo>
                  <a:pt x="252" y="103"/>
                </a:lnTo>
                <a:lnTo>
                  <a:pt x="264" y="94"/>
                </a:lnTo>
                <a:lnTo>
                  <a:pt x="276" y="86"/>
                </a:lnTo>
                <a:lnTo>
                  <a:pt x="288" y="78"/>
                </a:lnTo>
                <a:lnTo>
                  <a:pt x="299" y="72"/>
                </a:lnTo>
                <a:lnTo>
                  <a:pt x="244" y="0"/>
                </a:lnTo>
                <a:lnTo>
                  <a:pt x="515" y="66"/>
                </a:lnTo>
                <a:lnTo>
                  <a:pt x="420" y="320"/>
                </a:lnTo>
                <a:lnTo>
                  <a:pt x="385" y="237"/>
                </a:lnTo>
                <a:lnTo>
                  <a:pt x="364" y="253"/>
                </a:lnTo>
                <a:lnTo>
                  <a:pt x="342" y="270"/>
                </a:lnTo>
                <a:lnTo>
                  <a:pt x="322" y="288"/>
                </a:lnTo>
                <a:lnTo>
                  <a:pt x="302" y="305"/>
                </a:lnTo>
                <a:lnTo>
                  <a:pt x="283" y="324"/>
                </a:lnTo>
                <a:lnTo>
                  <a:pt x="265" y="343"/>
                </a:lnTo>
                <a:lnTo>
                  <a:pt x="247" y="363"/>
                </a:lnTo>
                <a:lnTo>
                  <a:pt x="231" y="382"/>
                </a:lnTo>
                <a:lnTo>
                  <a:pt x="216" y="401"/>
                </a:lnTo>
                <a:lnTo>
                  <a:pt x="201" y="421"/>
                </a:lnTo>
                <a:lnTo>
                  <a:pt x="188" y="440"/>
                </a:lnTo>
                <a:lnTo>
                  <a:pt x="176" y="458"/>
                </a:lnTo>
                <a:lnTo>
                  <a:pt x="165" y="477"/>
                </a:lnTo>
                <a:lnTo>
                  <a:pt x="157" y="494"/>
                </a:lnTo>
                <a:lnTo>
                  <a:pt x="149" y="512"/>
                </a:lnTo>
                <a:lnTo>
                  <a:pt x="143" y="527"/>
                </a:lnTo>
                <a:lnTo>
                  <a:pt x="0" y="42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917950" y="2067149"/>
            <a:ext cx="1466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 의 동기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6808912" y="1584562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환경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187501" y="1584562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결산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258888" y="5832699"/>
            <a:ext cx="13922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평가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6659563" y="5759674"/>
            <a:ext cx="1465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이유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3276600" y="5327874"/>
            <a:ext cx="27130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과정</a:t>
            </a: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3392488" y="9087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64213" y="22803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392488" y="55378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5735638" y="42424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973138" y="42424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927100" y="2253332"/>
            <a:ext cx="669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6 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35" name="그림 34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36" name="그림 35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0" y="387248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/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99592" y="188640"/>
            <a:ext cx="734481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리더십 훈련 과정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4269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20" grpId="0"/>
      <p:bldP spid="13322" grpId="0"/>
      <p:bldP spid="13324" grpId="0"/>
      <p:bldP spid="13326" grpId="0"/>
      <p:bldP spid="34842" grpId="0"/>
      <p:bldP spid="34843" grpId="0"/>
      <p:bldP spid="34844" grpId="0"/>
      <p:bldP spid="34845" grpId="0"/>
      <p:bldP spid="34846" grpId="0"/>
      <p:bldP spid="348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6" name="타원 25"/>
          <p:cNvSpPr/>
          <p:nvPr/>
        </p:nvSpPr>
        <p:spPr bwMode="auto">
          <a:xfrm>
            <a:off x="3034990" y="2132558"/>
            <a:ext cx="3258654" cy="2088530"/>
          </a:xfrm>
          <a:prstGeom prst="ellipse">
            <a:avLst/>
          </a:prstGeom>
          <a:solidFill>
            <a:srgbClr val="00FF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3269977" y="5229200"/>
            <a:ext cx="2670175" cy="1508125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443663" y="404813"/>
            <a:ext cx="2562225" cy="1431925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250825" y="404813"/>
            <a:ext cx="2741613" cy="1539875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63888" y="5013176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ko-KR" altLang="en-US" sz="2800" dirty="0" smtClean="0">
              <a:solidFill>
                <a:srgbClr val="CC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0"/>
            <a:r>
              <a:rPr kumimoji="1" lang="ko-KR" altLang="en-US" sz="3600" b="0" kern="0" dirty="0" smtClean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담임목사</a:t>
            </a:r>
            <a:endParaRPr kumimoji="1" lang="en-US" altLang="ko-KR" sz="3600" dirty="0" smtClean="0">
              <a:solidFill>
                <a:srgbClr val="FFFF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kumimoji="1" lang="en-US" altLang="ko-KR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1" lang="ko-KR" altLang="en-US" sz="2800" dirty="0" err="1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로칼</a:t>
            </a:r>
            <a:r>
              <a:rPr kumimoji="1" lang="ko-KR" altLang="en-US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 코치</a:t>
            </a:r>
            <a:r>
              <a:rPr kumimoji="1" lang="en-US" altLang="ko-KR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kumimoji="1" lang="ko-KR" altLang="en-US" sz="2800" dirty="0" smtClean="0">
              <a:solidFill>
                <a:srgbClr val="FFFF00"/>
              </a:solidFill>
              <a:latin typeface="휴먼엑스포" pitchFamily="18" charset="-127"/>
              <a:ea typeface="휴먼엑스포" pitchFamily="18" charset="-127"/>
            </a:endParaRPr>
          </a:p>
          <a:p>
            <a:endParaRPr kumimoji="1" lang="en-US" altLang="ko-KR" sz="2800" dirty="0" smtClean="0">
              <a:solidFill>
                <a:srgbClr val="00FF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731571" y="548680"/>
            <a:ext cx="194488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smtClean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엑스포" pitchFamily="18" charset="-127"/>
                <a:ea typeface="휴먼엑스포" pitchFamily="18" charset="-127"/>
              </a:rPr>
              <a:t>실행</a:t>
            </a:r>
            <a:endParaRPr kumimoji="1" lang="en-US" altLang="ko-KR" sz="3600" b="0" i="0" u="none" strike="noStrike" kern="0" cap="none" spc="0" normalizeH="0" baseline="0" noProof="0" dirty="0" smtClean="0">
              <a:ln w="12700">
                <a:solidFill>
                  <a:srgbClr val="FFCC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0" cap="none" spc="0" normalizeH="0" baseline="0" noProof="0" dirty="0" err="1" smtClean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엑스포" pitchFamily="18" charset="-127"/>
                <a:ea typeface="휴먼엑스포" pitchFamily="18" charset="-127"/>
              </a:rPr>
              <a:t>전략팀</a:t>
            </a:r>
            <a:endParaRPr kumimoji="1" lang="ko-KR" altLang="en-US" sz="3600" b="0" i="0" u="none" strike="noStrike" kern="0" cap="none" spc="0" normalizeH="0" baseline="0" noProof="0" dirty="0" smtClean="0">
              <a:ln w="12700">
                <a:solidFill>
                  <a:srgbClr val="FFCC66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67544" y="548680"/>
            <a:ext cx="230425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kumimoji="1" lang="ko-KR" altLang="en-US" sz="4000" dirty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400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4000" b="0" kern="0" dirty="0" smtClean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코치</a:t>
            </a:r>
            <a:endParaRPr kumimoji="1" lang="en-US" altLang="ko-KR" sz="4000" dirty="0" smtClean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kumimoji="1" lang="en-US" altLang="ko-KR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1" lang="ko-KR" altLang="en-US" sz="2800" dirty="0" err="1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리저널</a:t>
            </a:r>
            <a:r>
              <a:rPr kumimoji="1" lang="en-US" altLang="ko-KR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코치</a:t>
            </a:r>
            <a:r>
              <a:rPr kumimoji="1" lang="en-US" altLang="ko-KR" sz="28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kumimoji="1" lang="ko-KR" altLang="en-US" sz="2800" dirty="0" smtClean="0">
              <a:solidFill>
                <a:srgbClr val="FFFF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2987675" y="1052513"/>
            <a:ext cx="3502025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kumimoji="1" lang="ko-KR" altLang="en-US" sz="2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5868143" y="1628775"/>
            <a:ext cx="994619" cy="792113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kumimoji="1" lang="ko-KR" altLang="en-US" sz="2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577480" y="1700213"/>
            <a:ext cx="914672" cy="720675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kumimoji="1" lang="ko-KR" altLang="en-US" sz="2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4572000" y="4221088"/>
            <a:ext cx="0" cy="1076400"/>
          </a:xfrm>
          <a:prstGeom prst="line">
            <a:avLst/>
          </a:prstGeom>
          <a:noFill/>
          <a:ln w="76200">
            <a:solidFill>
              <a:srgbClr val="99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kumimoji="1" lang="ko-KR" altLang="en-US" sz="2400" b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3492152" y="2492896"/>
            <a:ext cx="2448000" cy="132343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0" cap="none" spc="0" normalizeH="0" baseline="0" noProof="0" dirty="0" smtClean="0">
                <a:ln w="18000">
                  <a:solidFill>
                    <a:srgbClr val="3366F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교회 </a:t>
            </a:r>
            <a:endParaRPr kumimoji="1" lang="en-US" altLang="ko-KR" sz="4000" b="0" i="0" u="none" strike="noStrike" kern="0" cap="none" spc="0" normalizeH="0" baseline="0" noProof="0" dirty="0" smtClean="0">
              <a:ln w="18000">
                <a:solidFill>
                  <a:srgbClr val="3366FF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0" cap="none" spc="0" normalizeH="0" baseline="0" noProof="0" dirty="0" smtClean="0">
                <a:ln w="18000">
                  <a:solidFill>
                    <a:srgbClr val="3366FF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사무총회</a:t>
            </a:r>
            <a:endParaRPr kumimoji="1" lang="en-US" altLang="ko-KR" sz="4000" b="0" i="0" u="none" strike="noStrike" kern="0" cap="none" spc="0" normalizeH="0" baseline="0" noProof="0" dirty="0" smtClean="0">
              <a:ln w="18000">
                <a:solidFill>
                  <a:srgbClr val="3366FF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9512" y="3717032"/>
            <a:ext cx="2296567" cy="1296144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3528" y="3789040"/>
            <a:ext cx="23042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kumimoji="1" lang="ko-KR" altLang="en-US" sz="4000" dirty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4000" dirty="0" smtClean="0">
                <a:solidFill>
                  <a:srgbClr val="FF33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4000" b="0" kern="0" dirty="0" smtClean="0">
                <a:ln w="12700">
                  <a:solidFill>
                    <a:srgbClr val="FFCC66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코치</a:t>
            </a:r>
            <a:endParaRPr kumimoji="1" lang="en-US" altLang="ko-KR" sz="4000" dirty="0" smtClean="0">
              <a:solidFill>
                <a:srgbClr val="FF33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kumimoji="1" lang="en-US" altLang="ko-KR" sz="24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kumimoji="1" lang="ko-KR" altLang="en-US" sz="2400" dirty="0" err="1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내서</a:t>
            </a:r>
            <a:r>
              <a:rPr kumimoji="1" lang="ko-KR" altLang="en-US" sz="2400" dirty="0" err="1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널</a:t>
            </a:r>
            <a:r>
              <a:rPr kumimoji="1" lang="en-US" altLang="ko-KR" sz="24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4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코치</a:t>
            </a:r>
            <a:r>
              <a:rPr kumimoji="1" lang="en-US" altLang="ko-KR" sz="2400" dirty="0" smtClean="0">
                <a:solidFill>
                  <a:srgbClr val="FFFF00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kumimoji="1" lang="ko-KR" altLang="en-US" sz="2400" dirty="0" smtClean="0">
              <a:solidFill>
                <a:srgbClr val="FFFF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 bwMode="auto">
          <a:xfrm flipV="1">
            <a:off x="1071563" y="1988840"/>
            <a:ext cx="12383" cy="16745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직선 화살표 연결선 10"/>
          <p:cNvCxnSpPr/>
          <p:nvPr/>
        </p:nvCxnSpPr>
        <p:spPr bwMode="auto">
          <a:xfrm>
            <a:off x="2051720" y="2132558"/>
            <a:ext cx="1656184" cy="30966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직선 화살표 연결선 39"/>
          <p:cNvCxnSpPr/>
          <p:nvPr/>
        </p:nvCxnSpPr>
        <p:spPr bwMode="auto">
          <a:xfrm flipV="1">
            <a:off x="5652120" y="2060550"/>
            <a:ext cx="1656184" cy="31686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09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6" grpId="0" animBg="1"/>
      <p:bldP spid="37" grpId="0" animBg="1"/>
      <p:bldP spid="38" grpId="0" animBg="1"/>
      <p:bldP spid="39" grpId="0" animBg="1"/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8" y="42864"/>
            <a:ext cx="511774" cy="1260000"/>
          </a:xfrm>
          <a:prstGeom prst="rect">
            <a:avLst/>
          </a:prstGeom>
        </p:spPr>
      </p:pic>
      <p:pic>
        <p:nvPicPr>
          <p:cNvPr id="7" name="그림 6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095" y="2771770"/>
            <a:ext cx="420157" cy="1080000"/>
          </a:xfrm>
          <a:prstGeom prst="rect">
            <a:avLst/>
          </a:prstGeom>
        </p:spPr>
      </p:pic>
      <p:pic>
        <p:nvPicPr>
          <p:cNvPr id="11" name="그림 10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783366"/>
            <a:ext cx="401538" cy="1080000"/>
          </a:xfrm>
          <a:prstGeom prst="rect">
            <a:avLst/>
          </a:prstGeom>
        </p:spPr>
      </p:pic>
      <p:grpSp>
        <p:nvGrpSpPr>
          <p:cNvPr id="2" name="그룹 71"/>
          <p:cNvGrpSpPr/>
          <p:nvPr/>
        </p:nvGrpSpPr>
        <p:grpSpPr>
          <a:xfrm>
            <a:off x="8129612" y="5457846"/>
            <a:ext cx="700088" cy="900112"/>
            <a:chOff x="5936556" y="5957888"/>
            <a:chExt cx="700088" cy="900112"/>
          </a:xfrm>
        </p:grpSpPr>
        <p:pic>
          <p:nvPicPr>
            <p:cNvPr id="73" name="그림 72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74" name="그림 73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3" name="그룹 74"/>
          <p:cNvGrpSpPr/>
          <p:nvPr/>
        </p:nvGrpSpPr>
        <p:grpSpPr>
          <a:xfrm>
            <a:off x="7158060" y="5457846"/>
            <a:ext cx="700088" cy="900112"/>
            <a:chOff x="5936556" y="5957888"/>
            <a:chExt cx="700088" cy="900112"/>
          </a:xfrm>
        </p:grpSpPr>
        <p:pic>
          <p:nvPicPr>
            <p:cNvPr id="76" name="그림 75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77" name="그림 76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5" name="그룹 77"/>
          <p:cNvGrpSpPr/>
          <p:nvPr/>
        </p:nvGrpSpPr>
        <p:grpSpPr>
          <a:xfrm>
            <a:off x="6015052" y="5457846"/>
            <a:ext cx="700088" cy="900112"/>
            <a:chOff x="5936556" y="5957888"/>
            <a:chExt cx="700088" cy="900112"/>
          </a:xfrm>
        </p:grpSpPr>
        <p:pic>
          <p:nvPicPr>
            <p:cNvPr id="79" name="그림 78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0" name="그림 79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6" name="그룹 80"/>
          <p:cNvGrpSpPr/>
          <p:nvPr/>
        </p:nvGrpSpPr>
        <p:grpSpPr>
          <a:xfrm>
            <a:off x="3729036" y="5457846"/>
            <a:ext cx="700088" cy="900112"/>
            <a:chOff x="5936556" y="5957888"/>
            <a:chExt cx="700088" cy="900112"/>
          </a:xfrm>
        </p:grpSpPr>
        <p:pic>
          <p:nvPicPr>
            <p:cNvPr id="82" name="그림 81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3" name="그림 82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8" name="그룹 83"/>
          <p:cNvGrpSpPr/>
          <p:nvPr/>
        </p:nvGrpSpPr>
        <p:grpSpPr>
          <a:xfrm>
            <a:off x="4872044" y="5457846"/>
            <a:ext cx="700088" cy="900112"/>
            <a:chOff x="5936556" y="5957888"/>
            <a:chExt cx="700088" cy="900112"/>
          </a:xfrm>
        </p:grpSpPr>
        <p:pic>
          <p:nvPicPr>
            <p:cNvPr id="85" name="그림 84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6" name="그림 85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9" name="그룹 86"/>
          <p:cNvGrpSpPr/>
          <p:nvPr/>
        </p:nvGrpSpPr>
        <p:grpSpPr>
          <a:xfrm>
            <a:off x="2586028" y="5457846"/>
            <a:ext cx="700088" cy="900112"/>
            <a:chOff x="5936556" y="5957888"/>
            <a:chExt cx="700088" cy="900112"/>
          </a:xfrm>
        </p:grpSpPr>
        <p:pic>
          <p:nvPicPr>
            <p:cNvPr id="88" name="그림 87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9" name="그림 88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10" name="그룹 89"/>
          <p:cNvGrpSpPr/>
          <p:nvPr/>
        </p:nvGrpSpPr>
        <p:grpSpPr>
          <a:xfrm>
            <a:off x="1443020" y="5457846"/>
            <a:ext cx="700088" cy="900112"/>
            <a:chOff x="5936556" y="5957888"/>
            <a:chExt cx="700088" cy="900112"/>
          </a:xfrm>
        </p:grpSpPr>
        <p:pic>
          <p:nvPicPr>
            <p:cNvPr id="91" name="그림 90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92" name="그림 91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12" name="그룹 92"/>
          <p:cNvGrpSpPr/>
          <p:nvPr/>
        </p:nvGrpSpPr>
        <p:grpSpPr>
          <a:xfrm>
            <a:off x="314302" y="5457846"/>
            <a:ext cx="700088" cy="900112"/>
            <a:chOff x="5936556" y="5957888"/>
            <a:chExt cx="700088" cy="900112"/>
          </a:xfrm>
        </p:grpSpPr>
        <p:pic>
          <p:nvPicPr>
            <p:cNvPr id="94" name="그림 93" descr="p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95" name="그림 94" descr="p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pic>
        <p:nvPicPr>
          <p:cNvPr id="114" name="그림 113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2488" y="4126520"/>
            <a:ext cx="420157" cy="1080000"/>
          </a:xfrm>
          <a:prstGeom prst="rect">
            <a:avLst/>
          </a:prstGeom>
        </p:spPr>
      </p:pic>
      <p:pic>
        <p:nvPicPr>
          <p:cNvPr id="115" name="그림 114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126520"/>
            <a:ext cx="401538" cy="1080000"/>
          </a:xfrm>
          <a:prstGeom prst="rect">
            <a:avLst/>
          </a:prstGeom>
        </p:spPr>
      </p:pic>
      <p:pic>
        <p:nvPicPr>
          <p:cNvPr id="117" name="그림 116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134950"/>
            <a:ext cx="420157" cy="1080000"/>
          </a:xfrm>
          <a:prstGeom prst="rect">
            <a:avLst/>
          </a:prstGeom>
        </p:spPr>
      </p:pic>
      <p:pic>
        <p:nvPicPr>
          <p:cNvPr id="118" name="그림 117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60" y="4134950"/>
            <a:ext cx="401538" cy="1080000"/>
          </a:xfrm>
          <a:prstGeom prst="rect">
            <a:avLst/>
          </a:prstGeom>
        </p:spPr>
      </p:pic>
      <p:pic>
        <p:nvPicPr>
          <p:cNvPr id="126" name="그림 125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134950"/>
            <a:ext cx="420157" cy="1080000"/>
          </a:xfrm>
          <a:prstGeom prst="rect">
            <a:avLst/>
          </a:prstGeom>
        </p:spPr>
      </p:pic>
      <p:pic>
        <p:nvPicPr>
          <p:cNvPr id="127" name="그림 126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134950"/>
            <a:ext cx="401538" cy="1080000"/>
          </a:xfrm>
          <a:prstGeom prst="rect">
            <a:avLst/>
          </a:prstGeom>
        </p:spPr>
      </p:pic>
      <p:pic>
        <p:nvPicPr>
          <p:cNvPr id="128" name="그림 127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134950"/>
            <a:ext cx="420157" cy="1080000"/>
          </a:xfrm>
          <a:prstGeom prst="rect">
            <a:avLst/>
          </a:prstGeom>
        </p:spPr>
      </p:pic>
      <p:pic>
        <p:nvPicPr>
          <p:cNvPr id="129" name="그림 128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134950"/>
            <a:ext cx="401538" cy="1080000"/>
          </a:xfrm>
          <a:prstGeom prst="rect">
            <a:avLst/>
          </a:prstGeom>
        </p:spPr>
      </p:pic>
      <p:pic>
        <p:nvPicPr>
          <p:cNvPr id="130" name="그림 129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827" y="2786058"/>
            <a:ext cx="420157" cy="1080000"/>
          </a:xfrm>
          <a:prstGeom prst="rect">
            <a:avLst/>
          </a:prstGeom>
        </p:spPr>
      </p:pic>
      <p:pic>
        <p:nvPicPr>
          <p:cNvPr id="131" name="그림 130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0824" y="2783366"/>
            <a:ext cx="401538" cy="1080000"/>
          </a:xfrm>
          <a:prstGeom prst="rect">
            <a:avLst/>
          </a:prstGeom>
        </p:spPr>
      </p:pic>
      <p:pic>
        <p:nvPicPr>
          <p:cNvPr id="132" name="그림 131" descr="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401538" cy="1080000"/>
          </a:xfrm>
          <a:prstGeom prst="rect">
            <a:avLst/>
          </a:prstGeom>
        </p:spPr>
      </p:pic>
      <p:pic>
        <p:nvPicPr>
          <p:cNvPr id="133" name="그림 132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5128" y="1365728"/>
            <a:ext cx="420157" cy="1080000"/>
          </a:xfrm>
          <a:prstGeom prst="rect">
            <a:avLst/>
          </a:prstGeom>
        </p:spPr>
      </p:pic>
      <p:cxnSp>
        <p:nvCxnSpPr>
          <p:cNvPr id="139" name="직선 화살표 연결선 138"/>
          <p:cNvCxnSpPr/>
          <p:nvPr/>
        </p:nvCxnSpPr>
        <p:spPr>
          <a:xfrm>
            <a:off x="4929190" y="1285860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/>
          <p:nvPr/>
        </p:nvCxnSpPr>
        <p:spPr>
          <a:xfrm rot="10800000" flipV="1">
            <a:off x="2571736" y="1285860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/>
          <p:nvPr/>
        </p:nvCxnSpPr>
        <p:spPr>
          <a:xfrm>
            <a:off x="2643174" y="257174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/>
          <p:cNvCxnSpPr/>
          <p:nvPr/>
        </p:nvCxnSpPr>
        <p:spPr>
          <a:xfrm rot="10800000" flipV="1">
            <a:off x="1571604" y="257174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직선 화살표 연결선 152"/>
          <p:cNvCxnSpPr/>
          <p:nvPr/>
        </p:nvCxnSpPr>
        <p:spPr>
          <a:xfrm>
            <a:off x="7143768" y="257174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/>
          <p:nvPr/>
        </p:nvCxnSpPr>
        <p:spPr>
          <a:xfrm rot="10800000" flipV="1">
            <a:off x="6072198" y="257174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/>
          <p:nvPr/>
        </p:nvCxnSpPr>
        <p:spPr>
          <a:xfrm rot="16200000" flipH="1">
            <a:off x="8215338" y="385762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/>
          <p:nvPr/>
        </p:nvCxnSpPr>
        <p:spPr>
          <a:xfrm rot="5400000">
            <a:off x="7500958" y="385762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직선 화살표 연결선 160"/>
          <p:cNvCxnSpPr/>
          <p:nvPr/>
        </p:nvCxnSpPr>
        <p:spPr>
          <a:xfrm rot="16200000" flipH="1">
            <a:off x="6072198" y="385762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직선 화살표 연결선 161"/>
          <p:cNvCxnSpPr/>
          <p:nvPr/>
        </p:nvCxnSpPr>
        <p:spPr>
          <a:xfrm rot="5400000">
            <a:off x="5286380" y="385762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/>
          <p:nvPr/>
        </p:nvCxnSpPr>
        <p:spPr>
          <a:xfrm rot="16200000" flipH="1">
            <a:off x="3786182" y="392906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/>
          <p:nvPr/>
        </p:nvCxnSpPr>
        <p:spPr>
          <a:xfrm rot="5400000">
            <a:off x="3000364" y="392906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직선 화살표 연결선 164"/>
          <p:cNvCxnSpPr/>
          <p:nvPr/>
        </p:nvCxnSpPr>
        <p:spPr>
          <a:xfrm rot="16200000" flipH="1">
            <a:off x="1571604" y="385762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직선 화살표 연결선 165"/>
          <p:cNvCxnSpPr/>
          <p:nvPr/>
        </p:nvCxnSpPr>
        <p:spPr>
          <a:xfrm rot="5400000">
            <a:off x="714348" y="392906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1" name="직사각형 170"/>
          <p:cNvSpPr/>
          <p:nvPr/>
        </p:nvSpPr>
        <p:spPr>
          <a:xfrm>
            <a:off x="285722" y="785794"/>
            <a:ext cx="26432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코칭을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받을 분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r"/>
            <a:r>
              <a:rPr lang="ko-KR" altLang="en-US" sz="16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을 찾아 등록을 하게 함</a:t>
            </a:r>
            <a:endParaRPr lang="ko-KR" altLang="en-US" sz="16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그룹 171"/>
          <p:cNvGrpSpPr/>
          <p:nvPr/>
        </p:nvGrpSpPr>
        <p:grpSpPr>
          <a:xfrm>
            <a:off x="285720" y="214290"/>
            <a:ext cx="2643206" cy="428628"/>
            <a:chOff x="285720" y="214290"/>
            <a:chExt cx="2643206" cy="428628"/>
          </a:xfrm>
        </p:grpSpPr>
        <p:pic>
          <p:nvPicPr>
            <p:cNvPr id="173" name="그림 172" descr="p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4" y="257152"/>
              <a:ext cx="146224" cy="360000"/>
            </a:xfrm>
            <a:prstGeom prst="rect">
              <a:avLst/>
            </a:prstGeom>
          </p:spPr>
        </p:pic>
        <p:sp>
          <p:nvSpPr>
            <p:cNvPr id="174" name="직사각형 173"/>
            <p:cNvSpPr/>
            <p:nvPr/>
          </p:nvSpPr>
          <p:spPr>
            <a:xfrm>
              <a:off x="285720" y="214290"/>
              <a:ext cx="2643206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600" dirty="0" smtClean="0">
                  <a:solidFill>
                    <a:srgbClr val="C00000"/>
                  </a:solidFill>
                  <a:latin typeface="HY견고딕" pitchFamily="18" charset="-127"/>
                  <a:ea typeface="HY견고딕" pitchFamily="18" charset="-127"/>
                </a:rPr>
                <a:t>처음 </a:t>
              </a:r>
              <a:r>
                <a:rPr lang="ko-KR" altLang="en-US" sz="1600" dirty="0" err="1" smtClean="0">
                  <a:solidFill>
                    <a:srgbClr val="C00000"/>
                  </a:solidFill>
                  <a:latin typeface="HY견고딕" pitchFamily="18" charset="-127"/>
                  <a:ea typeface="HY견고딕" pitchFamily="18" charset="-127"/>
                </a:rPr>
                <a:t>코칭을</a:t>
              </a:r>
              <a:r>
                <a:rPr lang="en-US" altLang="ko-KR" sz="1600" dirty="0" smtClean="0">
                  <a:solidFill>
                    <a:srgbClr val="C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en-US" sz="1600" dirty="0" smtClean="0">
                  <a:solidFill>
                    <a:srgbClr val="C00000"/>
                  </a:solidFill>
                  <a:latin typeface="HY견고딕" pitchFamily="18" charset="-127"/>
                  <a:ea typeface="HY견고딕" pitchFamily="18" charset="-127"/>
                </a:rPr>
                <a:t>받은 분</a:t>
              </a:r>
              <a:endParaRPr lang="ko-KR" altLang="en-US" sz="16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77" name="그림 176" descr="p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46" y="857231"/>
            <a:ext cx="160613" cy="432000"/>
          </a:xfrm>
          <a:prstGeom prst="rect">
            <a:avLst/>
          </a:prstGeom>
        </p:spPr>
      </p:pic>
      <p:pic>
        <p:nvPicPr>
          <p:cNvPr id="2058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538906"/>
            <a:ext cx="500066" cy="636092"/>
          </a:xfrm>
          <a:prstGeom prst="rect">
            <a:avLst/>
          </a:prstGeom>
          <a:noFill/>
        </p:spPr>
      </p:pic>
      <p:pic>
        <p:nvPicPr>
          <p:cNvPr id="2062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00536" y="1214422"/>
            <a:ext cx="614366" cy="567917"/>
          </a:xfrm>
          <a:prstGeom prst="rect">
            <a:avLst/>
          </a:prstGeom>
          <a:noFill/>
        </p:spPr>
      </p:pic>
      <p:pic>
        <p:nvPicPr>
          <p:cNvPr id="201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4902" y="571480"/>
            <a:ext cx="500066" cy="636092"/>
          </a:xfrm>
          <a:prstGeom prst="rect">
            <a:avLst/>
          </a:prstGeom>
          <a:noFill/>
        </p:spPr>
      </p:pic>
      <p:pic>
        <p:nvPicPr>
          <p:cNvPr id="205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1656" y="2400292"/>
            <a:ext cx="614366" cy="567917"/>
          </a:xfrm>
          <a:prstGeom prst="rect">
            <a:avLst/>
          </a:prstGeom>
          <a:noFill/>
        </p:spPr>
      </p:pic>
      <p:pic>
        <p:nvPicPr>
          <p:cNvPr id="206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2400292"/>
            <a:ext cx="614366" cy="567917"/>
          </a:xfrm>
          <a:prstGeom prst="rect">
            <a:avLst/>
          </a:prstGeom>
          <a:noFill/>
        </p:spPr>
      </p:pic>
      <p:pic>
        <p:nvPicPr>
          <p:cNvPr id="207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1857364"/>
            <a:ext cx="500066" cy="636092"/>
          </a:xfrm>
          <a:prstGeom prst="rect">
            <a:avLst/>
          </a:prstGeom>
          <a:noFill/>
        </p:spPr>
      </p:pic>
      <p:pic>
        <p:nvPicPr>
          <p:cNvPr id="208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1785926"/>
            <a:ext cx="500066" cy="636092"/>
          </a:xfrm>
          <a:prstGeom prst="rect">
            <a:avLst/>
          </a:prstGeom>
          <a:noFill/>
        </p:spPr>
      </p:pic>
      <p:pic>
        <p:nvPicPr>
          <p:cNvPr id="209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1857364"/>
            <a:ext cx="500066" cy="636092"/>
          </a:xfrm>
          <a:prstGeom prst="rect">
            <a:avLst/>
          </a:prstGeom>
          <a:noFill/>
        </p:spPr>
      </p:pic>
      <p:pic>
        <p:nvPicPr>
          <p:cNvPr id="210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1785926"/>
            <a:ext cx="500066" cy="636092"/>
          </a:xfrm>
          <a:prstGeom prst="rect">
            <a:avLst/>
          </a:prstGeom>
          <a:noFill/>
        </p:spPr>
      </p:pic>
      <p:pic>
        <p:nvPicPr>
          <p:cNvPr id="212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3786190"/>
            <a:ext cx="500066" cy="462259"/>
          </a:xfrm>
          <a:prstGeom prst="rect">
            <a:avLst/>
          </a:prstGeom>
          <a:noFill/>
        </p:spPr>
      </p:pic>
      <p:pic>
        <p:nvPicPr>
          <p:cNvPr id="213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29270" y="3800478"/>
            <a:ext cx="500066" cy="462259"/>
          </a:xfrm>
          <a:prstGeom prst="rect">
            <a:avLst/>
          </a:prstGeom>
          <a:noFill/>
        </p:spPr>
      </p:pic>
      <p:pic>
        <p:nvPicPr>
          <p:cNvPr id="214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8134" y="3823997"/>
            <a:ext cx="500066" cy="462259"/>
          </a:xfrm>
          <a:prstGeom prst="rect">
            <a:avLst/>
          </a:prstGeom>
          <a:noFill/>
        </p:spPr>
      </p:pic>
      <p:pic>
        <p:nvPicPr>
          <p:cNvPr id="215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3214686"/>
            <a:ext cx="500066" cy="636092"/>
          </a:xfrm>
          <a:prstGeom prst="rect">
            <a:avLst/>
          </a:prstGeom>
          <a:noFill/>
        </p:spPr>
      </p:pic>
      <p:pic>
        <p:nvPicPr>
          <p:cNvPr id="217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3214686"/>
            <a:ext cx="500066" cy="636092"/>
          </a:xfrm>
          <a:prstGeom prst="rect">
            <a:avLst/>
          </a:prstGeom>
          <a:noFill/>
        </p:spPr>
      </p:pic>
      <p:pic>
        <p:nvPicPr>
          <p:cNvPr id="218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3214686"/>
            <a:ext cx="500066" cy="636092"/>
          </a:xfrm>
          <a:prstGeom prst="rect">
            <a:avLst/>
          </a:prstGeom>
          <a:noFill/>
        </p:spPr>
      </p:pic>
      <p:pic>
        <p:nvPicPr>
          <p:cNvPr id="219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3214686"/>
            <a:ext cx="500066" cy="636092"/>
          </a:xfrm>
          <a:prstGeom prst="rect">
            <a:avLst/>
          </a:prstGeom>
          <a:noFill/>
        </p:spPr>
      </p:pic>
      <p:pic>
        <p:nvPicPr>
          <p:cNvPr id="220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214686"/>
            <a:ext cx="500066" cy="636092"/>
          </a:xfrm>
          <a:prstGeom prst="rect">
            <a:avLst/>
          </a:prstGeom>
          <a:noFill/>
        </p:spPr>
      </p:pic>
      <p:pic>
        <p:nvPicPr>
          <p:cNvPr id="221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214686"/>
            <a:ext cx="500066" cy="636092"/>
          </a:xfrm>
          <a:prstGeom prst="rect">
            <a:avLst/>
          </a:prstGeom>
          <a:noFill/>
        </p:spPr>
      </p:pic>
      <p:pic>
        <p:nvPicPr>
          <p:cNvPr id="222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3214686"/>
            <a:ext cx="500066" cy="636092"/>
          </a:xfrm>
          <a:prstGeom prst="rect">
            <a:avLst/>
          </a:prstGeom>
          <a:noFill/>
        </p:spPr>
      </p:pic>
      <p:pic>
        <p:nvPicPr>
          <p:cNvPr id="223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3286124"/>
            <a:ext cx="500066" cy="636092"/>
          </a:xfrm>
          <a:prstGeom prst="rect">
            <a:avLst/>
          </a:prstGeom>
          <a:noFill/>
        </p:spPr>
      </p:pic>
      <p:pic>
        <p:nvPicPr>
          <p:cNvPr id="224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857760"/>
            <a:ext cx="500066" cy="636092"/>
          </a:xfrm>
          <a:prstGeom prst="rect">
            <a:avLst/>
          </a:prstGeom>
          <a:noFill/>
        </p:spPr>
      </p:pic>
      <p:pic>
        <p:nvPicPr>
          <p:cNvPr id="225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4857760"/>
            <a:ext cx="500066" cy="636092"/>
          </a:xfrm>
          <a:prstGeom prst="rect">
            <a:avLst/>
          </a:prstGeom>
          <a:noFill/>
        </p:spPr>
      </p:pic>
      <p:pic>
        <p:nvPicPr>
          <p:cNvPr id="226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4857760"/>
            <a:ext cx="500066" cy="636092"/>
          </a:xfrm>
          <a:prstGeom prst="rect">
            <a:avLst/>
          </a:prstGeom>
          <a:noFill/>
        </p:spPr>
      </p:pic>
      <p:pic>
        <p:nvPicPr>
          <p:cNvPr id="227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4786322"/>
            <a:ext cx="500066" cy="636092"/>
          </a:xfrm>
          <a:prstGeom prst="rect">
            <a:avLst/>
          </a:prstGeom>
          <a:noFill/>
        </p:spPr>
      </p:pic>
      <p:pic>
        <p:nvPicPr>
          <p:cNvPr id="228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4786322"/>
            <a:ext cx="500066" cy="636092"/>
          </a:xfrm>
          <a:prstGeom prst="rect">
            <a:avLst/>
          </a:prstGeom>
          <a:noFill/>
        </p:spPr>
      </p:pic>
      <p:pic>
        <p:nvPicPr>
          <p:cNvPr id="229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4857760"/>
            <a:ext cx="500066" cy="636092"/>
          </a:xfrm>
          <a:prstGeom prst="rect">
            <a:avLst/>
          </a:prstGeom>
          <a:noFill/>
        </p:spPr>
      </p:pic>
      <p:pic>
        <p:nvPicPr>
          <p:cNvPr id="230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857760"/>
            <a:ext cx="500066" cy="636092"/>
          </a:xfrm>
          <a:prstGeom prst="rect">
            <a:avLst/>
          </a:prstGeom>
          <a:noFill/>
        </p:spPr>
      </p:pic>
      <p:pic>
        <p:nvPicPr>
          <p:cNvPr id="231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4857760"/>
            <a:ext cx="500066" cy="636092"/>
          </a:xfrm>
          <a:prstGeom prst="rect">
            <a:avLst/>
          </a:prstGeom>
          <a:noFill/>
        </p:spPr>
      </p:pic>
      <p:pic>
        <p:nvPicPr>
          <p:cNvPr id="232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5000636"/>
            <a:ext cx="500066" cy="462259"/>
          </a:xfrm>
          <a:prstGeom prst="rect">
            <a:avLst/>
          </a:prstGeom>
          <a:noFill/>
        </p:spPr>
      </p:pic>
      <p:pic>
        <p:nvPicPr>
          <p:cNvPr id="233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5000636"/>
            <a:ext cx="500066" cy="462259"/>
          </a:xfrm>
          <a:prstGeom prst="rect">
            <a:avLst/>
          </a:prstGeom>
          <a:noFill/>
        </p:spPr>
      </p:pic>
      <p:pic>
        <p:nvPicPr>
          <p:cNvPr id="234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5000636"/>
            <a:ext cx="500066" cy="462259"/>
          </a:xfrm>
          <a:prstGeom prst="rect">
            <a:avLst/>
          </a:prstGeom>
          <a:noFill/>
        </p:spPr>
      </p:pic>
      <p:pic>
        <p:nvPicPr>
          <p:cNvPr id="235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5000636"/>
            <a:ext cx="500066" cy="462259"/>
          </a:xfrm>
          <a:prstGeom prst="rect">
            <a:avLst/>
          </a:prstGeom>
          <a:noFill/>
        </p:spPr>
      </p:pic>
      <p:pic>
        <p:nvPicPr>
          <p:cNvPr id="236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5000636"/>
            <a:ext cx="500066" cy="462259"/>
          </a:xfrm>
          <a:prstGeom prst="rect">
            <a:avLst/>
          </a:prstGeom>
          <a:noFill/>
        </p:spPr>
      </p:pic>
      <p:pic>
        <p:nvPicPr>
          <p:cNvPr id="237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5000636"/>
            <a:ext cx="500066" cy="462259"/>
          </a:xfrm>
          <a:prstGeom prst="rect">
            <a:avLst/>
          </a:prstGeom>
          <a:noFill/>
        </p:spPr>
      </p:pic>
      <p:pic>
        <p:nvPicPr>
          <p:cNvPr id="238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5000636"/>
            <a:ext cx="500066" cy="462259"/>
          </a:xfrm>
          <a:prstGeom prst="rect">
            <a:avLst/>
          </a:prstGeom>
          <a:noFill/>
        </p:spPr>
      </p:pic>
      <p:pic>
        <p:nvPicPr>
          <p:cNvPr id="239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5000636"/>
            <a:ext cx="500066" cy="462259"/>
          </a:xfrm>
          <a:prstGeom prst="rect">
            <a:avLst/>
          </a:prstGeom>
          <a:noFill/>
        </p:spPr>
      </p:pic>
      <p:pic>
        <p:nvPicPr>
          <p:cNvPr id="240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3786190"/>
            <a:ext cx="500066" cy="462259"/>
          </a:xfrm>
          <a:prstGeom prst="rect">
            <a:avLst/>
          </a:prstGeom>
          <a:noFill/>
        </p:spPr>
      </p:pic>
      <p:pic>
        <p:nvPicPr>
          <p:cNvPr id="241" name="그림 240" descr="p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59" y="857232"/>
            <a:ext cx="16806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3038 0.112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5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13212 0.097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4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0.0463 L -0.10087 0.09884 " pathEditMode="relative" ptsTypes="AA">
                                      <p:cBhvr>
                                        <p:cTn id="9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02523 L 0.13629 0.0986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37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9688 0.0988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49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0.03588 L 0.12448 0.11968 " pathEditMode="relative" ptsTypes="AA">
                                      <p:cBhvr>
                                        <p:cTn id="10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8" y="42864"/>
            <a:ext cx="511774" cy="1260000"/>
          </a:xfrm>
          <a:prstGeom prst="rect">
            <a:avLst/>
          </a:prstGeom>
        </p:spPr>
      </p:pic>
      <p:pic>
        <p:nvPicPr>
          <p:cNvPr id="7" name="그림 6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095" y="3263406"/>
            <a:ext cx="420157" cy="1080000"/>
          </a:xfrm>
          <a:prstGeom prst="rect">
            <a:avLst/>
          </a:prstGeom>
        </p:spPr>
      </p:pic>
      <p:pic>
        <p:nvPicPr>
          <p:cNvPr id="11" name="그림 10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275002"/>
            <a:ext cx="401538" cy="1080000"/>
          </a:xfrm>
          <a:prstGeom prst="rect">
            <a:avLst/>
          </a:prstGeom>
        </p:spPr>
      </p:pic>
      <p:grpSp>
        <p:nvGrpSpPr>
          <p:cNvPr id="2" name="그룹 71"/>
          <p:cNvGrpSpPr/>
          <p:nvPr/>
        </p:nvGrpSpPr>
        <p:grpSpPr>
          <a:xfrm>
            <a:off x="8129612" y="5529260"/>
            <a:ext cx="700088" cy="900112"/>
            <a:chOff x="5936556" y="5957888"/>
            <a:chExt cx="700088" cy="900112"/>
          </a:xfrm>
        </p:grpSpPr>
        <p:pic>
          <p:nvPicPr>
            <p:cNvPr id="73" name="그림 72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74" name="그림 73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3" name="그룹 74"/>
          <p:cNvGrpSpPr/>
          <p:nvPr/>
        </p:nvGrpSpPr>
        <p:grpSpPr>
          <a:xfrm>
            <a:off x="7158060" y="5529260"/>
            <a:ext cx="700088" cy="900112"/>
            <a:chOff x="5936556" y="5957888"/>
            <a:chExt cx="700088" cy="900112"/>
          </a:xfrm>
        </p:grpSpPr>
        <p:pic>
          <p:nvPicPr>
            <p:cNvPr id="76" name="그림 75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77" name="그림 76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5" name="그룹 77"/>
          <p:cNvGrpSpPr/>
          <p:nvPr/>
        </p:nvGrpSpPr>
        <p:grpSpPr>
          <a:xfrm>
            <a:off x="6015052" y="5529260"/>
            <a:ext cx="700088" cy="900112"/>
            <a:chOff x="5936556" y="5957888"/>
            <a:chExt cx="700088" cy="900112"/>
          </a:xfrm>
        </p:grpSpPr>
        <p:pic>
          <p:nvPicPr>
            <p:cNvPr id="79" name="그림 78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0" name="그림 79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6" name="그룹 80"/>
          <p:cNvGrpSpPr/>
          <p:nvPr/>
        </p:nvGrpSpPr>
        <p:grpSpPr>
          <a:xfrm>
            <a:off x="3729036" y="5529260"/>
            <a:ext cx="700088" cy="900112"/>
            <a:chOff x="5936556" y="5957888"/>
            <a:chExt cx="700088" cy="900112"/>
          </a:xfrm>
        </p:grpSpPr>
        <p:pic>
          <p:nvPicPr>
            <p:cNvPr id="82" name="그림 81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3" name="그림 82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8" name="그룹 83"/>
          <p:cNvGrpSpPr/>
          <p:nvPr/>
        </p:nvGrpSpPr>
        <p:grpSpPr>
          <a:xfrm>
            <a:off x="4872044" y="5529260"/>
            <a:ext cx="700088" cy="900112"/>
            <a:chOff x="5936556" y="5957888"/>
            <a:chExt cx="700088" cy="900112"/>
          </a:xfrm>
        </p:grpSpPr>
        <p:pic>
          <p:nvPicPr>
            <p:cNvPr id="85" name="그림 84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6" name="그림 85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9" name="그룹 86"/>
          <p:cNvGrpSpPr/>
          <p:nvPr/>
        </p:nvGrpSpPr>
        <p:grpSpPr>
          <a:xfrm>
            <a:off x="2586028" y="5529260"/>
            <a:ext cx="700088" cy="900112"/>
            <a:chOff x="5936556" y="5957888"/>
            <a:chExt cx="700088" cy="900112"/>
          </a:xfrm>
        </p:grpSpPr>
        <p:pic>
          <p:nvPicPr>
            <p:cNvPr id="88" name="그림 87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89" name="그림 88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10" name="그룹 89"/>
          <p:cNvGrpSpPr/>
          <p:nvPr/>
        </p:nvGrpSpPr>
        <p:grpSpPr>
          <a:xfrm>
            <a:off x="1443020" y="5529260"/>
            <a:ext cx="700088" cy="900112"/>
            <a:chOff x="5936556" y="5957888"/>
            <a:chExt cx="700088" cy="900112"/>
          </a:xfrm>
        </p:grpSpPr>
        <p:pic>
          <p:nvPicPr>
            <p:cNvPr id="91" name="그림 90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92" name="그림 91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grpSp>
        <p:nvGrpSpPr>
          <p:cNvPr id="12" name="그룹 92"/>
          <p:cNvGrpSpPr/>
          <p:nvPr/>
        </p:nvGrpSpPr>
        <p:grpSpPr>
          <a:xfrm>
            <a:off x="314302" y="5529260"/>
            <a:ext cx="700088" cy="900112"/>
            <a:chOff x="5936556" y="5957888"/>
            <a:chExt cx="700088" cy="900112"/>
          </a:xfrm>
        </p:grpSpPr>
        <p:pic>
          <p:nvPicPr>
            <p:cNvPr id="94" name="그림 93" descr="p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6556" y="5958000"/>
              <a:ext cx="334615" cy="900000"/>
            </a:xfrm>
            <a:prstGeom prst="rect">
              <a:avLst/>
            </a:prstGeom>
          </p:spPr>
        </p:pic>
        <p:pic>
          <p:nvPicPr>
            <p:cNvPr id="95" name="그림 94" descr="p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12" y="5957888"/>
              <a:ext cx="350132" cy="900000"/>
            </a:xfrm>
            <a:prstGeom prst="rect">
              <a:avLst/>
            </a:prstGeom>
          </p:spPr>
        </p:pic>
      </p:grpSp>
      <p:pic>
        <p:nvPicPr>
          <p:cNvPr id="114" name="그림 113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2488" y="4377840"/>
            <a:ext cx="420157" cy="1080000"/>
          </a:xfrm>
          <a:prstGeom prst="rect">
            <a:avLst/>
          </a:prstGeom>
        </p:spPr>
      </p:pic>
      <p:pic>
        <p:nvPicPr>
          <p:cNvPr id="115" name="그림 114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377840"/>
            <a:ext cx="401538" cy="1080000"/>
          </a:xfrm>
          <a:prstGeom prst="rect">
            <a:avLst/>
          </a:prstGeom>
        </p:spPr>
      </p:pic>
      <p:pic>
        <p:nvPicPr>
          <p:cNvPr id="117" name="그림 116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386270"/>
            <a:ext cx="420157" cy="1080000"/>
          </a:xfrm>
          <a:prstGeom prst="rect">
            <a:avLst/>
          </a:prstGeom>
        </p:spPr>
      </p:pic>
      <p:pic>
        <p:nvPicPr>
          <p:cNvPr id="118" name="그림 117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60" y="4386270"/>
            <a:ext cx="401538" cy="1080000"/>
          </a:xfrm>
          <a:prstGeom prst="rect">
            <a:avLst/>
          </a:prstGeom>
        </p:spPr>
      </p:pic>
      <p:pic>
        <p:nvPicPr>
          <p:cNvPr id="126" name="그림 125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386270"/>
            <a:ext cx="420157" cy="1080000"/>
          </a:xfrm>
          <a:prstGeom prst="rect">
            <a:avLst/>
          </a:prstGeom>
        </p:spPr>
      </p:pic>
      <p:pic>
        <p:nvPicPr>
          <p:cNvPr id="127" name="그림 126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386270"/>
            <a:ext cx="401538" cy="1080000"/>
          </a:xfrm>
          <a:prstGeom prst="rect">
            <a:avLst/>
          </a:prstGeom>
        </p:spPr>
      </p:pic>
      <p:pic>
        <p:nvPicPr>
          <p:cNvPr id="128" name="그림 127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386270"/>
            <a:ext cx="420157" cy="1080000"/>
          </a:xfrm>
          <a:prstGeom prst="rect">
            <a:avLst/>
          </a:prstGeom>
        </p:spPr>
      </p:pic>
      <p:pic>
        <p:nvPicPr>
          <p:cNvPr id="129" name="그림 128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386270"/>
            <a:ext cx="401538" cy="1080000"/>
          </a:xfrm>
          <a:prstGeom prst="rect">
            <a:avLst/>
          </a:prstGeom>
        </p:spPr>
      </p:pic>
      <p:pic>
        <p:nvPicPr>
          <p:cNvPr id="130" name="그림 129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827" y="3277694"/>
            <a:ext cx="420157" cy="1080000"/>
          </a:xfrm>
          <a:prstGeom prst="rect">
            <a:avLst/>
          </a:prstGeom>
        </p:spPr>
      </p:pic>
      <p:pic>
        <p:nvPicPr>
          <p:cNvPr id="131" name="그림 130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0824" y="3275002"/>
            <a:ext cx="401538" cy="1080000"/>
          </a:xfrm>
          <a:prstGeom prst="rect">
            <a:avLst/>
          </a:prstGeom>
        </p:spPr>
      </p:pic>
      <p:pic>
        <p:nvPicPr>
          <p:cNvPr id="132" name="그림 131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134686"/>
            <a:ext cx="401538" cy="1080000"/>
          </a:xfrm>
          <a:prstGeom prst="rect">
            <a:avLst/>
          </a:prstGeom>
        </p:spPr>
      </p:pic>
      <p:pic>
        <p:nvPicPr>
          <p:cNvPr id="133" name="그림 132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128" y="2143116"/>
            <a:ext cx="420157" cy="1080000"/>
          </a:xfrm>
          <a:prstGeom prst="rect">
            <a:avLst/>
          </a:prstGeom>
        </p:spPr>
      </p:pic>
      <p:pic>
        <p:nvPicPr>
          <p:cNvPr id="134" name="그림 133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307" y="1706058"/>
            <a:ext cx="420157" cy="1080000"/>
          </a:xfrm>
          <a:prstGeom prst="rect">
            <a:avLst/>
          </a:prstGeom>
        </p:spPr>
      </p:pic>
      <p:cxnSp>
        <p:nvCxnSpPr>
          <p:cNvPr id="139" name="직선 화살표 연결선 138"/>
          <p:cNvCxnSpPr/>
          <p:nvPr/>
        </p:nvCxnSpPr>
        <p:spPr>
          <a:xfrm>
            <a:off x="4929190" y="1928802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/>
          <p:cNvCxnSpPr/>
          <p:nvPr/>
        </p:nvCxnSpPr>
        <p:spPr>
          <a:xfrm rot="10800000" flipV="1">
            <a:off x="2571736" y="1928802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/>
          <p:nvPr/>
        </p:nvCxnSpPr>
        <p:spPr>
          <a:xfrm rot="16200000" flipH="1">
            <a:off x="4457700" y="1485886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/>
          <p:nvPr/>
        </p:nvCxnSpPr>
        <p:spPr>
          <a:xfrm>
            <a:off x="2643174" y="321468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/>
          <p:cNvCxnSpPr/>
          <p:nvPr/>
        </p:nvCxnSpPr>
        <p:spPr>
          <a:xfrm rot="10800000" flipV="1">
            <a:off x="1571604" y="321468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직선 화살표 연결선 152"/>
          <p:cNvCxnSpPr/>
          <p:nvPr/>
        </p:nvCxnSpPr>
        <p:spPr>
          <a:xfrm>
            <a:off x="7143768" y="321468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/>
          <p:nvPr/>
        </p:nvCxnSpPr>
        <p:spPr>
          <a:xfrm rot="10800000" flipV="1">
            <a:off x="6072198" y="321468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/>
          <p:nvPr/>
        </p:nvCxnSpPr>
        <p:spPr>
          <a:xfrm rot="16200000" flipH="1">
            <a:off x="8215338" y="407194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/>
          <p:cNvCxnSpPr/>
          <p:nvPr/>
        </p:nvCxnSpPr>
        <p:spPr>
          <a:xfrm rot="5400000">
            <a:off x="7572396" y="407194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직선 화살표 연결선 160"/>
          <p:cNvCxnSpPr/>
          <p:nvPr/>
        </p:nvCxnSpPr>
        <p:spPr>
          <a:xfrm rot="16200000" flipH="1">
            <a:off x="6000760" y="4086233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직선 화살표 연결선 161"/>
          <p:cNvCxnSpPr/>
          <p:nvPr/>
        </p:nvCxnSpPr>
        <p:spPr>
          <a:xfrm rot="5400000">
            <a:off x="5357818" y="4086233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/>
          <p:nvPr/>
        </p:nvCxnSpPr>
        <p:spPr>
          <a:xfrm rot="16200000" flipH="1">
            <a:off x="3714744" y="412909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/>
          <p:nvPr/>
        </p:nvCxnSpPr>
        <p:spPr>
          <a:xfrm rot="5400000">
            <a:off x="3071802" y="412909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직선 화살표 연결선 164"/>
          <p:cNvCxnSpPr/>
          <p:nvPr/>
        </p:nvCxnSpPr>
        <p:spPr>
          <a:xfrm rot="16200000" flipH="1">
            <a:off x="1457304" y="411480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직선 화살표 연결선 165"/>
          <p:cNvCxnSpPr/>
          <p:nvPr/>
        </p:nvCxnSpPr>
        <p:spPr>
          <a:xfrm rot="5400000">
            <a:off x="814362" y="411480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곱셈 기호 74"/>
          <p:cNvSpPr/>
          <p:nvPr/>
        </p:nvSpPr>
        <p:spPr>
          <a:xfrm>
            <a:off x="7429520" y="3429000"/>
            <a:ext cx="1071570" cy="714380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1" name="곱셈 기호 80"/>
          <p:cNvSpPr/>
          <p:nvPr/>
        </p:nvSpPr>
        <p:spPr>
          <a:xfrm>
            <a:off x="5214942" y="3429000"/>
            <a:ext cx="1071570" cy="714380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4" name="그림 103" descr="p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46" y="857231"/>
            <a:ext cx="160613" cy="432000"/>
          </a:xfrm>
          <a:prstGeom prst="rect">
            <a:avLst/>
          </a:prstGeom>
        </p:spPr>
      </p:pic>
      <p:pic>
        <p:nvPicPr>
          <p:cNvPr id="105" name="그림 104" descr="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9" y="857232"/>
            <a:ext cx="168064" cy="432000"/>
          </a:xfrm>
          <a:prstGeom prst="rect">
            <a:avLst/>
          </a:prstGeom>
        </p:spPr>
      </p:pic>
      <p:pic>
        <p:nvPicPr>
          <p:cNvPr id="106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4824" y="2714620"/>
            <a:ext cx="614366" cy="567917"/>
          </a:xfrm>
          <a:prstGeom prst="rect">
            <a:avLst/>
          </a:prstGeom>
          <a:noFill/>
        </p:spPr>
      </p:pic>
      <p:pic>
        <p:nvPicPr>
          <p:cNvPr id="108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1285860"/>
            <a:ext cx="500066" cy="636092"/>
          </a:xfrm>
          <a:prstGeom prst="rect">
            <a:avLst/>
          </a:prstGeom>
          <a:noFill/>
        </p:spPr>
      </p:pic>
      <p:pic>
        <p:nvPicPr>
          <p:cNvPr id="109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214422"/>
            <a:ext cx="500066" cy="636092"/>
          </a:xfrm>
          <a:prstGeom prst="rect">
            <a:avLst/>
          </a:prstGeom>
          <a:noFill/>
        </p:spPr>
      </p:pic>
      <p:pic>
        <p:nvPicPr>
          <p:cNvPr id="110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143248"/>
            <a:ext cx="614366" cy="567917"/>
          </a:xfrm>
          <a:prstGeom prst="rect">
            <a:avLst/>
          </a:prstGeom>
          <a:noFill/>
        </p:spPr>
      </p:pic>
      <p:pic>
        <p:nvPicPr>
          <p:cNvPr id="111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500306"/>
            <a:ext cx="500066" cy="636092"/>
          </a:xfrm>
          <a:prstGeom prst="rect">
            <a:avLst/>
          </a:prstGeom>
          <a:noFill/>
        </p:spPr>
      </p:pic>
      <p:pic>
        <p:nvPicPr>
          <p:cNvPr id="112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00772" y="2500306"/>
            <a:ext cx="500066" cy="636092"/>
          </a:xfrm>
          <a:prstGeom prst="rect">
            <a:avLst/>
          </a:prstGeom>
          <a:noFill/>
        </p:spPr>
      </p:pic>
      <p:pic>
        <p:nvPicPr>
          <p:cNvPr id="119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3082" y="3157536"/>
            <a:ext cx="614366" cy="567917"/>
          </a:xfrm>
          <a:prstGeom prst="rect">
            <a:avLst/>
          </a:prstGeom>
          <a:noFill/>
        </p:spPr>
      </p:pic>
      <p:pic>
        <p:nvPicPr>
          <p:cNvPr id="120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1724" y="2643182"/>
            <a:ext cx="500066" cy="636092"/>
          </a:xfrm>
          <a:prstGeom prst="rect">
            <a:avLst/>
          </a:prstGeom>
          <a:noFill/>
        </p:spPr>
      </p:pic>
      <p:pic>
        <p:nvPicPr>
          <p:cNvPr id="121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2643182"/>
            <a:ext cx="500066" cy="636092"/>
          </a:xfrm>
          <a:prstGeom prst="rect">
            <a:avLst/>
          </a:prstGeom>
          <a:noFill/>
        </p:spPr>
      </p:pic>
      <p:pic>
        <p:nvPicPr>
          <p:cNvPr id="122" name="Picture 14" descr="C:\Users\Owner\AppData\Local\Microsoft\Windows\Temporary Internet Files\Content.IE5\YLD1UOPU\MC90031187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286256"/>
            <a:ext cx="614366" cy="567917"/>
          </a:xfrm>
          <a:prstGeom prst="rect">
            <a:avLst/>
          </a:prstGeom>
          <a:noFill/>
        </p:spPr>
      </p:pic>
      <p:sp>
        <p:nvSpPr>
          <p:cNvPr id="123" name="곱셈 기호 122"/>
          <p:cNvSpPr/>
          <p:nvPr/>
        </p:nvSpPr>
        <p:spPr>
          <a:xfrm>
            <a:off x="3000364" y="3500438"/>
            <a:ext cx="1071570" cy="714380"/>
          </a:xfrm>
          <a:prstGeom prst="mathMultiply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24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786190"/>
            <a:ext cx="500066" cy="636092"/>
          </a:xfrm>
          <a:prstGeom prst="rect">
            <a:avLst/>
          </a:prstGeom>
          <a:noFill/>
        </p:spPr>
      </p:pic>
      <p:pic>
        <p:nvPicPr>
          <p:cNvPr id="125" name="Picture 10" descr="C:\Users\Owner\AppData\Local\Microsoft\Windows\Temporary Internet Files\Content.IE5\YLD1UOPU\MC9000158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3714752"/>
            <a:ext cx="500066" cy="636092"/>
          </a:xfrm>
          <a:prstGeom prst="rect">
            <a:avLst/>
          </a:prstGeom>
          <a:noFill/>
        </p:spPr>
      </p:pic>
      <p:sp>
        <p:nvSpPr>
          <p:cNvPr id="78" name="직사각형 77"/>
          <p:cNvSpPr/>
          <p:nvPr/>
        </p:nvSpPr>
        <p:spPr>
          <a:xfrm>
            <a:off x="251520" y="764704"/>
            <a:ext cx="26432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 err="1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코칭을</a:t>
            </a:r>
            <a:r>
              <a:rPr lang="ko-KR" altLang="en-US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 받을 분</a:t>
            </a:r>
            <a:r>
              <a:rPr lang="en-US" altLang="ko-KR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r"/>
            <a:r>
              <a:rPr lang="ko-KR" altLang="en-US" sz="16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을 찾아 등록을 하게 함</a:t>
            </a:r>
            <a:endParaRPr lang="ko-KR" altLang="en-US" sz="16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4" name="그룹 171"/>
          <p:cNvGrpSpPr/>
          <p:nvPr/>
        </p:nvGrpSpPr>
        <p:grpSpPr>
          <a:xfrm>
            <a:off x="285720" y="214290"/>
            <a:ext cx="2643206" cy="428628"/>
            <a:chOff x="285720" y="214290"/>
            <a:chExt cx="2643206" cy="428628"/>
          </a:xfrm>
        </p:grpSpPr>
        <p:pic>
          <p:nvPicPr>
            <p:cNvPr id="87" name="그림 86" descr="p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8594" y="257152"/>
              <a:ext cx="146224" cy="360000"/>
            </a:xfrm>
            <a:prstGeom prst="rect">
              <a:avLst/>
            </a:prstGeom>
          </p:spPr>
        </p:pic>
        <p:sp>
          <p:nvSpPr>
            <p:cNvPr id="90" name="직사각형 89"/>
            <p:cNvSpPr/>
            <p:nvPr/>
          </p:nvSpPr>
          <p:spPr>
            <a:xfrm>
              <a:off x="285720" y="214290"/>
              <a:ext cx="2643206" cy="428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600" dirty="0" smtClean="0">
                  <a:solidFill>
                    <a:srgbClr val="0099FF"/>
                  </a:solidFill>
                  <a:latin typeface="HY견고딕" pitchFamily="18" charset="-127"/>
                  <a:ea typeface="HY견고딕" pitchFamily="18" charset="-127"/>
                </a:rPr>
                <a:t>처음 </a:t>
              </a:r>
              <a:r>
                <a:rPr lang="ko-KR" altLang="en-US" sz="1600" dirty="0" err="1" smtClean="0">
                  <a:solidFill>
                    <a:srgbClr val="0099FF"/>
                  </a:solidFill>
                  <a:latin typeface="HY견고딕" pitchFamily="18" charset="-127"/>
                  <a:ea typeface="HY견고딕" pitchFamily="18" charset="-127"/>
                </a:rPr>
                <a:t>코칭을</a:t>
              </a:r>
              <a:r>
                <a:rPr lang="en-US" altLang="ko-KR" sz="1600" dirty="0" smtClean="0">
                  <a:solidFill>
                    <a:srgbClr val="0099FF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en-US" sz="1600" dirty="0" smtClean="0">
                  <a:solidFill>
                    <a:srgbClr val="0099FF"/>
                  </a:solidFill>
                  <a:latin typeface="HY견고딕" pitchFamily="18" charset="-127"/>
                  <a:ea typeface="HY견고딕" pitchFamily="18" charset="-127"/>
                </a:rPr>
                <a:t>받은 분</a:t>
              </a:r>
              <a:endParaRPr lang="ko-KR" altLang="en-US" sz="16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6163 0.098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4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1412 L 0.14619 0.08773 " pathEditMode="relative" ptsTypes="AA">
                                      <p:cBhvr>
                                        <p:cTn id="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0.01574 L -0.11649 0.07871 " pathEditMode="relative" ptsTypes="AA">
                                      <p:cBhvr>
                                        <p:cTn id="13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1" grpId="0" animBg="1"/>
      <p:bldP spid="12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2147372"/>
            <a:ext cx="878497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제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강이 끝났습니다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제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3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강이 곧 시작되겠습니다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 </a:t>
            </a:r>
          </a:p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즐거운 쉼이 되기를 바랍니다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이 자료는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연구소의 허락을 받지 않고 </a:t>
            </a:r>
            <a:endParaRPr lang="en-US" altLang="ko-KR" sz="24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사용하는 것은 불법이기에 법적 책임을 질 수 있습니다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.)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pic>
        <p:nvPicPr>
          <p:cNvPr id="5" name="그림 4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240360" cy="691044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95536" y="5805264"/>
            <a:ext cx="4104456" cy="8640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www.igomt.com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Jamessok_4@hotmail.com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1560" y="3784972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6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소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Coaching, 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SBC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 제공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452-5100(Cell)</a:t>
            </a:r>
          </a:p>
          <a:p>
            <a:pPr algn="ctr">
              <a:defRPr/>
            </a:pPr>
            <a:endParaRPr lang="ko-KR" altLang="en-US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3075" y="1988046"/>
            <a:ext cx="8170863" cy="23050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algn="ctr">
              <a:defRPr/>
            </a:pPr>
            <a:r>
              <a:rPr lang="ko-KR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강점이란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어떤 일을 </a:t>
            </a:r>
            <a:r>
              <a:rPr lang="ko-KR" alt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일관성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있게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, </a:t>
            </a:r>
          </a:p>
          <a:p>
            <a:pPr algn="ctr">
              <a:defRPr/>
            </a:pP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가장 완벽에 가까울 정도로 처리하는 능력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휴먼엑스포" pitchFamily="18" charset="-127"/>
              </a:rPr>
              <a:t>”</a:t>
            </a:r>
            <a:r>
              <a:rPr lang="ko-KR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이다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algn="ctr">
              <a:defRPr/>
            </a:pPr>
            <a:r>
              <a:rPr lang="en-US" altLang="ko-KR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(The ability to provide consistent, </a:t>
            </a:r>
          </a:p>
          <a:p>
            <a:pPr algn="ctr">
              <a:defRPr/>
            </a:pPr>
            <a:r>
              <a:rPr lang="en-US" altLang="ko-KR" sz="24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near-perfect performance in a given activity)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7544" y="1253704"/>
            <a:ext cx="2089033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강점의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정의</a:t>
            </a:r>
          </a:p>
        </p:txBody>
      </p:sp>
    </p:spTree>
    <p:extLst>
      <p:ext uri="{BB962C8B-B14F-4D97-AF65-F5344CB8AC3E}">
        <p14:creationId xmlns:p14="http://schemas.microsoft.com/office/powerpoint/2010/main" val="974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732463" y="6457950"/>
            <a:ext cx="288925" cy="288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path path="rect">
              <a:fillToRect r="100000" b="100000"/>
            </a:path>
          </a:gradFill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011863" y="6437313"/>
            <a:ext cx="3052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자신을 그린오션으로 가게하라</a:t>
            </a:r>
            <a:r>
              <a:rPr lang="en-US" altLang="ko-KR" sz="14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46075" y="1844825"/>
            <a:ext cx="8424863" cy="4032447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378000" rIns="378000" anchor="ctr"/>
          <a:lstStyle/>
          <a:p>
            <a:pPr>
              <a:defRPr/>
            </a:pP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첫째는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사모</a:t>
            </a:r>
            <a:r>
              <a:rPr lang="en-US" altLang="ko-K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갈망</a:t>
            </a:r>
            <a:r>
              <a:rPr lang="en-US" altLang="ko-K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하는 마음입니다</a:t>
            </a:r>
            <a:r>
              <a:rPr lang="en-US" altLang="ko-K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r>
              <a:rPr lang="en-US" altLang="ko-K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휴먼엑스포" pitchFamily="18" charset="-127"/>
              </a:rPr>
              <a:t>”</a:t>
            </a:r>
            <a:endParaRPr lang="en-US" altLang="ko-KR" sz="2000" dirty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400" dirty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둘째는 </a:t>
            </a:r>
            <a:r>
              <a:rPr lang="ko-KR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학습 속도가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매우 빠른 분들이 있습니다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셋째는 </a:t>
            </a:r>
            <a:r>
              <a:rPr lang="ko-KR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만족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입니다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defRPr/>
            </a:pPr>
            <a:endParaRPr lang="en-US" altLang="ko-K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>
              <a:defRPr/>
            </a:pP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7544" y="1105580"/>
            <a:ext cx="4523995" cy="5232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2).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강점 발견의 </a:t>
            </a:r>
            <a:r>
              <a: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3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가지 원천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1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607751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25669</TotalTime>
  <Words>3684</Words>
  <Application>Microsoft Office PowerPoint</Application>
  <PresentationFormat>화면 슬라이드 쇼(4:3)</PresentationFormat>
  <Paragraphs>851</Paragraphs>
  <Slides>68</Slides>
  <Notes>18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68</vt:i4>
      </vt:variant>
    </vt:vector>
  </HeadingPairs>
  <TitlesOfParts>
    <vt:vector size="70" baseType="lpstr">
      <vt:lpstr>017TGp_medical_green</vt:lpstr>
      <vt:lpstr>Photo Editor Photo</vt:lpstr>
      <vt:lpstr>제2과: 자산평가와 자기발견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Knowledge :지식</vt:lpstr>
      <vt:lpstr>Skill:기술</vt:lpstr>
      <vt:lpstr>Talent 재능</vt:lpstr>
      <vt:lpstr>PowerPoint 프레젠테이션</vt:lpstr>
      <vt:lpstr>8) 강점의 유익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“ABC자산 종합점(Sweep Spot)만들기</vt:lpstr>
      <vt:lpstr>“ABC자산 종합점(Sweep Spot)만들기</vt:lpstr>
      <vt:lpstr>“ABC자산 종합점(Sweep Spot)만들기</vt:lpstr>
      <vt:lpstr>“ABC자산 종합점(Sweep Spot)만들기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940</cp:revision>
  <dcterms:created xsi:type="dcterms:W3CDTF">2007-08-20T15:12:28Z</dcterms:created>
  <dcterms:modified xsi:type="dcterms:W3CDTF">2013-09-21T01:36:56Z</dcterms:modified>
</cp:coreProperties>
</file>