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58"/>
  </p:notesMasterIdLst>
  <p:handoutMasterIdLst>
    <p:handoutMasterId r:id="rId59"/>
  </p:handoutMasterIdLst>
  <p:sldIdLst>
    <p:sldId id="938" r:id="rId2"/>
    <p:sldId id="1368" r:id="rId3"/>
    <p:sldId id="1362" r:id="rId4"/>
    <p:sldId id="1363" r:id="rId5"/>
    <p:sldId id="1379" r:id="rId6"/>
    <p:sldId id="1380" r:id="rId7"/>
    <p:sldId id="1365" r:id="rId8"/>
    <p:sldId id="1342" r:id="rId9"/>
    <p:sldId id="1347" r:id="rId10"/>
    <p:sldId id="1348" r:id="rId11"/>
    <p:sldId id="1349" r:id="rId12"/>
    <p:sldId id="1350" r:id="rId13"/>
    <p:sldId id="1351" r:id="rId14"/>
    <p:sldId id="1369" r:id="rId15"/>
    <p:sldId id="1299" r:id="rId16"/>
    <p:sldId id="1352" r:id="rId17"/>
    <p:sldId id="1300" r:id="rId18"/>
    <p:sldId id="1353" r:id="rId19"/>
    <p:sldId id="1354" r:id="rId20"/>
    <p:sldId id="1355" r:id="rId21"/>
    <p:sldId id="1301" r:id="rId22"/>
    <p:sldId id="1302" r:id="rId23"/>
    <p:sldId id="1303" r:id="rId24"/>
    <p:sldId id="1304" r:id="rId25"/>
    <p:sldId id="1305" r:id="rId26"/>
    <p:sldId id="1306" r:id="rId27"/>
    <p:sldId id="1307" r:id="rId28"/>
    <p:sldId id="1308" r:id="rId29"/>
    <p:sldId id="1309" r:id="rId30"/>
    <p:sldId id="1371" r:id="rId31"/>
    <p:sldId id="1372" r:id="rId32"/>
    <p:sldId id="1373" r:id="rId33"/>
    <p:sldId id="1374" r:id="rId34"/>
    <p:sldId id="1375" r:id="rId35"/>
    <p:sldId id="1376" r:id="rId36"/>
    <p:sldId id="1377" r:id="rId37"/>
    <p:sldId id="1370" r:id="rId38"/>
    <p:sldId id="1310" r:id="rId39"/>
    <p:sldId id="1311" r:id="rId40"/>
    <p:sldId id="1312" r:id="rId41"/>
    <p:sldId id="1313" r:id="rId42"/>
    <p:sldId id="1314" r:id="rId43"/>
    <p:sldId id="1315" r:id="rId44"/>
    <p:sldId id="1316" r:id="rId45"/>
    <p:sldId id="1317" r:id="rId46"/>
    <p:sldId id="1318" r:id="rId47"/>
    <p:sldId id="1319" r:id="rId48"/>
    <p:sldId id="1320" r:id="rId49"/>
    <p:sldId id="1321" r:id="rId50"/>
    <p:sldId id="1322" r:id="rId51"/>
    <p:sldId id="1323" r:id="rId52"/>
    <p:sldId id="1324" r:id="rId53"/>
    <p:sldId id="1325" r:id="rId54"/>
    <p:sldId id="1326" r:id="rId55"/>
    <p:sldId id="1333" r:id="rId56"/>
    <p:sldId id="1378" r:id="rId57"/>
  </p:sldIdLst>
  <p:sldSz cx="9144000" cy="6858000" type="screen4x3"/>
  <p:notesSz cx="7099300" cy="10234613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FF"/>
    <a:srgbClr val="000000"/>
    <a:srgbClr val="008000"/>
    <a:srgbClr val="86041A"/>
    <a:srgbClr val="FFFF99"/>
    <a:srgbClr val="0A6E02"/>
    <a:srgbClr val="FF3300"/>
    <a:srgbClr val="0099FF"/>
    <a:srgbClr val="532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456" autoAdjust="0"/>
    <p:restoredTop sz="86496" autoAdjust="0"/>
  </p:normalViewPr>
  <p:slideViewPr>
    <p:cSldViewPr>
      <p:cViewPr>
        <p:scale>
          <a:sx n="75" d="100"/>
          <a:sy n="75" d="100"/>
        </p:scale>
        <p:origin x="-58" y="8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88" y="6945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94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687" y="0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EB119755-0C4A-4412-843D-47E79C6869FF}" type="datetimeFigureOut">
              <a:rPr lang="ko-KR" altLang="en-US"/>
              <a:pPr>
                <a:defRPr/>
              </a:pPr>
              <a:t>2013-09-30</a:t>
            </a:fld>
            <a:endParaRPr lang="en-US" altLang="ko-KR" dirty="0"/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B61873A2-DE9E-434D-8F22-10F19FC822B2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441802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0687" y="0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C5CCEF7-205D-492B-AD34-450C7C6A531D}" type="datetimeFigureOut">
              <a:rPr lang="ko-KR" altLang="en-US"/>
              <a:pPr>
                <a:defRPr/>
              </a:pPr>
              <a:t>2013-09-30</a:t>
            </a:fld>
            <a:endParaRPr lang="en-US" altLang="ko-K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8" tIns="49519" rIns="99038" bIns="4951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73" y="4862141"/>
            <a:ext cx="5678154" cy="4605227"/>
          </a:xfrm>
          <a:prstGeom prst="rect">
            <a:avLst/>
          </a:prstGeom>
        </p:spPr>
        <p:txBody>
          <a:bodyPr vert="horz" lIns="99038" tIns="49519" rIns="99038" bIns="4951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785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0687" y="9720785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8EF6473-B74A-4630-A715-DF92BCAFDD2E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2061111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9" rIns="99038" bIns="49519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2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13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9" rIns="99038" bIns="49519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14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15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16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349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179078F3-C312-4DA6-8833-34E90486DC6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17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349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179078F3-C312-4DA6-8833-34E90486DC6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18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349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179078F3-C312-4DA6-8833-34E90486DC6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19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349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179078F3-C312-4DA6-8833-34E90486DC6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20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451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BB63FC75-BB07-4BBF-8F5A-674137A409CD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21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5540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6F95F2BD-6F73-45EF-A1DC-2FA99911FC4D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22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5844" name="슬라이드 번호 개체 틀 3"/>
          <p:cNvSpPr txBox="1">
            <a:spLocks noGrp="1"/>
          </p:cNvSpPr>
          <p:nvPr/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7" tIns="49519" rIns="99037" bIns="49519" anchor="b"/>
          <a:lstStyle/>
          <a:p>
            <a:pPr algn="r"/>
            <a:fld id="{C432D2E4-E574-4D8B-9A04-0C0B71988BC2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3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6564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3582AD9-43A1-4480-A535-8C1E88EF9F2C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23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758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3297041F-2D9E-4A89-B1F2-0A909007E05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24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861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861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A74EA223-6999-4988-BE90-22B7A1E3156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25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963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F9AA0612-47B2-480E-A578-9658A601A29B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26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0660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1BEE39E4-45F2-40C4-9353-DAA9E1B6D521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27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1684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726BDBEE-1EFD-4011-8CD4-92C7E9941CCB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28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270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F74AAACE-97F3-4DB5-86B0-D9557EA23314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29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113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1140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1CC5F1-1017-4FC5-A7A6-0FFF74AD119C}" type="slidenum">
              <a:rPr lang="ko-KR" altLang="en-US" smtClean="0">
                <a:cs typeface="Arial" charset="0"/>
              </a:rPr>
              <a:pPr/>
              <a:t>30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6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216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4A475-5118-43D1-9B54-8530AD38484D}" type="slidenum">
              <a:rPr lang="ko-KR" altLang="en-US" smtClean="0">
                <a:cs typeface="Arial" charset="0"/>
              </a:rPr>
              <a:pPr/>
              <a:t>31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318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B3DF76-78B6-4985-9286-4E8E56C928D7}" type="slidenum">
              <a:rPr lang="ko-KR" altLang="en-US" smtClean="0">
                <a:cs typeface="Arial" charset="0"/>
              </a:rPr>
              <a:pPr/>
              <a:t>32</a:t>
            </a:fld>
            <a:endParaRPr lang="en-US" altLang="ko-K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5844" name="슬라이드 번호 개체 틀 3"/>
          <p:cNvSpPr txBox="1">
            <a:spLocks noGrp="1"/>
          </p:cNvSpPr>
          <p:nvPr/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7" tIns="49519" rIns="99037" bIns="49519" anchor="b"/>
          <a:lstStyle/>
          <a:p>
            <a:pPr algn="r"/>
            <a:fld id="{C432D2E4-E574-4D8B-9A04-0C0B71988BC2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4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421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28" tIns="49514" rIns="99028" bIns="49514" anchor="b"/>
          <a:lstStyle/>
          <a:p>
            <a:pPr algn="r"/>
            <a:fld id="{EDD1B71E-CEA0-4714-B485-49309435D880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33</a:t>
            </a:fld>
            <a:endParaRPr lang="en-US" altLang="ko-KR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421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28" tIns="49514" rIns="99028" bIns="49514" anchor="b"/>
          <a:lstStyle/>
          <a:p>
            <a:pPr algn="r"/>
            <a:fld id="{EDD1B71E-CEA0-4714-B485-49309435D880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34</a:t>
            </a:fld>
            <a:endParaRPr lang="en-US" altLang="ko-KR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523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523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28" tIns="49514" rIns="99028" bIns="49514" anchor="b"/>
          <a:lstStyle/>
          <a:p>
            <a:pPr algn="r"/>
            <a:fld id="{A60050E1-74E5-4AF2-836A-EFB261938733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35</a:t>
            </a:fld>
            <a:endParaRPr lang="en-US" altLang="ko-KR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6260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0185CC44-9857-4423-8083-589981C28676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36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9" rIns="99038" bIns="49519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37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373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A18617EA-1015-4E02-BA2A-29222AE5A07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38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475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06E960B-ABBF-4C2D-9A6E-6320F9F4D5AB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39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 latinLnBrk="0"/>
            <a:fld id="{501D52AF-483E-4594-8ED1-B06D99D3547A}" type="slidenum">
              <a:rPr kumimoji="0" lang="ko-KR" altLang="en-US">
                <a:latin typeface="Calibri" pitchFamily="34" charset="0"/>
              </a:rPr>
              <a:pPr algn="r" latinLnBrk="0"/>
              <a:t>40</a:t>
            </a:fld>
            <a:endParaRPr kumimoji="0" lang="en-US" altLang="ko-KR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6804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546E9CAB-26C6-400B-A292-B003EA0635A3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41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78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782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1C07DADD-4B8A-4875-9FBE-01BB0E4CF49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42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36868" name="슬라이드 번호 개체 틀 3"/>
          <p:cNvSpPr txBox="1">
            <a:spLocks noGrp="1"/>
          </p:cNvSpPr>
          <p:nvPr/>
        </p:nvSpPr>
        <p:spPr bwMode="auto">
          <a:xfrm>
            <a:off x="4021295" y="9721107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7" tIns="49519" rIns="99037" bIns="49519" anchor="b"/>
          <a:lstStyle/>
          <a:p>
            <a:pPr algn="r"/>
            <a:fld id="{40D31920-E6E2-42DE-8C4F-A76D9FCCFFF0}" type="slidenum">
              <a:rPr lang="ko-KR" altLang="en-US" sz="1300">
                <a:solidFill>
                  <a:srgbClr val="000000"/>
                </a:solidFill>
                <a:latin typeface="Calibri" pitchFamily="34" charset="0"/>
                <a:ea typeface="굴림" charset="-127"/>
              </a:rPr>
              <a:pPr algn="r"/>
              <a:t>7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885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E25D9B98-AC08-491A-8592-54D52190A1CC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43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987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7987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629D435C-3E5E-4533-B2A8-09C3473DCDFA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44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089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0900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97266639-43F1-4971-97BF-4CCDEBED4926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45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1924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C0884573-E47F-446A-BC63-7F1D92FDDDDB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46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294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294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BCFDE100-FE67-41BC-A557-4FDD5F5BD56B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47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397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3F23D5D3-8D73-4BDE-93DC-721967C28A8D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48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499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499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4B511301-3E22-4DB7-ABBB-9AAC7531E2B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49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6020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3E7A9792-BC68-4D5C-9D05-7F6775089FA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50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7044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00CAFDCE-6A2C-4DE8-B75D-48B148F0A2C7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51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80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80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4BA32626-BA04-425B-8205-206442857AA5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52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8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89092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E474C4DF-5B83-44F5-9824-2FD7F2182E5D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53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90116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BFB61E39-AFFD-4E90-AD45-01E5DC197F58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54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9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10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11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ko-KR" altLang="en-US" smtClean="0"/>
          </a:p>
        </p:txBody>
      </p:sp>
      <p:sp>
        <p:nvSpPr>
          <p:cNvPr id="62468" name="슬라이드 번호 개체 틀 3"/>
          <p:cNvSpPr txBox="1">
            <a:spLocks noGrp="1"/>
          </p:cNvSpPr>
          <p:nvPr/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48" tIns="49524" rIns="99048" bIns="49524" anchor="b"/>
          <a:lstStyle/>
          <a:p>
            <a:pPr algn="r"/>
            <a:fld id="{D2E2BF6D-9697-4DC4-B2F0-FE572D564DE9}" type="slidenum">
              <a:rPr lang="ko-KR" altLang="en-US">
                <a:solidFill>
                  <a:srgbClr val="000000"/>
                </a:solidFill>
                <a:latin typeface="Calibri" pitchFamily="34" charset="0"/>
              </a:rPr>
              <a:pPr algn="r"/>
              <a:t>12</a:t>
            </a:fld>
            <a:endParaRPr lang="en-US" altLang="ko-KR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3" name="Picture 31" descr="m_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07950" y="2792413"/>
            <a:ext cx="8970963" cy="1081087"/>
            <a:chOff x="-8" y="1752"/>
            <a:chExt cx="5772" cy="726"/>
          </a:xfrm>
        </p:grpSpPr>
        <p:sp>
          <p:nvSpPr>
            <p:cNvPr id="13345" name="Freeform 33"/>
            <p:cNvSpPr>
              <a:spLocks/>
            </p:cNvSpPr>
            <p:nvPr userDrawn="1"/>
          </p:nvSpPr>
          <p:spPr bwMode="white">
            <a:xfrm flipV="1">
              <a:off x="-4" y="2387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46" name="Freeform 34"/>
            <p:cNvSpPr>
              <a:spLocks/>
            </p:cNvSpPr>
            <p:nvPr userDrawn="1"/>
          </p:nvSpPr>
          <p:spPr bwMode="white">
            <a:xfrm>
              <a:off x="-8" y="1752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-11113" y="0"/>
            <a:ext cx="9155113" cy="6867525"/>
            <a:chOff x="0" y="0"/>
            <a:chExt cx="5760" cy="4326"/>
          </a:xfrm>
        </p:grpSpPr>
        <p:sp>
          <p:nvSpPr>
            <p:cNvPr id="13348" name="AutoShape 36"/>
            <p:cNvSpPr>
              <a:spLocks noChangeArrowheads="1"/>
            </p:cNvSpPr>
            <p:nvPr/>
          </p:nvSpPr>
          <p:spPr bwMode="white">
            <a:xfrm>
              <a:off x="27" y="24"/>
              <a:ext cx="5709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white">
            <a:xfrm>
              <a:off x="3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white">
            <a:xfrm rot="-5408600">
              <a:off x="-47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1" name="Freeform 39"/>
            <p:cNvSpPr>
              <a:spLocks/>
            </p:cNvSpPr>
            <p:nvPr/>
          </p:nvSpPr>
          <p:spPr bwMode="white">
            <a:xfrm>
              <a:off x="5520" y="3978"/>
              <a:ext cx="240" cy="348"/>
            </a:xfrm>
            <a:custGeom>
              <a:avLst/>
              <a:gdLst/>
              <a:ahLst/>
              <a:cxnLst>
                <a:cxn ang="0">
                  <a:pos x="246" y="0"/>
                </a:cxn>
                <a:cxn ang="0">
                  <a:pos x="164" y="196"/>
                </a:cxn>
                <a:cxn ang="0">
                  <a:pos x="84" y="282"/>
                </a:cxn>
                <a:cxn ang="0">
                  <a:pos x="0" y="342"/>
                </a:cxn>
                <a:cxn ang="0">
                  <a:pos x="246" y="348"/>
                </a:cxn>
              </a:cxnLst>
              <a:rect l="0" t="0" r="r" b="b"/>
              <a:pathLst>
                <a:path w="246" h="348">
                  <a:moveTo>
                    <a:pt x="246" y="0"/>
                  </a:moveTo>
                  <a:lnTo>
                    <a:pt x="164" y="196"/>
                  </a:lnTo>
                  <a:lnTo>
                    <a:pt x="84" y="282"/>
                  </a:lnTo>
                  <a:lnTo>
                    <a:pt x="0" y="342"/>
                  </a:lnTo>
                  <a:lnTo>
                    <a:pt x="246" y="34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2" name="Freeform 40"/>
            <p:cNvSpPr>
              <a:spLocks/>
            </p:cNvSpPr>
            <p:nvPr/>
          </p:nvSpPr>
          <p:spPr bwMode="white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80963" y="2913063"/>
            <a:ext cx="8986837" cy="846137"/>
          </a:xfrm>
          <a:gradFill rotWithShape="1">
            <a:gsLst>
              <a:gs pos="0">
                <a:schemeClr val="tx1"/>
              </a:gs>
              <a:gs pos="100000">
                <a:schemeClr val="accent1"/>
              </a:gs>
            </a:gsLst>
            <a:lin ang="0" scaled="1"/>
          </a:gra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5661025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white">
          <a:xfrm>
            <a:off x="347663" y="295275"/>
            <a:ext cx="98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b="1">
                <a:solidFill>
                  <a:schemeClr val="bg1"/>
                </a:solidFill>
                <a:latin typeface="Verdana" pitchFamily="34" charset="0"/>
                <a:ea typeface="굴림" pitchFamily="50" charset="-127"/>
              </a:rPr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15113" y="227013"/>
            <a:ext cx="2071687" cy="60975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288" y="227013"/>
            <a:ext cx="6067425" cy="60975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차트를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25" name="Picture 37" descr="m_10"/>
          <p:cNvPicPr>
            <a:picLocks noChangeAspect="1" noChangeArrowheads="1"/>
          </p:cNvPicPr>
          <p:nvPr/>
        </p:nvPicPr>
        <p:blipFill>
          <a:blip r:embed="rId15" cstate="print"/>
          <a:srcRect t="77292" b="8009"/>
          <a:stretch>
            <a:fillRect/>
          </a:stretch>
        </p:blipFill>
        <p:spPr bwMode="auto">
          <a:xfrm>
            <a:off x="0" y="0"/>
            <a:ext cx="9144000" cy="1008063"/>
          </a:xfrm>
          <a:prstGeom prst="rect">
            <a:avLst/>
          </a:prstGeom>
          <a:noFill/>
        </p:spPr>
      </p:pic>
      <p:sp>
        <p:nvSpPr>
          <p:cNvPr id="12326" name="Freeform 38"/>
          <p:cNvSpPr>
            <a:spLocks/>
          </p:cNvSpPr>
          <p:nvPr/>
        </p:nvSpPr>
        <p:spPr bwMode="white">
          <a:xfrm flipV="1">
            <a:off x="0" y="1030288"/>
            <a:ext cx="9156700" cy="144462"/>
          </a:xfrm>
          <a:custGeom>
            <a:avLst/>
            <a:gdLst/>
            <a:ahLst/>
            <a:cxnLst>
              <a:cxn ang="0">
                <a:pos x="4" y="365"/>
              </a:cxn>
              <a:cxn ang="0">
                <a:pos x="0" y="246"/>
              </a:cxn>
              <a:cxn ang="0">
                <a:pos x="1837" y="32"/>
              </a:cxn>
              <a:cxn ang="0">
                <a:pos x="3970" y="52"/>
              </a:cxn>
              <a:cxn ang="0">
                <a:pos x="5764" y="231"/>
              </a:cxn>
              <a:cxn ang="0">
                <a:pos x="5768" y="366"/>
              </a:cxn>
              <a:cxn ang="0">
                <a:pos x="4" y="365"/>
              </a:cxn>
            </a:cxnLst>
            <a:rect l="0" t="0" r="r" b="b"/>
            <a:pathLst>
              <a:path w="5768" h="366">
                <a:moveTo>
                  <a:pt x="4" y="365"/>
                </a:moveTo>
                <a:lnTo>
                  <a:pt x="0" y="246"/>
                </a:lnTo>
                <a:cubicBezTo>
                  <a:pt x="304" y="192"/>
                  <a:pt x="1175" y="64"/>
                  <a:pt x="1837" y="32"/>
                </a:cubicBezTo>
                <a:cubicBezTo>
                  <a:pt x="2499" y="0"/>
                  <a:pt x="3316" y="19"/>
                  <a:pt x="3970" y="52"/>
                </a:cubicBezTo>
                <a:cubicBezTo>
                  <a:pt x="4624" y="85"/>
                  <a:pt x="5464" y="179"/>
                  <a:pt x="5764" y="231"/>
                </a:cubicBezTo>
                <a:lnTo>
                  <a:pt x="5768" y="366"/>
                </a:lnTo>
                <a:lnTo>
                  <a:pt x="4" y="365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51373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51373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395288" y="227013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50875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2013-09-30</a:t>
            </a:fld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0875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76600" y="650875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gomt.com/" TargetMode="Externa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.jpeg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sz="4800" dirty="0" smtClean="0">
                <a:latin typeface="HY견고딕" pitchFamily="18" charset="-127"/>
                <a:ea typeface="HY견고딕" pitchFamily="18" charset="-127"/>
              </a:rPr>
              <a:t>제</a:t>
            </a:r>
            <a:r>
              <a:rPr lang="en-US" altLang="ko-KR" sz="4800" dirty="0" smtClean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4800" dirty="0" smtClean="0">
                <a:latin typeface="HY견고딕" pitchFamily="18" charset="-127"/>
                <a:ea typeface="HY견고딕" pitchFamily="18" charset="-127"/>
              </a:rPr>
              <a:t>과</a:t>
            </a:r>
            <a:r>
              <a:rPr lang="en-US" altLang="ko-KR" sz="4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4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비전과 핵심가치 </a:t>
            </a:r>
            <a:endParaRPr lang="ko-KR" altLang="en-US" sz="48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7" name="그림 6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50"/>
            <a:ext cx="3240360" cy="691044"/>
          </a:xfrm>
          <a:prstGeom prst="rect">
            <a:avLst/>
          </a:prstGeom>
        </p:spPr>
      </p:pic>
      <p:sp>
        <p:nvSpPr>
          <p:cNvPr id="1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365104"/>
            <a:ext cx="4104456" cy="2088232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sz="1600" b="1" dirty="0" smtClean="0">
                <a:ea typeface="굴림" charset="-127"/>
              </a:rPr>
              <a:t>GO Thrive Coaching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11417 S Belmont Dr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Plainfield, IL 60585 USA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(815)254-7720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www.igomt.com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www.gotracking.org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thrivecoaching@hotmail.com</a:t>
            </a:r>
            <a:endParaRPr lang="ko-KR" altLang="en-US" b="1" dirty="0">
              <a:ea typeface="굴림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214624" y="1628800"/>
            <a:ext cx="4714752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9pPr>
          </a:lstStyle>
          <a:p>
            <a:pPr algn="ctr"/>
            <a:r>
              <a:rPr lang="ko-KR" altLang="en-US" sz="540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5400" dirty="0" err="1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평코칭</a:t>
            </a:r>
            <a:r>
              <a:rPr lang="ko-KR" altLang="en-US" sz="540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 리더</a:t>
            </a:r>
            <a:r>
              <a:rPr lang="ko-KR" altLang="en-US" sz="5400" dirty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용</a:t>
            </a:r>
            <a:endParaRPr lang="en-US" altLang="ko-KR" sz="5400" dirty="0">
              <a:ln w="57150" cmpd="sng">
                <a:solidFill>
                  <a:srgbClr val="7030A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412874"/>
            <a:ext cx="8158162" cy="504046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/>
              <a:t> 	 	</a:t>
            </a:r>
          </a:p>
          <a:p>
            <a:r>
              <a:rPr lang="ko-KR" altLang="en-US" sz="2400" dirty="0" smtClean="0"/>
              <a:t> 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마찬가지로 하나님께서 베드로를 부르실 때 베드로는 고기를 잡고 있었습니다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눅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5:1-11).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그를 부르신 이유는 그에게 양치는 사명을 맡기기 위함이었습니다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언제 하나님이 당신을 부르셨습니까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그때에 당신은 무엇을 하고 있었습니까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또 왜 하나님께서 당신을 부르셨습니까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당신은 하나님의 부르심에 어떻게 응답하였습니까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응답하게 된 동기는 무엇입니까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부르심을 받은 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:________________________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그때에 한 일은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 ___________________________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왜 부르셨나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?”__________________________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어떻게 응답했나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_________________________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응답하게 된 동기는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______________________</a:t>
            </a:r>
          </a:p>
          <a:p>
            <a:endParaRPr lang="en-US" altLang="ko-KR" sz="2400" dirty="0" smtClean="0"/>
          </a:p>
          <a:p>
            <a:endParaRPr lang="ko-KR" altLang="en-US" sz="2400" dirty="0" smtClean="0"/>
          </a:p>
          <a:p>
            <a:r>
              <a:rPr lang="ko-KR" altLang="en-US" sz="2400" dirty="0" smtClean="0"/>
              <a:t> 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412874"/>
            <a:ext cx="8158162" cy="504046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/>
              <a:t>  </a:t>
            </a:r>
          </a:p>
          <a:p>
            <a:endParaRPr lang="en-US" altLang="ko-KR" sz="2400" dirty="0" smtClean="0"/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다윗은 양을 치는 일에 매우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헌신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적이었습니다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자기가 치던 양이 사자나 곰의 침입을 받았을 때에 사력을 다해 양을 보호하는 사람이었습니다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그는 곰이나 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사자 앞에서도 양을 보호하기 위해선 자기의 생명을 조금도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귀한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것으로 여기지 않았습니다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 말은 그가 블레셋  장수 골리앗과 싸우려 나가기 전에 사울 왕에게 한 말이었습니다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“ 다윗이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사울에게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고하되 주의 종이 아비의 양을 지킬 때에 사자나 곰이 와서 양떼에서 새끼를 움키면 내가 따라가서 그것을 치고 그 입에서 새끼를 건져내었고 그것이 일어나 나를 해하고자 하면 내가 그 수염을 잡고 그것을 쳐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죽였었나이다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.”(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17:34-35)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/>
              <a:t> </a:t>
            </a:r>
          </a:p>
          <a:p>
            <a:endParaRPr lang="ko-KR" altLang="en-US" sz="24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412874"/>
            <a:ext cx="8158162" cy="504046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/>
              <a:t>  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ko-KR" altLang="en-US" sz="2400" dirty="0" smtClean="0"/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바울도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밀레도에서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에베소서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장로들과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송별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회를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할 때에  자기의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생명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을 조금도 귀한 것으로 여기지 않는다고 말합니다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사도 바울은 “은혜의 복음을 증거하는 일을 마치려 함에는 자기의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생명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을 조금도 귀한 것으로 여기지 않았습니다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행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20:24)”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하나님께서 어떤 사람을 부르신다고 생각됩니까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 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다윗이 하나님의 부르심을 받기 전에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어떤 사람이었는가를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생각해 보십시오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또 바울에게서 하나님의 일을 하는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자세가 어떠한지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말해 보십시오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 </a:t>
            </a:r>
          </a:p>
          <a:p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  당신은 하나님의 부르심을 입은 자로서 다윗이나 바울을 통해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배우는 바가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무엇인지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아래에 적어 보십시오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 smtClean="0"/>
          </a:p>
          <a:p>
            <a:endParaRPr lang="ko-KR" altLang="en-US" sz="2400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536" y="1412776"/>
            <a:ext cx="8158162" cy="504046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/>
              <a:t>  </a:t>
            </a:r>
          </a:p>
          <a:p>
            <a:endParaRPr lang="en-US" altLang="ko-KR" sz="2400" dirty="0" smtClean="0"/>
          </a:p>
          <a:p>
            <a:r>
              <a:rPr lang="ko-KR" altLang="en-US" sz="2400" dirty="0" smtClean="0"/>
              <a:t>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당신을 하나님께서 부르신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목적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은 무엇입니까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하나님께서 당신을 부르신 목적은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선한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일을 위해 부르셨다고 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 선한 일이 당신 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자신에게는 무엇이라고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생각합니다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_________________________________________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	</a:t>
            </a: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“우리는 그의 만드신 바라 그리스도 예수 안에서 선한 일을 위하여 지으심을 받은 자니 이 일은 하나님이 전에 예비하사 우리로 그 가운데서 행하게 하심이니라”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엡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2:10)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 smtClean="0"/>
          </a:p>
          <a:p>
            <a:endParaRPr lang="ko-KR" altLang="en-US" sz="2400" dirty="0" smtClean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61988" y="2074863"/>
            <a:ext cx="8193087" cy="2123658"/>
          </a:xfrm>
          <a:prstGeom prst="rect">
            <a:avLst/>
          </a:prstGeom>
          <a:solidFill>
            <a:srgbClr val="92D050"/>
          </a:soli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latinLnBrk="0">
              <a:defRPr/>
            </a:pPr>
            <a:r>
              <a:rPr lang="en-US" altLang="ko-KR" sz="66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Session 1b</a:t>
            </a:r>
            <a:endParaRPr kumimoji="0" lang="ko-KR" altLang="en-US" sz="66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r" latinLnBrk="0">
              <a:defRPr/>
            </a:pPr>
            <a:r>
              <a:rPr lang="ko-KR" altLang="en-US" sz="66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비전의 소유</a:t>
            </a:r>
            <a:endParaRPr kumimoji="0" lang="ko-KR" altLang="en-US" sz="66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99792" y="4509120"/>
            <a:ext cx="4793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4693786"/>
            <a:ext cx="6584964" cy="181588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ko-KR" altLang="en-US" sz="28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비전에 대해 나누기 전에 미국 </a:t>
            </a:r>
            <a:r>
              <a:rPr lang="ko-KR" altLang="en-US" sz="2800" dirty="0" err="1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버지니아주</a:t>
            </a:r>
            <a:r>
              <a:rPr lang="ko-KR" altLang="en-US" sz="28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dirty="0" err="1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타이드</a:t>
            </a:r>
            <a:r>
              <a:rPr lang="ko-KR" altLang="en-US" sz="28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워드 교회에서 만든 동영상을 보고 시작하는 것도 좋습니다</a:t>
            </a:r>
            <a:r>
              <a:rPr lang="en-US" altLang="ko-KR" sz="28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.</a:t>
            </a:r>
          </a:p>
          <a:p>
            <a:r>
              <a:rPr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hlinkClick r:id="rId5"/>
              </a:rPr>
              <a:t>WWW.igomt.com</a:t>
            </a:r>
            <a:r>
              <a:rPr lang="en-US" altLang="ko-KR" sz="28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자료실에서 찾으십시오</a:t>
            </a:r>
            <a:r>
              <a:rPr lang="en-US" altLang="ko-KR" sz="28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.</a:t>
            </a:r>
            <a:endParaRPr lang="ko-KR" altLang="en-US" sz="2800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387" name="제목 3"/>
          <p:cNvSpPr>
            <a:spLocks noGrp="1"/>
          </p:cNvSpPr>
          <p:nvPr>
            <p:ph type="title"/>
          </p:nvPr>
        </p:nvSpPr>
        <p:spPr>
          <a:xfrm>
            <a:off x="457200" y="1003287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비전의 </a:t>
            </a:r>
            <a:r>
              <a:rPr lang="ko-KR" altLang="en-US" sz="36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소유</a:t>
            </a:r>
            <a:r>
              <a:rPr lang="en-US" altLang="ko-KR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539552" y="1675728"/>
            <a:ext cx="8352928" cy="489654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“비전이 없으면 백성이 죽는다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방자히 행한다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)”(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잠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29:18) </a:t>
            </a:r>
          </a:p>
          <a:p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 비전의 정의</a:t>
            </a:r>
            <a:endParaRPr lang="en-US" altLang="ko-KR" sz="2400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히브리어로 “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카존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400" dirty="0" err="1" smtClean="0">
                <a:latin typeface="HY견고딕" pitchFamily="18" charset="-127"/>
                <a:ea typeface="HY견고딕" pitchFamily="18" charset="-127"/>
              </a:rPr>
              <a:t>Chazown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에서 왔으며 카존 이라는 말은 꿈 이나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계시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를 말한다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       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카존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의 저자 크레이크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그로쉘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(Craig </a:t>
            </a:r>
            <a:r>
              <a:rPr lang="en-US" altLang="ko-KR" sz="2400" dirty="0" err="1" smtClean="0">
                <a:latin typeface="HY견고딕" pitchFamily="18" charset="-127"/>
                <a:ea typeface="HY견고딕" pitchFamily="18" charset="-127"/>
              </a:rPr>
              <a:t>Groeschel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은 “비전이 없으면 외로움에 휩싸이기도 하고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없으면 건강도 약속할 수 없고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없으면 일을 해도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눈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 빠지게 퇴근 시간만 기다려 진다”고 했다“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2)“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비전은 인생의 </a:t>
            </a:r>
            <a:r>
              <a:rPr lang="en-US" altLang="ko-KR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GPS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와 같다”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(High Performance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를 쓴 경영컨설턴트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류도량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285860"/>
            <a:ext cx="8446392" cy="516747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3)“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비전은 미래 도전적인 그림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(Future challenging picture)”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4)“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비전은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열정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을 만들어 내는 미래의 그림”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빌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하이벨즈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5)“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사람의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심장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이나 자동차의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연료</a:t>
            </a:r>
            <a:r>
              <a:rPr lang="en-US" altLang="ko-KR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엔진</a:t>
            </a:r>
            <a:r>
              <a:rPr lang="en-US" altLang="ko-KR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와 같다”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빌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하이벨즈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6)“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비전은 회사나 기관이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탁월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해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질때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어떤 모습을 가지게 되는 지를 그리는 그림”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(Brian Tracy) </a:t>
            </a: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7)“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내 인생에 목숨을 걸어도 아깝지 않는 것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”(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달라스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루이스빌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침례교호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K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목사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196752"/>
            <a:ext cx="8158162" cy="525658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</a:t>
            </a:r>
            <a:r>
              <a:rPr lang="en-US" altLang="ko-KR" sz="2400" dirty="0" smtClean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2. </a:t>
            </a:r>
            <a:r>
              <a:rPr lang="ko-KR" altLang="en-US" sz="2400" dirty="0" smtClean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다윗의 비전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  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역대상 저자는 역상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14:2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절에서 다윗에 대해 이렇게 말합니다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다윗이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여호와께서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자기로 이스라엘 왕을  삼으신 줄을 깨달았으니 이는 그 백성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이스라엘을 위하여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나라를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진흥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하게 하셨음이니라”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And David knew that </a:t>
            </a:r>
            <a:r>
              <a:rPr lang="en-US" altLang="ko-KR" sz="2400" u="sng" dirty="0" smtClean="0">
                <a:latin typeface="HY견고딕" pitchFamily="18" charset="-127"/>
                <a:ea typeface="HY견고딕" pitchFamily="18" charset="-127"/>
              </a:rPr>
              <a:t>the Lord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had established him as king over Israel and that his kingdom had been highly exalted </a:t>
            </a:r>
            <a:r>
              <a:rPr lang="en-US" altLang="ko-KR" sz="2400" u="sng" dirty="0" smtClean="0">
                <a:latin typeface="HY견고딕" pitchFamily="18" charset="-127"/>
                <a:ea typeface="HY견고딕" pitchFamily="18" charset="-127"/>
              </a:rPr>
              <a:t>for the sake of his people Israel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사무엘상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저자는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5: 2-3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에서 이렇게 말합니다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“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사울이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우리의 왕이 되었을 때에도 이스라엘을 거느려 출입하게 한 자는 왕이시었고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one who led Israel on their military campaigns)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여호와께서도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왕에게 말씀하시기를 네가 내 백성 이스라엘의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목자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가 되며 이스라엘의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주권자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가 되리라 하셨나이다</a:t>
            </a:r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196752"/>
            <a:ext cx="8518400" cy="525658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</a:t>
            </a:r>
            <a:endParaRPr lang="en-US" altLang="ko-KR" sz="2400" dirty="0"/>
          </a:p>
          <a:p>
            <a:endParaRPr lang="en-US" altLang="ko-KR" sz="2400" dirty="0" smtClean="0"/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(And the Lord said to you, “You will shepherd my people Israel, and you will become their ruler.”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“...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이에 모든 장로가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헤브론에서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다윗에게 기름을 부어 이스라엘 왕을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삼으니라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” 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또 사무엘 하 저자는 이렇게 말합니다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다윗이 여호와께서 자기를 세우사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이스라엘의 왕을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삼으신 것과 그 백성 이스라엘을 위하여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그 나라를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높이신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것을 아니라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5:12)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라고 말합니다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4)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이 말씀에서 하나님이 다윗을 왕으로 삼으신 목적이 무엇이라고 생각 합니까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 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나라를 높이거나”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진흥하게 하는 일”은 구체적으로 무엇을 말한다고 생각합니까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당신을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사역자로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삼으신 목적이 무엇이라 생각합니까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혹은 하나님이 당신에게 주신 비전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(=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구체적인 목적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은 무엇입니까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 비전을 어떻게 이루고자 합니까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 smtClean="0"/>
          </a:p>
          <a:p>
            <a:r>
              <a:rPr lang="ko-KR" altLang="en-US" sz="2400" dirty="0" smtClean="0"/>
              <a:t> </a:t>
            </a:r>
          </a:p>
          <a:p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23528" y="1196752"/>
            <a:ext cx="8640960" cy="525658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왕으로 삼은 목적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i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나라를 진흥하게 하는 일</a:t>
            </a:r>
            <a:r>
              <a:rPr lang="en-US" altLang="ko-KR" sz="2400" i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_</a:t>
            </a:r>
            <a:endParaRPr lang="ko-KR" altLang="en-US" sz="2400" i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i="1" dirty="0" smtClean="0">
                <a:latin typeface="HY견고딕" pitchFamily="18" charset="-127"/>
                <a:ea typeface="HY견고딕" pitchFamily="18" charset="-127"/>
              </a:rPr>
              <a:t>(2)“</a:t>
            </a:r>
            <a:r>
              <a:rPr lang="ko-KR" altLang="en-US" sz="2400" i="1" dirty="0" smtClean="0">
                <a:latin typeface="HY견고딕" pitchFamily="18" charset="-127"/>
                <a:ea typeface="HY견고딕" pitchFamily="18" charset="-127"/>
              </a:rPr>
              <a:t>나라를 높인다”</a:t>
            </a:r>
            <a:r>
              <a:rPr lang="en-US" altLang="ko-KR" sz="2400" i="1" dirty="0" smtClean="0">
                <a:latin typeface="HY견고딕" pitchFamily="18" charset="-127"/>
                <a:ea typeface="HY견고딕" pitchFamily="18" charset="-127"/>
              </a:rPr>
              <a:t>,”</a:t>
            </a:r>
            <a:r>
              <a:rPr lang="ko-KR" altLang="en-US" sz="2400" i="1" dirty="0" smtClean="0">
                <a:latin typeface="HY견고딕" pitchFamily="18" charset="-127"/>
                <a:ea typeface="HY견고딕" pitchFamily="18" charset="-127"/>
              </a:rPr>
              <a:t>진흥하게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하는 일은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(3)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당신을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사역자로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삼은 목적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:_________________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(4)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당신에게 주신 비전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:______________________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(5)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어떻게 이루고자  하는가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?__________________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5) 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있는 조직과 비전이 없는 조직의 차이는 엄청난 결과를 초래합니다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있는 조직의 매출액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약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(166%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682% )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(2)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있는 조직의 노동인력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약 </a:t>
            </a:r>
            <a:r>
              <a:rPr lang="en-US" altLang="ko-KR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( 36%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282%)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(3)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있는 조직의 주식가격 상승률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약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13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( 74%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901%)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(4)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비전이 있는 조직의 순수익 증가율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약 </a:t>
            </a:r>
            <a:r>
              <a:rPr lang="en-US" altLang="ko-KR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756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( 1%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756%)  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000" dirty="0" smtClean="0">
                <a:latin typeface="HY견고딕" pitchFamily="18" charset="-127"/>
                <a:ea typeface="HY견고딕" pitchFamily="18" charset="-127"/>
              </a:rPr>
              <a:t>( Great Leadership, </a:t>
            </a:r>
            <a:r>
              <a:rPr lang="ko-KR" altLang="en-US" sz="2000" dirty="0" smtClean="0">
                <a:latin typeface="HY견고딕" pitchFamily="18" charset="-127"/>
                <a:ea typeface="HY견고딕" pitchFamily="18" charset="-127"/>
              </a:rPr>
              <a:t>거름출판 </a:t>
            </a:r>
            <a:r>
              <a:rPr lang="en-US" altLang="ko-KR" sz="2000" dirty="0" smtClean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000" dirty="0" err="1" smtClean="0">
                <a:latin typeface="HY견고딕" pitchFamily="18" charset="-127"/>
                <a:ea typeface="HY견고딕" pitchFamily="18" charset="-127"/>
              </a:rPr>
              <a:t>안토니</a:t>
            </a:r>
            <a:r>
              <a:rPr lang="ko-KR" altLang="en-US" sz="2000" dirty="0" smtClean="0">
                <a:latin typeface="HY견고딕" pitchFamily="18" charset="-127"/>
                <a:ea typeface="HY견고딕" pitchFamily="18" charset="-127"/>
              </a:rPr>
              <a:t> 벨 지음</a:t>
            </a:r>
            <a:r>
              <a:rPr lang="en-US" altLang="ko-KR" sz="2000" dirty="0" smtClean="0">
                <a:latin typeface="HY견고딕" pitchFamily="18" charset="-127"/>
                <a:ea typeface="HY견고딕" pitchFamily="18" charset="-127"/>
              </a:rPr>
              <a:t>, 2006, p.206, 208)  </a:t>
            </a:r>
            <a:r>
              <a:rPr lang="ko-KR" altLang="en-US" sz="2400" dirty="0" smtClean="0"/>
              <a:t> </a:t>
            </a:r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6732240" y="1628800"/>
            <a:ext cx="2113079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ko-KR" altLang="en-US" sz="20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부국 강병의 나라</a:t>
            </a:r>
            <a:endParaRPr lang="en-US" altLang="ko-KR" sz="20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138308" y="2020778"/>
            <a:ext cx="3538148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ko-KR" altLang="en-US" sz="2000" dirty="0" smtClean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교회 부흥과 주님의 나라 확장</a:t>
            </a:r>
            <a:endParaRPr lang="en-US" altLang="ko-KR" sz="20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067944" y="2380818"/>
            <a:ext cx="1526380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ko-KR" altLang="en-US" sz="2000" dirty="0" smtClean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각자 답하기</a:t>
            </a:r>
            <a:endParaRPr lang="en-US" altLang="ko-KR" sz="20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5565900" y="2668850"/>
            <a:ext cx="1526380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ko-KR" altLang="en-US" sz="2000" dirty="0" smtClean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각자 답하기</a:t>
            </a:r>
            <a:endParaRPr lang="en-US" altLang="ko-KR" sz="20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6" grpId="0" animBg="1"/>
      <p:bldP spid="7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61988" y="2074863"/>
            <a:ext cx="8193087" cy="2123658"/>
          </a:xfrm>
          <a:prstGeom prst="rect">
            <a:avLst/>
          </a:prstGeom>
          <a:solidFill>
            <a:srgbClr val="92D050"/>
          </a:soli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latinLnBrk="0">
              <a:defRPr/>
            </a:pPr>
            <a:r>
              <a:rPr lang="en-US" altLang="ko-KR" sz="66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Session 1a</a:t>
            </a:r>
            <a:endParaRPr kumimoji="0" lang="ko-KR" altLang="en-US" sz="66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r" latinLnBrk="0">
              <a:defRPr/>
            </a:pPr>
            <a:r>
              <a:rPr kumimoji="0" lang="ko-KR" altLang="en-US" sz="66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부르심</a:t>
            </a:r>
            <a:endParaRPr kumimoji="0" lang="ko-KR" altLang="en-US" sz="66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23528" y="1484784"/>
            <a:ext cx="8640960" cy="496855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000" dirty="0" smtClean="0"/>
              <a:t>◆ 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결과 비전이 있으면 리더들의 곁에 훌륭한 인재가 모이고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부하 직원들의 충성도가 높아지고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조직 구성원들의 생산성이 향상된다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….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그리고 비전은 헌신과 인내를 낳는다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….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그리고 비전은 과감한 목표를 통해 표방된다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 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많은 회사들이 목표를 세웠을 때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...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그들의 조직의 에너지를 한 방향으로 흐르게 했다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3200" dirty="0" smtClean="0">
                <a:latin typeface="HY견고딕" pitchFamily="18" charset="-127"/>
                <a:ea typeface="HY견고딕" pitchFamily="18" charset="-127"/>
              </a:rPr>
              <a:t> </a:t>
            </a:r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268760"/>
            <a:ext cx="8158162" cy="511299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</a:t>
            </a:r>
            <a:endParaRPr lang="en-US" altLang="ko-KR" sz="2400" dirty="0"/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비전은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하나님이 주신 것이어야 합니다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아래 인물들에게 주신 하나님의 비전은 무엇이었습니까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중요한 단어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2-3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가지로 적어 보십시오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요셉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창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37:5-9)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볏 짚단</a:t>
            </a:r>
            <a:r>
              <a:rPr lang="en-US" altLang="ko-KR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별들이 절을 함</a:t>
            </a:r>
            <a:r>
              <a:rPr lang="en-US" altLang="ko-KR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다스림</a:t>
            </a:r>
            <a:r>
              <a:rPr lang="en-US" altLang="ko-KR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)/ </a:t>
            </a:r>
            <a:r>
              <a:rPr lang="ko-KR" altLang="en-US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이스라엘의 민족의 시작</a:t>
            </a:r>
            <a:endParaRPr lang="en-US" altLang="ko-KR" sz="2400" dirty="0">
              <a:solidFill>
                <a:srgbClr val="003217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사도 바울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롬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1:16): 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이방인에게 선교</a:t>
            </a:r>
            <a:r>
              <a:rPr lang="en-US" altLang="ko-KR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빚진 자의 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심정으로 복음 전함</a:t>
            </a:r>
            <a:r>
              <a:rPr lang="en-US" altLang="ko-KR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>
              <a:solidFill>
                <a:srgbClr val="003217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말틴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루터 킹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갈라디아서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3:28): 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피부 색깔로 사람을 판단하지 않는 세상</a:t>
            </a:r>
          </a:p>
          <a:p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알버트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슈바이츠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요일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3:16): </a:t>
            </a:r>
            <a:r>
              <a:rPr lang="en-US" altLang="ko-KR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Africa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인 사랑</a:t>
            </a:r>
            <a:r>
              <a:rPr lang="en-US" altLang="ko-KR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생명의 경외</a:t>
            </a:r>
            <a:r>
              <a:rPr lang="en-US" altLang="ko-KR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400" dirty="0" err="1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Reverance</a:t>
            </a:r>
            <a:r>
              <a:rPr lang="en-US" altLang="ko-KR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 of Life)</a:t>
            </a:r>
            <a:endParaRPr lang="ko-KR" altLang="en-US" sz="2400" dirty="0">
              <a:solidFill>
                <a:srgbClr val="003217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/>
          </a:p>
          <a:p>
            <a:r>
              <a:rPr lang="ko-KR" altLang="en-US" sz="2400" dirty="0"/>
              <a:t> </a:t>
            </a:r>
          </a:p>
          <a:p>
            <a:r>
              <a:rPr lang="ko-KR" altLang="en-US" sz="24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68313" y="1124321"/>
            <a:ext cx="8280151" cy="5329015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  </a:t>
            </a:r>
          </a:p>
          <a:p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 </a:t>
            </a: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빌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하이벨즈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(Willow Creek Comm. Church) : </a:t>
            </a:r>
            <a:r>
              <a:rPr lang="en-US" altLang="ko-KR" sz="2400" dirty="0" err="1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Unchurched</a:t>
            </a:r>
            <a:r>
              <a:rPr lang="en-US" altLang="ko-KR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 Young People(</a:t>
            </a:r>
            <a:r>
              <a:rPr lang="ko-KR" altLang="en-US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교회를 등지는 젊은 청년들을 주님께로</a:t>
            </a:r>
            <a:r>
              <a:rPr lang="en-US" altLang="ko-KR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dirty="0" smtClean="0">
              <a:solidFill>
                <a:srgbClr val="003217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옥한흠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딤후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2:2): </a:t>
            </a:r>
            <a:r>
              <a:rPr lang="ko-KR" altLang="en-US" sz="2400" dirty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제자훈련을 통한 교회 성장과 지역 사회 </a:t>
            </a:r>
            <a:r>
              <a:rPr lang="ko-KR" altLang="en-US" sz="2400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선교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 err="1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테레샤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수녀</a:t>
            </a:r>
            <a:r>
              <a:rPr lang="ko-KR" altLang="en-US" sz="2400" dirty="0" smtClean="0"/>
              <a:t> 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실습 </a:t>
            </a:r>
            <a:r>
              <a:rPr lang="en-US" altLang="ko-KR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-1&gt;</a:t>
            </a:r>
          </a:p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하나님이 당신에게 주신 비전이 무엇입니까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그것을 아래에 한 줄로 쓰고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뒷받침되는 성경구절을 적으십시오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그러한 비전을 받은 동기를 말해 보십시오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(1)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하나님이 주신 비전과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뒷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받침이 되는 성경구절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(2)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비전을 받은 동기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_______________________________</a:t>
            </a:r>
            <a:endParaRPr lang="en-US" altLang="ko-KR" sz="2400" dirty="0" smtClean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 smtClean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/>
          </a:p>
          <a:p>
            <a:endParaRPr lang="en-US" altLang="ko-KR" sz="2400" dirty="0"/>
          </a:p>
          <a:p>
            <a:endParaRPr lang="ko-KR" altLang="en-US" sz="2400" dirty="0"/>
          </a:p>
          <a:p>
            <a:r>
              <a:rPr lang="ko-KR" altLang="en-US" sz="2400" dirty="0"/>
              <a:t> </a:t>
            </a:r>
          </a:p>
          <a:p>
            <a:r>
              <a:rPr lang="ko-KR" altLang="en-US" sz="24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0483" name="제목 3"/>
          <p:cNvSpPr>
            <a:spLocks noGrp="1"/>
          </p:cNvSpPr>
          <p:nvPr>
            <p:ph type="title"/>
          </p:nvPr>
        </p:nvSpPr>
        <p:spPr>
          <a:xfrm>
            <a:off x="457200" y="1049341"/>
            <a:ext cx="7354888" cy="638175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비전의 소유</a:t>
            </a:r>
            <a:r>
              <a:rPr lang="en-US" altLang="ko-KR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678009"/>
            <a:ext cx="8158162" cy="475138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</a:t>
            </a:r>
            <a:endParaRPr lang="en-US" altLang="ko-KR" sz="2400" dirty="0"/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4.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비전은 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하나님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이</a:t>
            </a:r>
            <a:r>
              <a:rPr lang="ko-KR" altLang="en-US" sz="2400" u="sng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성취하게 하신다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다윗이 </a:t>
            </a:r>
            <a:r>
              <a:rPr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이스라엘을 진흥하게 하기 위한 비전을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이루어 가는데 어떤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장애물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 있었습니까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그것을 어떻게 극복했습니까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(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16:8)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가장 큰 장애물인 사울 왕에 대해 생각해 보십시오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요셉에게 주신 하나님의 비전을 이루어 가는데 어떤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장애물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 있었습니까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그것을 어떻게 극복했습니까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형들의 시기로 인해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…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고난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인내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용서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..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등 을 생각해 보십시오</a:t>
            </a: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윌리암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쉬워드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(William Seward): 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미국 본토의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1/5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이나 되는 알라스카는 구 소련으로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부터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단지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720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만 불에 구입되었다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 땅의 면적은 한국의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남한의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15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미국에서 가장 큰 주이며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 </a:t>
            </a:r>
          </a:p>
          <a:p>
            <a:r>
              <a:rPr lang="ko-KR" altLang="en-US" sz="24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557338"/>
            <a:ext cx="8158162" cy="460851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</a:t>
            </a:r>
            <a:endParaRPr lang="en-US" altLang="ko-KR" sz="2400" dirty="0"/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4.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비전은 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하나님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이</a:t>
            </a:r>
            <a:r>
              <a:rPr lang="ko-KR" altLang="en-US" sz="2400" u="sng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성취하게 하신다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에이커당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환산하면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센터에 불과한 금액이다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윌리암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쉬워드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국무 장관은 얼마나 많은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장애물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 있었는지 모른다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1867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년 상원 투표에서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한표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차이로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윌리암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쉬워드에게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준 비전이 성취되었다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그는 다른 사람들이 보지 못하는 눈을 가졌고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 땅의 가치를 알았기 때문이다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 땅을 구입한지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140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년이 지났지만 그 가치는 돈으로 환산할 수 없다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그는 세상의 일을 하면서도 비전을 가지고 뛰었다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모든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장애물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을 물리쳤다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하물며 우리 신앙인은 하나님이 주시는 비전을 가져야 하지 않는가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하나님이 우리에게 주신 비전은 확실히 이루어 진다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(“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사장으로 사는 것 “ 서광원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/>
          </a:p>
          <a:p>
            <a:r>
              <a:rPr lang="ko-KR" altLang="en-US" sz="2400" dirty="0"/>
              <a:t> </a:t>
            </a:r>
          </a:p>
          <a:p>
            <a:r>
              <a:rPr lang="ko-KR" altLang="en-US" sz="24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67544" y="1196752"/>
            <a:ext cx="8302625" cy="525658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/>
              <a:t> </a:t>
            </a:r>
            <a:endParaRPr lang="en-US" altLang="ko-KR" sz="2400" dirty="0"/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비전이 있으면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사람이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찾아온다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22:1-2, 23:13-14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AutoNum type="arabicParenR"/>
              <a:defRPr/>
            </a:pP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다윗이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사울에게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쫒길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때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400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여명의 사람들이 다윗을 찾아 왔다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환란 당한 자와 빚진 자와 마음이 원통한 자들이 다 모였더라”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다윗이 비록 환란을 당하고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마음에 원통함이 있다 할지라도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비전이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있는 사람에게 사람들은 찾아 오는 법이다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다윗에게는 통일 이스라엘을 이루고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나라를 진흥시켜야 하겠다는 비전이 있었기에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(1)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어두운 세상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(2)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선인이 악인에게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쫒기는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세상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(3)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불법이 판을 치는 세상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(4)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하나님의 종을 죽이는 세상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(5)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선한 군인을 이용해서 자기 배를 채우려는 세상을 바로 잡으려는 비전을 가진 다윗에게 사람들은 찾아왔다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..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마찬가지로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..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비록 회사도 지금은 적다 할지라도 비전이 있는 회사에는 사원들이 몰려 오기 마련이다</a:t>
            </a:r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457200" indent="-457200">
              <a:defRPr/>
            </a:pP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</a:p>
          <a:p>
            <a:pPr marL="457200" indent="-457200">
              <a:buFontTx/>
              <a:buAutoNum type="arabicParenR"/>
              <a:defRPr/>
            </a:pPr>
            <a:endParaRPr lang="ko-KR" altLang="en-US" sz="2400" dirty="0"/>
          </a:p>
          <a:p>
            <a:pPr>
              <a:defRPr/>
            </a:pPr>
            <a:r>
              <a:rPr lang="ko-KR" altLang="en-US" sz="2400" dirty="0"/>
              <a:t> </a:t>
            </a: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/>
          </a:p>
          <a:p>
            <a:pPr>
              <a:defRPr/>
            </a:pPr>
            <a:r>
              <a:rPr lang="ko-KR" altLang="en-US" sz="2400" dirty="0"/>
              <a:t> </a:t>
            </a:r>
          </a:p>
          <a:p>
            <a:pPr>
              <a:defRPr/>
            </a:pPr>
            <a:r>
              <a:rPr lang="ko-KR" altLang="en-US" sz="24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>
              <a:defRPr/>
            </a:pPr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557338"/>
            <a:ext cx="8302625" cy="460851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/>
              <a:t> </a:t>
            </a:r>
            <a:endParaRPr lang="en-US" altLang="ko-KR" sz="2400" dirty="0"/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당신의 교회는 어떤 비전을 가지고 있기에 사람들이 찾아 오는가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옆 사람과 당신이 가진 비전을 나누십시오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 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>
              <a:defRPr/>
            </a:pP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적색 바다에는 고기가 모이지 않듯이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레드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오션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교회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불건강한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교회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)	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에는 사람들이 모이지 않는다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당신의 교회 비전은 무엇인가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 비전 때문에 사람들이 모일 것이라 생각하는가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이유는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>
              <a:defRPr/>
            </a:pP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4)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예수님 당시 바리새인들에게는 사람들이 오지 않았지만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예수님에게는 모였다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무엇 때문이라고 생각하는가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 marL="457200" indent="-457200">
              <a:buFontTx/>
              <a:buAutoNum type="arabicParenR"/>
              <a:defRPr/>
            </a:pPr>
            <a:endParaRPr lang="ko-KR" altLang="en-US" sz="2400" dirty="0"/>
          </a:p>
          <a:p>
            <a:pPr>
              <a:defRPr/>
            </a:pPr>
            <a:r>
              <a:rPr lang="ko-KR" altLang="en-US" sz="2400" dirty="0">
                <a:solidFill>
                  <a:srgbClr val="CC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>
              <a:defRPr/>
            </a:pPr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557338"/>
            <a:ext cx="8302625" cy="482441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 </a:t>
            </a:r>
            <a:endParaRPr lang="en-US" altLang="ko-KR" sz="2400" dirty="0"/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6. 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비전은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사람을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담대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하게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만든다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17:45-49)</a:t>
            </a:r>
          </a:p>
          <a:p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1) 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다윗이 골리앗 앞에서 그렇게도 담대 할 수 있었을까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어린 소년이 그 거대한 골리앗 앞에서도 기가 죽지 않고 당당하게 맞설 수 있었던 것은 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하나님이 주신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이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그의 가슴을 사로 잡고 있었기 때문일 것이다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우리 인간이 비전으로 무장되어질 때 엄청난 힘과 능력을 발휘하고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한 없이 강한 인간이 된다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사람을 강하게 하고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담대하게 하는 것은 자신의 힘이 아니라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하나님이 주신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때문이다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담대한 비전으로 무장했던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알버트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슈바이츠는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아프리카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대륙을 선교했고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담대한 비전을 가졌던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말틴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루터 킹은 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미국의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역사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를 바꾸었고</a:t>
            </a:r>
            <a:r>
              <a:rPr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담대한 비전을 가졌던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옥한흠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목사는 평신도 제자훈련을 통해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교회의 체질을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바꾸었고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endParaRPr lang="en-US" altLang="ko-KR" sz="2400" dirty="0"/>
          </a:p>
          <a:p>
            <a:endParaRPr lang="en-US" altLang="ko-KR" sz="2400" dirty="0"/>
          </a:p>
          <a:p>
            <a:endParaRPr lang="ko-KR" altLang="en-US" sz="2400" dirty="0"/>
          </a:p>
          <a:p>
            <a:r>
              <a:rPr lang="ko-KR" altLang="en-US" sz="2400" dirty="0"/>
              <a:t> </a:t>
            </a: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536" y="1268761"/>
            <a:ext cx="8497639" cy="511299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그리고 담대한 비전을 가졌던 빌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하이벨즈는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교회를 등지는 젊은이들을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교회로 돌아 오게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만들었다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당신은 하나님의 비전으로 무장되어 있는가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담대한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으로 무장하면 아무리 어려운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장애물도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당신 앞에 평지가 될 것이다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당신의 사역이 힘든가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하나님이 주시는 비전으로 무장하라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당신이 힘이 빠지고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약해 있는 것은 하나님이 주시는 비전으로 무장하지 않았기 때문이 아닌가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? 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  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4) 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당신을 담대하게 만드는 것은 물질이나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학위도 아니다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당신은  담대하게 만드는 것은 하나님이 주신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이다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 K-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마트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Target,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및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씨어즈가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상권을 잡고 있을 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때에도 월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마트의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창시자 샘 </a:t>
            </a:r>
            <a:r>
              <a:rPr lang="ko-KR" altLang="en-US" sz="2400" dirty="0" err="1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월튼은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세계에서 가장 큰 기업을 이루었다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 </a:t>
            </a:r>
          </a:p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268760"/>
            <a:ext cx="8353425" cy="5184576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그는 항상 골리앗 앞에선 도전장을 내었던 다윗처럼 사	업을 펼쳐 나갔다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그는 자기에게 준 꿈을 전염 시켜서 그가 세상을 떠날 때에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250</a:t>
            </a:r>
            <a:r>
              <a:rPr lang="ko-KR" altLang="en-US" sz="2400" dirty="0" err="1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억달러을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남겼다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 그는 이렇게 말했다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.“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돈을 좇는 사람이 되지 말고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을 좇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는 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사람이 되라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살펴보기</a:t>
            </a:r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&gt;</a:t>
            </a:r>
          </a:p>
          <a:p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하나님께서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당신을 통해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교회 성도들과 함께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이 땅위에 전염되기를 원하는 꿈이 무엇인가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무엇을 위해 당신은 살고 있는가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그것을 위해 살고 죽을 수 있는 것이 무엇인가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아무리 바쳐도 아깝지 않은 것이 있으면 옆 사람과 나누어라</a:t>
            </a:r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_____________________________________________________ </a:t>
            </a:r>
          </a:p>
          <a:p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 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참고</a:t>
            </a:r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 err="1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위크리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홈즈의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글을 읽고  비전을 살펴 보라</a:t>
            </a:r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당신의 비전과 무엇이 같고 또 다른가</a:t>
            </a:r>
            <a:r>
              <a:rPr lang="en-US" altLang="ko-KR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?)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268760"/>
            <a:ext cx="8497639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</a:t>
            </a:r>
            <a:r>
              <a:rPr lang="ko-KR" altLang="en-US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기스의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아들 </a:t>
            </a:r>
            <a:r>
              <a:rPr lang="ko-KR" altLang="en-US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사울을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사십 년간 주셨다가 폐하시고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왕으로 세우시고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증거하여 가라사대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내가 </a:t>
            </a:r>
            <a:r>
              <a:rPr lang="ko-KR" altLang="en-US" sz="3200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이새의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아들 </a:t>
            </a:r>
            <a:r>
              <a:rPr lang="ko-KR" altLang="en-US" sz="3200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다윗을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만나니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내 마음에 합한 사람이라 </a:t>
            </a:r>
            <a:endParaRPr lang="en-US" altLang="ko-KR" sz="3200" u="sng" dirty="0" smtClean="0">
              <a:solidFill>
                <a:srgbClr val="86041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(A man after my own heart)</a:t>
            </a: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내 뜻을 </a:t>
            </a:r>
            <a:r>
              <a:rPr lang="ko-KR" altLang="en-US" sz="3200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 이루게 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하리라 하시더니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”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ko-KR" altLang="en-US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행 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13:21-22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endParaRPr lang="en-US" altLang="ko-KR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endParaRPr lang="en-US" altLang="ko-KR" sz="1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71600" y="260648"/>
            <a:ext cx="6840760" cy="69269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부르심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(calling)</a:t>
            </a:r>
            <a:endParaRPr lang="en-US" altLang="ko-KR" sz="3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7" name="그림 6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8" name="그림 7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1000125"/>
            <a:ext cx="7772400" cy="785813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q"/>
            </a:pPr>
            <a:r>
              <a:rPr lang="ko-KR" altLang="en-US" sz="3200" smtClean="0">
                <a:latin typeface="HY견고딕" pitchFamily="18" charset="-127"/>
                <a:ea typeface="HY견고딕" pitchFamily="18" charset="-127"/>
              </a:rPr>
              <a:t> 비전의 특징(6가지)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28813"/>
            <a:ext cx="8424862" cy="4595812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ko-KR" altLang="en-US" sz="2800" b="1" dirty="0" smtClean="0">
                <a:solidFill>
                  <a:schemeClr val="folHlink"/>
                </a:solidFill>
                <a:latin typeface="HY헤드라인M" pitchFamily="18" charset="-127"/>
                <a:ea typeface="HY헤드라인M" pitchFamily="18" charset="-127"/>
              </a:rPr>
              <a:t>당신이 만든 비전은</a:t>
            </a:r>
            <a:r>
              <a:rPr lang="ko-KR" altLang="en-US" sz="2800" b="1" dirty="0" smtClean="0">
                <a:solidFill>
                  <a:schemeClr val="folHlink"/>
                </a:solidFill>
                <a:latin typeface="Times New Roman" pitchFamily="18" charset="0"/>
                <a:ea typeface="HY헤드라인M" pitchFamily="18" charset="-127"/>
              </a:rPr>
              <a:t>…</a:t>
            </a:r>
            <a:r>
              <a:rPr lang="ko-KR" altLang="en-US" sz="2800" b="1" dirty="0" smtClean="0">
                <a:solidFill>
                  <a:schemeClr val="folHlink"/>
                </a:solidFill>
                <a:latin typeface="HY헤드라인M" pitchFamily="18" charset="-127"/>
                <a:ea typeface="HY헤드라인M" pitchFamily="18" charset="-127"/>
              </a:rPr>
              <a:t>.</a:t>
            </a:r>
          </a:p>
          <a:p>
            <a:pPr lvl="1" eaLnBrk="1" hangingPunct="1"/>
            <a:r>
              <a:rPr lang="ko-KR" altLang="en-US" b="1" dirty="0" smtClean="0">
                <a:latin typeface="HY헤드라인M" pitchFamily="18" charset="-127"/>
                <a:ea typeface="HY헤드라인M" pitchFamily="18" charset="-127"/>
              </a:rPr>
              <a:t>풍요로운 앞날을 제시하는가?</a:t>
            </a:r>
          </a:p>
          <a:p>
            <a:pPr lvl="1" eaLnBrk="1" hangingPunct="1"/>
            <a:r>
              <a:rPr lang="ko-KR" altLang="en-US" b="1" dirty="0" smtClean="0">
                <a:solidFill>
                  <a:srgbClr val="13D71C"/>
                </a:solidFill>
                <a:latin typeface="HY헤드라인M" pitchFamily="18" charset="-127"/>
                <a:ea typeface="HY헤드라인M" pitchFamily="18" charset="-127"/>
              </a:rPr>
              <a:t>사람들을 자극할 만 하는가?</a:t>
            </a:r>
          </a:p>
          <a:p>
            <a:pPr lvl="1" eaLnBrk="1" hangingPunct="1"/>
            <a:r>
              <a:rPr lang="ko-KR" altLang="en-US" b="1" dirty="0" smtClean="0">
                <a:latin typeface="HY헤드라인M" pitchFamily="18" charset="-127"/>
                <a:ea typeface="HY헤드라인M" pitchFamily="18" charset="-127"/>
              </a:rPr>
              <a:t>계속적으로 사람을 이끌어 가는가?</a:t>
            </a:r>
          </a:p>
          <a:p>
            <a:pPr lvl="1" eaLnBrk="1" hangingPunct="1"/>
            <a:r>
              <a:rPr lang="ko-KR" altLang="en-US" b="1" dirty="0" smtClean="0">
                <a:solidFill>
                  <a:srgbClr val="13D71C"/>
                </a:solidFill>
                <a:latin typeface="HY헤드라인M" pitchFamily="18" charset="-127"/>
                <a:ea typeface="HY헤드라인M" pitchFamily="18" charset="-127"/>
              </a:rPr>
              <a:t>사람들을 계속적으로 진취적으로 만드는가?</a:t>
            </a:r>
          </a:p>
          <a:p>
            <a:pPr lvl="1" eaLnBrk="1" hangingPunct="1"/>
            <a:r>
              <a:rPr lang="ko-KR" altLang="en-US" b="1" dirty="0" smtClean="0">
                <a:latin typeface="HY헤드라인M" pitchFamily="18" charset="-127"/>
                <a:ea typeface="HY헤드라인M" pitchFamily="18" charset="-127"/>
              </a:rPr>
              <a:t>내부 사람들에게 흥미를 주는가?</a:t>
            </a:r>
          </a:p>
          <a:p>
            <a:pPr lvl="1" eaLnBrk="1" hangingPunct="1"/>
            <a:r>
              <a:rPr lang="ko-KR" altLang="en-US" b="1" dirty="0" smtClean="0">
                <a:solidFill>
                  <a:srgbClr val="13D71C"/>
                </a:solidFill>
                <a:latin typeface="HY헤드라인M" pitchFamily="18" charset="-127"/>
                <a:ea typeface="HY헤드라인M" pitchFamily="18" charset="-127"/>
              </a:rPr>
              <a:t>생명력을 불어 넣어 주는가?</a:t>
            </a:r>
            <a:endParaRPr lang="en-US" altLang="ko-KR" b="1" dirty="0" smtClean="0">
              <a:solidFill>
                <a:srgbClr val="13D71C"/>
              </a:solidFill>
              <a:latin typeface="HY헤드라인M" pitchFamily="18" charset="-127"/>
              <a:ea typeface="HY헤드라인M" pitchFamily="18" charset="-127"/>
            </a:endParaRPr>
          </a:p>
          <a:p>
            <a:pPr lvl="1" eaLnBrk="1" hangingPunct="1"/>
            <a:r>
              <a:rPr lang="ko-KR" altLang="en-US" sz="24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(자료: </a:t>
            </a:r>
            <a:r>
              <a:rPr lang="ko-KR" altLang="en-US" sz="2400" dirty="0" smtClean="0">
                <a:solidFill>
                  <a:schemeClr val="tx2"/>
                </a:solidFill>
                <a:latin typeface="Times New Roman" pitchFamily="18" charset="0"/>
                <a:ea typeface="HY헤드라인M" pitchFamily="18" charset="-127"/>
              </a:rPr>
              <a:t>“</a:t>
            </a:r>
            <a:r>
              <a:rPr lang="ko-KR" altLang="en-US" sz="24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성공하는 기업들의 8가지 습관</a:t>
            </a:r>
            <a:r>
              <a:rPr lang="ko-KR" altLang="en-US" sz="2400" dirty="0" smtClean="0">
                <a:solidFill>
                  <a:schemeClr val="tx2"/>
                </a:solidFill>
                <a:latin typeface="Times New Roman" pitchFamily="18" charset="0"/>
                <a:ea typeface="HY헤드라인M" pitchFamily="18" charset="-127"/>
              </a:rPr>
              <a:t>”</a:t>
            </a:r>
            <a:r>
              <a:rPr lang="en-US" altLang="ko-KR" sz="24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Jim Collins</a:t>
            </a:r>
            <a:r>
              <a:rPr lang="en-US" altLang="ko-KR" sz="2400" dirty="0" smtClean="0">
                <a:solidFill>
                  <a:schemeClr val="tx2"/>
                </a:solidFill>
                <a:latin typeface="Times New Roman" pitchFamily="18" charset="0"/>
                <a:ea typeface="HY헤드라인M" pitchFamily="18" charset="-127"/>
              </a:rPr>
              <a:t>…</a:t>
            </a:r>
            <a:r>
              <a:rPr lang="en-US" altLang="ko-KR" sz="2400" dirty="0" smtClean="0">
                <a:solidFill>
                  <a:schemeClr val="tx2"/>
                </a:solidFill>
                <a:latin typeface="HY헤드라인M" pitchFamily="18" charset="-127"/>
                <a:ea typeface="HY헤드라인M" pitchFamily="18" charset="-127"/>
              </a:rPr>
              <a:t>, 356pp)</a:t>
            </a:r>
            <a:endParaRPr lang="ko-KR" altLang="en-US" sz="2400" dirty="0" smtClean="0">
              <a:solidFill>
                <a:schemeClr val="tx2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0" y="428604"/>
            <a:ext cx="6481763" cy="5715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latinLnBrk="0">
              <a:defRPr/>
            </a:pP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 (</a:t>
            </a:r>
            <a:r>
              <a:rPr kumimoji="0" lang="ko-KR" altLang="en-US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특강</a:t>
            </a: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)    </a:t>
            </a:r>
            <a:r>
              <a:rPr kumimoji="0" lang="ko-KR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비전을 개발하라</a:t>
            </a:r>
            <a:r>
              <a:rPr kumimoji="0" lang="en-US" altLang="ko-KR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16643386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574675" y="1143000"/>
            <a:ext cx="7772400" cy="838200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q"/>
            </a:pPr>
            <a:r>
              <a:rPr lang="ko-KR" altLang="en-US" sz="3200" smtClean="0">
                <a:latin typeface="HY견고딕" pitchFamily="18" charset="-127"/>
                <a:ea typeface="HY견고딕" pitchFamily="18" charset="-127"/>
              </a:rPr>
              <a:t> 비전의 만들 때 도움 되는 생각(</a:t>
            </a:r>
            <a:r>
              <a:rPr lang="en-US" altLang="ko-KR" sz="3200" smtClean="0">
                <a:latin typeface="HY견고딕" pitchFamily="18" charset="-127"/>
                <a:ea typeface="HY견고딕" pitchFamily="18" charset="-127"/>
              </a:rPr>
              <a:t>Tip)</a:t>
            </a:r>
          </a:p>
        </p:txBody>
      </p:sp>
      <p:sp>
        <p:nvSpPr>
          <p:cNvPr id="46083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202904"/>
            <a:ext cx="8390166" cy="3962400"/>
          </a:xfrm>
          <a:solidFill>
            <a:srgbClr val="FFFF99"/>
          </a:solidFill>
        </p:spPr>
        <p:txBody>
          <a:bodyPr/>
          <a:lstStyle/>
          <a:p>
            <a:pPr marL="342900" indent="-342900" algn="l" eaLnBrk="1" hangingPunct="1">
              <a:buFont typeface="Wingdings" pitchFamily="2" charset="2"/>
              <a:buChar char="Ø"/>
            </a:pPr>
            <a:r>
              <a:rPr lang="en-US" altLang="ko-KR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“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누구나 이해 할 수 있는  쉬운 현재적인 용어</a:t>
            </a: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”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pPr marL="342900" indent="-342900" algn="l" eaLnBrk="1" hangingPunct="1">
              <a:buFont typeface="Wingdings" pitchFamily="2" charset="2"/>
              <a:buChar char="Ø"/>
            </a:pP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“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한 문장으로 생각이 함축된 표현</a:t>
            </a: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”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pPr marL="342900" indent="-342900" algn="l" eaLnBrk="1" hangingPunct="1">
              <a:buFont typeface="Wingdings" pitchFamily="2" charset="2"/>
              <a:buChar char="Ø"/>
            </a:pP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“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교인들이 쉽게 암송할 수 있는 내용</a:t>
            </a: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”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pPr marL="342900" indent="-342900" algn="l" eaLnBrk="1" hangingPunct="1">
              <a:buFont typeface="Wingdings" pitchFamily="2" charset="2"/>
              <a:buChar char="Ø"/>
            </a:pP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“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핵심가치가 포함된 짧은 구절</a:t>
            </a: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”</a:t>
            </a:r>
            <a:endParaRPr lang="ko-KR" altLang="en-US" sz="2800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algn="l" eaLnBrk="1" hangingPunct="1">
              <a:buFont typeface="Wingdings" pitchFamily="2" charset="2"/>
              <a:buChar char="Ø"/>
            </a:pP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“</a:t>
            </a:r>
            <a:r>
              <a:rPr lang="ko-KR" altLang="en-US" sz="28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누구에게 쉽게 접근 할 수 있는 말</a:t>
            </a:r>
            <a:r>
              <a:rPr lang="ko-KR" altLang="en-US" sz="2800" dirty="0" smtClean="0">
                <a:solidFill>
                  <a:srgbClr val="C00000"/>
                </a:solidFill>
                <a:latin typeface="Tahoma" pitchFamily="34" charset="0"/>
                <a:ea typeface="HY견고딕" pitchFamily="18" charset="-127"/>
              </a:rPr>
              <a:t>”</a:t>
            </a:r>
            <a:endParaRPr lang="en-US" altLang="ko-KR" sz="2800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 eaLnBrk="1" hangingPunct="1"/>
            <a:endParaRPr lang="ko-KR" altLang="en-US" dirty="0" smtClean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662237" y="428608"/>
            <a:ext cx="6481763" cy="5715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latinLnBrk="0">
              <a:defRPr/>
            </a:pP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 (</a:t>
            </a:r>
            <a:r>
              <a:rPr kumimoji="0" lang="ko-KR" altLang="en-US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특강</a:t>
            </a: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)    </a:t>
            </a:r>
            <a:r>
              <a:rPr kumimoji="0" lang="ko-KR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비전을 개발하라</a:t>
            </a:r>
            <a:r>
              <a:rPr kumimoji="0" lang="en-US" altLang="ko-KR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!</a:t>
            </a:r>
          </a:p>
        </p:txBody>
      </p:sp>
      <p:pic>
        <p:nvPicPr>
          <p:cNvPr id="6" name="그림 5" descr="Thrive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82" y="285728"/>
            <a:ext cx="2534530" cy="691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969193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2938" y="1285875"/>
            <a:ext cx="7772400" cy="714375"/>
          </a:xfrm>
        </p:spPr>
        <p:txBody>
          <a:bodyPr/>
          <a:lstStyle/>
          <a:p>
            <a:pPr algn="l" eaLnBrk="1" hangingPunct="1">
              <a:buFont typeface="Wingdings" pitchFamily="2" charset="2"/>
              <a:buChar char="q"/>
            </a:pPr>
            <a:r>
              <a:rPr lang="ko-KR" altLang="en-US" sz="3200" smtClean="0">
                <a:latin typeface="HY견고딕" pitchFamily="18" charset="-127"/>
                <a:ea typeface="HY견고딕" pitchFamily="18" charset="-127"/>
              </a:rPr>
              <a:t> 점 검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14550"/>
            <a:ext cx="7772400" cy="3743325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그 비전의 매우 중요한 그림은 무엇인가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eaLnBrk="1" hangingPunct="1"/>
            <a:r>
              <a:rPr lang="ko-KR" altLang="en-US" sz="2800" dirty="0" smtClean="0">
                <a:latin typeface="HY견고딕" pitchFamily="18" charset="-127"/>
                <a:ea typeface="HY견고딕" pitchFamily="18" charset="-127"/>
                <a:cs typeface="Times New Roman" pitchFamily="18" charset="0"/>
              </a:rPr>
              <a:t>그 그림과 그 교회가 연관되는 것이 있는가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  <a:cs typeface="Times New Roman" pitchFamily="18" charset="0"/>
              </a:rPr>
              <a:t>? </a:t>
            </a:r>
            <a:endParaRPr lang="en-US" altLang="ko-KR" sz="2800" dirty="0" smtClean="0">
              <a:latin typeface="HY견고딕" pitchFamily="18" charset="-127"/>
              <a:ea typeface="HY견고딕" pitchFamily="18" charset="-127"/>
            </a:endParaRPr>
          </a:p>
          <a:p>
            <a:pPr eaLnBrk="1" hangingPunct="1"/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당신의 비전 선언문을 보라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 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그 곳에 매우 중요한 그림이 있는가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eaLnBrk="1" hangingPunct="1"/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부족한 점은 없는가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? 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아니면 여러 개의 중요한 그림들이 들어 있는가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eaLnBrk="1" hangingPunct="1"/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교회와 그림의 연관성은 무엇인가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?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00034" y="285728"/>
            <a:ext cx="6481763" cy="571500"/>
          </a:xfrm>
          <a:prstGeom prst="rect">
            <a:avLst/>
          </a:prstGeom>
        </p:spPr>
        <p:txBody>
          <a:bodyPr anchor="ctr">
            <a:normAutofit lnSpcReduction="10000"/>
          </a:bodyPr>
          <a:lstStyle/>
          <a:p>
            <a:pPr latinLnBrk="0">
              <a:defRPr/>
            </a:pP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 (</a:t>
            </a:r>
            <a:r>
              <a:rPr kumimoji="0" lang="ko-KR" altLang="en-US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특강</a:t>
            </a: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)    </a:t>
            </a:r>
            <a:r>
              <a:rPr kumimoji="0" lang="ko-KR" alt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비전을 개발하라</a:t>
            </a:r>
            <a:r>
              <a:rPr kumimoji="0" lang="en-US" altLang="ko-KR" sz="3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  <a:cs typeface="Arial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80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kumimoji="0" lang="en-US" altLang="ko-KR" sz="18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1" name="제목 3"/>
          <p:cNvSpPr>
            <a:spLocks noGrp="1"/>
          </p:cNvSpPr>
          <p:nvPr>
            <p:ph type="title"/>
          </p:nvPr>
        </p:nvSpPr>
        <p:spPr>
          <a:xfrm>
            <a:off x="1116013" y="1027135"/>
            <a:ext cx="6696075" cy="639763"/>
          </a:xfrm>
        </p:spPr>
        <p:txBody>
          <a:bodyPr/>
          <a:lstStyle/>
          <a:p>
            <a:pPr algn="l"/>
            <a:r>
              <a:rPr lang="ko-KR" altLang="en-US" sz="3600" b="1" dirty="0" err="1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코칭의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비전과 가치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?(1)</a:t>
            </a:r>
            <a:endParaRPr lang="ko-KR" altLang="en-US" sz="3600" b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67544" y="1700808"/>
            <a:ext cx="8425631" cy="4896544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kumimoji="0"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: 3 </a:t>
            </a:r>
            <a:r>
              <a:rPr kumimoji="0"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R &amp; 4G</a:t>
            </a:r>
          </a:p>
          <a:p>
            <a:endParaRPr kumimoji="0" lang="ko-KR" altLang="en-US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“다윗이 가졌던 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4C 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모델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부르심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공동체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성품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능력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로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4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세대에 걸친 </a:t>
            </a:r>
            <a:r>
              <a:rPr kumimoji="0" lang="ko-KR" altLang="en-US" sz="240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뜨라이브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통</a:t>
            </a:r>
            <a:r>
              <a:rPr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해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목회자와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교회와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지역 사회를 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살려 </a:t>
            </a:r>
            <a:r>
              <a:rPr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3R/4G </a:t>
            </a:r>
            <a:r>
              <a:rPr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시대를 열어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간다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” </a:t>
            </a:r>
          </a:p>
          <a:p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(Building </a:t>
            </a:r>
            <a:r>
              <a:rPr kumimoji="0"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R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enewing 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Pastor, </a:t>
            </a:r>
            <a:r>
              <a:rPr kumimoji="0"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R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eviving church, and </a:t>
            </a:r>
            <a:r>
              <a:rPr kumimoji="0"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R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efreshing community </a:t>
            </a:r>
            <a:r>
              <a:rPr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through GO Thrive 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coaching in 4th generation by using the David’s 4C Model : Calling/community/character/ competency )</a:t>
            </a:r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* </a:t>
            </a:r>
            <a:r>
              <a:rPr kumimoji="0"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참고</a:t>
            </a:r>
            <a:r>
              <a:rPr kumimoji="0"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2013-2017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(5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년간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100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명의 </a:t>
            </a:r>
            <a:r>
              <a:rPr lang="ko-KR" altLang="en-US" sz="24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리저널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코치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(Regional coach), 500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명의   </a:t>
            </a:r>
            <a:r>
              <a:rPr lang="ko-KR" altLang="en-US" sz="24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로칼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코치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(Local coach), 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그리고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2,500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명의 셀 코치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(Cell coach)</a:t>
            </a:r>
            <a:r>
              <a:rPr lang="ko-KR" altLang="en-US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들을 세운다</a:t>
            </a:r>
            <a:r>
              <a:rPr lang="en-US" altLang="ko-KR" sz="24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kumimoji="0" lang="en-US" altLang="ko-KR" sz="24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0033CC"/>
                </a:solidFill>
                <a:latin typeface="Arial" charset="0"/>
              </a:rPr>
              <a:t> </a:t>
            </a: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186582" y="214290"/>
            <a:ext cx="6481762" cy="571500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 latinLnBrk="0">
              <a:lnSpc>
                <a:spcPct val="90000"/>
              </a:lnSpc>
              <a:defRPr/>
            </a:pPr>
            <a:r>
              <a:rPr kumimoji="0" lang="ko-KR" altLang="en-US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      </a:t>
            </a:r>
            <a:r>
              <a:rPr kumimoji="0" lang="en-US" altLang="ko-KR" sz="32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GO </a:t>
            </a:r>
            <a:r>
              <a:rPr kumimoji="0" lang="ko-KR" altLang="en-US" sz="32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뜨라이브</a:t>
            </a:r>
            <a:r>
              <a:rPr kumimoji="0" lang="ko-KR" altLang="en-US" sz="32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3200" dirty="0" err="1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코칭</a:t>
            </a:r>
            <a:r>
              <a:rPr kumimoji="0" lang="ko-KR" altLang="en-US" sz="3200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훈련 </a:t>
            </a:r>
            <a:endParaRPr kumimoji="0" lang="en-US" altLang="ko-KR" sz="3200" dirty="0">
              <a:solidFill>
                <a:prstClr val="whit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53102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kumimoji="0" lang="en-US" altLang="ko-KR" sz="18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1" name="제목 3"/>
          <p:cNvSpPr>
            <a:spLocks noGrp="1"/>
          </p:cNvSpPr>
          <p:nvPr>
            <p:ph type="title"/>
          </p:nvPr>
        </p:nvSpPr>
        <p:spPr>
          <a:xfrm>
            <a:off x="1116013" y="1027135"/>
            <a:ext cx="6696075" cy="639763"/>
          </a:xfrm>
        </p:spPr>
        <p:txBody>
          <a:bodyPr/>
          <a:lstStyle/>
          <a:p>
            <a:pPr algn="l"/>
            <a:r>
              <a:rPr lang="ko-KR" altLang="en-US" sz="3600" b="1" dirty="0" err="1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코칭의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비전과 가치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?(1)</a:t>
            </a:r>
            <a:endParaRPr lang="ko-KR" altLang="en-US" sz="3600" b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67544" y="1746273"/>
            <a:ext cx="8425631" cy="4968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 </a:t>
            </a:r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r>
              <a:rPr kumimoji="0"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: 3 </a:t>
            </a:r>
            <a:r>
              <a:rPr kumimoji="0"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R &amp; 4G</a:t>
            </a:r>
            <a:endParaRPr kumimoji="0" lang="ko-KR" altLang="en-US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1: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자료개발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(Resource</a:t>
            </a:r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Development)</a:t>
            </a:r>
            <a:endParaRPr kumimoji="0"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코칭과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관련된 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 있는 자료</a:t>
            </a:r>
            <a:r>
              <a:rPr kumimoji="0" lang="en-US" altLang="ko-KR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(Valuable Materials)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들을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찾고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평가하고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연구하고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출판하여 회원들의 역량과 </a:t>
            </a:r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리더십을 개발한다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endParaRPr kumimoji="0" lang="en-US" altLang="ko-KR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2: </a:t>
            </a:r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리더 훈련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(Leader</a:t>
            </a:r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Training)</a:t>
            </a:r>
            <a:endParaRPr kumimoji="0"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인도하는 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리더</a:t>
            </a:r>
            <a:r>
              <a:rPr kumimoji="0" lang="en-US" altLang="ko-KR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코치</a:t>
            </a:r>
            <a:r>
              <a:rPr kumimoji="0" lang="en-US" altLang="ko-KR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들의 질</a:t>
            </a:r>
            <a:r>
              <a:rPr kumimoji="0" lang="en-US" altLang="ko-KR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(Quality)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성장을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위해 강도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높은 훈련을 실시하여 최고 코치가 되게 한다 </a:t>
            </a: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 </a:t>
            </a: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186582" y="214290"/>
            <a:ext cx="6481762" cy="571500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 latinLnBrk="0">
              <a:lnSpc>
                <a:spcPct val="90000"/>
              </a:lnSpc>
              <a:defRPr/>
            </a:pPr>
            <a:r>
              <a:rPr kumimoji="0" lang="ko-KR" altLang="en-US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      </a:t>
            </a: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   </a:t>
            </a:r>
            <a:r>
              <a:rPr kumimoji="0" lang="ko-KR" altLang="en-US" sz="3200" dirty="0" err="1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뜨라이브</a:t>
            </a:r>
            <a:r>
              <a:rPr kumimoji="0" lang="ko-KR" altLang="en-US" sz="3200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3200" dirty="0" err="1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코칭</a:t>
            </a:r>
            <a:r>
              <a:rPr kumimoji="0" lang="ko-KR" altLang="en-US" sz="3200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훈련 </a:t>
            </a:r>
            <a:endParaRPr kumimoji="0" lang="en-US" altLang="ko-KR" sz="3200" dirty="0">
              <a:solidFill>
                <a:prstClr val="whit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9204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kumimoji="0" lang="en-US" altLang="ko-KR" sz="180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9155" name="제목 3"/>
          <p:cNvSpPr>
            <a:spLocks noGrp="1"/>
          </p:cNvSpPr>
          <p:nvPr>
            <p:ph type="title"/>
          </p:nvPr>
        </p:nvSpPr>
        <p:spPr>
          <a:xfrm>
            <a:off x="1187450" y="1027136"/>
            <a:ext cx="6624638" cy="639763"/>
          </a:xfrm>
        </p:spPr>
        <p:txBody>
          <a:bodyPr/>
          <a:lstStyle/>
          <a:p>
            <a:pPr algn="l"/>
            <a:r>
              <a:rPr lang="ko-KR" altLang="en-US" sz="3600" b="1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코칭의</a:t>
            </a:r>
            <a:r>
              <a:rPr lang="ko-KR" altLang="en-US" sz="3600" b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비전과 가치</a:t>
            </a:r>
            <a:r>
              <a:rPr lang="en-US" altLang="ko-KR" sz="3600" b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?(2)</a:t>
            </a:r>
            <a:r>
              <a:rPr lang="ko-KR" altLang="en-US" sz="3600" b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49156" name="제목 3"/>
          <p:cNvSpPr txBox="1">
            <a:spLocks/>
          </p:cNvSpPr>
          <p:nvPr/>
        </p:nvSpPr>
        <p:spPr bwMode="auto">
          <a:xfrm>
            <a:off x="539553" y="1817711"/>
            <a:ext cx="8136904" cy="456361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kumimoji="0" lang="en-US" altLang="ko-KR" sz="2400" dirty="0">
              <a:solidFill>
                <a:srgbClr val="000000"/>
              </a:solidFill>
              <a:latin typeface="Arial" charset="0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3: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dirty="0" err="1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코칭사역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(Coaching Ministry)</a:t>
            </a:r>
            <a:endParaRPr kumimoji="0"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받는 </a:t>
            </a:r>
            <a:r>
              <a:rPr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코치들이 목회자</a:t>
            </a:r>
            <a:r>
              <a:rPr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선교사</a:t>
            </a:r>
            <a:r>
              <a:rPr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소 그룹 리더들에게 </a:t>
            </a:r>
            <a:r>
              <a:rPr kumimoji="0" lang="ko-KR" altLang="en-US" sz="2400" u="sng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맞춤형 </a:t>
            </a:r>
            <a:r>
              <a:rPr kumimoji="0" lang="ko-KR" altLang="en-US" sz="2400" u="sng" dirty="0" err="1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통해 </a:t>
            </a:r>
            <a:r>
              <a:rPr kumimoji="0" lang="ko-KR" altLang="en-US" sz="2400" u="sng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다윗의 </a:t>
            </a:r>
            <a:r>
              <a:rPr kumimoji="0" lang="en-US" altLang="ko-KR" sz="2400" u="sng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4C </a:t>
            </a:r>
            <a:r>
              <a:rPr kumimoji="0" lang="ko-KR" altLang="en-US" sz="2400" u="sng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모델이 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개발되게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한다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4: </a:t>
            </a:r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성과 경영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(Performance Management)</a:t>
            </a:r>
            <a:endParaRPr kumimoji="0"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조직적이고 계획적인 </a:t>
            </a:r>
            <a:r>
              <a:rPr kumimoji="0" lang="ko-KR" altLang="en-US" sz="2400" u="sng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트랙킹</a:t>
            </a:r>
            <a:r>
              <a:rPr kumimoji="0" lang="ko-KR" altLang="en-US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시스템</a:t>
            </a:r>
            <a:r>
              <a:rPr kumimoji="0" lang="en-US" altLang="ko-KR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(Tracking system)</a:t>
            </a:r>
            <a:r>
              <a:rPr kumimoji="0" lang="ko-KR" altLang="en-US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직접</a:t>
            </a:r>
            <a:r>
              <a:rPr lang="en-US" altLang="ko-KR" sz="2400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혹은 </a:t>
            </a:r>
            <a:r>
              <a:rPr kumimoji="0" lang="ko-KR" altLang="en-US" sz="2400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전화 </a:t>
            </a:r>
            <a:r>
              <a:rPr kumimoji="0" lang="ko-KR" altLang="en-US" sz="2400" u="sng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컨퍼런스</a:t>
            </a:r>
            <a:r>
              <a:rPr kumimoji="0" lang="en-US" altLang="ko-KR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(Call Conf.) </a:t>
            </a:r>
            <a:r>
              <a:rPr kumimoji="0" lang="ko-KR" altLang="en-US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를</a:t>
            </a:r>
            <a:r>
              <a:rPr kumimoji="0" lang="en-US" altLang="ko-KR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통해 </a:t>
            </a:r>
            <a:r>
              <a:rPr kumimoji="0" lang="ko-KR" altLang="en-US" sz="2400" u="sng" dirty="0" err="1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코칭을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극대화 시켜서 훌륭한 성과</a:t>
            </a:r>
            <a:r>
              <a:rPr kumimoji="0" lang="en-US" altLang="ko-KR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열매</a:t>
            </a:r>
            <a:r>
              <a:rPr kumimoji="0" lang="en-US" altLang="ko-KR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를 거두게 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한다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kumimoji="0"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kumimoji="0"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5: </a:t>
            </a:r>
            <a:r>
              <a:rPr kumimoji="0"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교회 배가</a:t>
            </a:r>
            <a:r>
              <a:rPr kumimoji="0"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(Church Multiplication) </a:t>
            </a:r>
            <a:endParaRPr kumimoji="0" lang="ko-KR" altLang="en-US" sz="2400" dirty="0">
              <a:solidFill>
                <a:srgbClr val="00B05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교회를 건강하게 만드는 일에 동참하여 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교회를 배가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재생산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교회 개척</a:t>
            </a:r>
            <a:r>
              <a:rPr kumimoji="0" lang="en-US" altLang="ko-KR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kumimoji="0" lang="ko-KR" altLang="en-US" sz="24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하여 </a:t>
            </a:r>
            <a:r>
              <a:rPr kumimoji="0" lang="ko-KR" altLang="en-US" sz="2400" u="sng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하나님의 나라 역사의 계승을 추구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한다</a:t>
            </a:r>
            <a:r>
              <a:rPr kumimoji="0" lang="en-US" altLang="ko-KR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	</a:t>
            </a: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 </a:t>
            </a:r>
          </a:p>
          <a:p>
            <a:endParaRPr kumimoji="0" lang="ko-KR" altLang="en-US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kumimoji="0" lang="en-US" altLang="ko-KR" sz="24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 </a:t>
            </a:r>
          </a:p>
          <a:p>
            <a:r>
              <a:rPr kumimoji="0" lang="ko-KR" altLang="en-US" sz="2400" dirty="0">
                <a:solidFill>
                  <a:srgbClr val="000000"/>
                </a:solidFill>
                <a:latin typeface="Arial" charset="0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4614" y="214290"/>
            <a:ext cx="6481762" cy="571500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 latinLnBrk="0">
              <a:lnSpc>
                <a:spcPct val="90000"/>
              </a:lnSpc>
              <a:defRPr/>
            </a:pPr>
            <a:r>
              <a:rPr kumimoji="0" lang="ko-KR" altLang="en-US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      </a:t>
            </a:r>
            <a:r>
              <a:rPr kumimoji="0" lang="en-US" altLang="ko-KR" sz="3200" dirty="0">
                <a:solidFill>
                  <a:srgbClr val="0099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   </a:t>
            </a:r>
            <a:r>
              <a:rPr kumimoji="0" lang="ko-KR" altLang="en-US" sz="3200" dirty="0" err="1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뜨라이브</a:t>
            </a:r>
            <a:r>
              <a:rPr kumimoji="0" lang="ko-KR" altLang="en-US" sz="3200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</a:t>
            </a:r>
            <a:r>
              <a:rPr kumimoji="0" lang="ko-KR" altLang="en-US" sz="3200" dirty="0" err="1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코칭</a:t>
            </a:r>
            <a:r>
              <a:rPr kumimoji="0" lang="ko-KR" altLang="en-US" sz="3200" dirty="0">
                <a:solidFill>
                  <a:prstClr val="whit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</a:rPr>
              <a:t> 훈련 </a:t>
            </a:r>
            <a:endParaRPr kumimoji="0" lang="en-US" altLang="ko-KR" sz="3200" dirty="0">
              <a:solidFill>
                <a:prstClr val="whit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8840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0179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비전과 가치의 개발</a:t>
            </a:r>
            <a:r>
              <a:rPr lang="ko-KR" altLang="en-US" sz="3600" b="1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23528" y="1746273"/>
            <a:ext cx="8569647" cy="4968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9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숙제물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1) “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실행에 집중하라 “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( 21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세기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북스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래리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보시다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2004)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책이나 혹은“실행이 답이다”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더난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출판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이민규지음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2011)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책 중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하나 선택하여 읽고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강의안을 보기 바란다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당신의 교회 비전과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핵심 가치를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적고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 아래에 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2400" u="sng" dirty="0">
                <a:latin typeface="HY견고딕" pitchFamily="18" charset="-127"/>
                <a:ea typeface="HY견고딕" pitchFamily="18" charset="-127"/>
              </a:rPr>
              <a:t>(3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가지 정도</a:t>
            </a:r>
            <a:r>
              <a:rPr lang="en-US" altLang="ko-KR" sz="2400" u="sng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와 실행 전략</a:t>
            </a:r>
            <a:r>
              <a:rPr lang="en-US" altLang="ko-KR" sz="2400" u="sng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구체적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실천</a:t>
            </a:r>
            <a:r>
              <a:rPr lang="en-US" altLang="ko-KR" sz="2400" u="sng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u="sng" dirty="0"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적어오라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.(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3-5 p.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이상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그리고 교회 핵심멤버들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3-8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명의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전략 팀이면 더욱 좋음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과 만나 설명회를 가지고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정리하고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전 교인들의 결재를 받아라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달라스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뉴송교회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가치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: Saving ,Serving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,Sending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인디아나한인교회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하나님의 권세가 충만이 흐르는 교회”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가치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만남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기도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전도를 통해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흐름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영성과 제자 훈련을 통해 사람을 키움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그리고 감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가는 교회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은사 개발하고 사역을 맡김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 </a:t>
            </a:r>
          </a:p>
          <a:p>
            <a:r>
              <a:rPr lang="ko-KR" altLang="en-US" sz="2400" dirty="0"/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97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61988" y="2074863"/>
            <a:ext cx="8193087" cy="2123658"/>
          </a:xfrm>
          <a:prstGeom prst="rect">
            <a:avLst/>
          </a:prstGeom>
          <a:solidFill>
            <a:srgbClr val="92D050"/>
          </a:soli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latinLnBrk="0">
              <a:defRPr/>
            </a:pPr>
            <a:r>
              <a:rPr lang="en-US" altLang="ko-KR" sz="66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Session 2</a:t>
            </a:r>
            <a:endParaRPr kumimoji="0" lang="ko-KR" altLang="en-US" sz="66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r" latinLnBrk="0">
              <a:defRPr/>
            </a:pPr>
            <a:r>
              <a:rPr kumimoji="0" lang="ko-KR" altLang="en-US" sz="66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핵심가치의 형성</a:t>
            </a:r>
            <a:endParaRPr kumimoji="0" lang="ko-KR" altLang="en-US" sz="66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7651" name="제목 3"/>
          <p:cNvSpPr>
            <a:spLocks noGrp="1"/>
          </p:cNvSpPr>
          <p:nvPr>
            <p:ph type="title"/>
          </p:nvPr>
        </p:nvSpPr>
        <p:spPr>
          <a:xfrm>
            <a:off x="457200" y="917575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핵심 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23528" y="1557338"/>
            <a:ext cx="8569647" cy="48244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 다윗에게 주신 가치들</a:t>
            </a:r>
          </a:p>
          <a:p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다윗에게는 하나님이 주신 비전만 있었던 것 아니다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그에게는 이스라엘에 임한 어두움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사울의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어두운 시대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을 몰아내는데 뒷받침이 되는“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영원히 변하지 않는 믿음이나 신념”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즉 </a:t>
            </a:r>
            <a:r>
              <a:rPr lang="ko-KR" altLang="en-US" sz="2400" u="sng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가 있었다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(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사람은 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핵심가치에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의해 지배 받는다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이 </a:t>
            </a:r>
            <a:r>
              <a:rPr lang="ko-KR" altLang="en-US" sz="2400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핵심가치가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다윗의 가슴 속에 있는 사상과 철학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행동이었고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그가 가진 이 가치가 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8:15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에 잘 나와 있다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사무엘 저자는“ 다윗이 온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이스라엘을 다스려 공과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의를 행 할세”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라고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(David reigned over all Israel, doing what was </a:t>
            </a:r>
            <a:r>
              <a:rPr lang="en-US" altLang="ko-KR" sz="2400" u="sng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just and right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for all his people.”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말한다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여기서 “공”이란 공평하게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,“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의”란 의롭게 다스려 가는 정치를 말한다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 </a:t>
            </a: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8675" name="제목 3"/>
          <p:cNvSpPr>
            <a:spLocks noGrp="1"/>
          </p:cNvSpPr>
          <p:nvPr>
            <p:ph type="title"/>
          </p:nvPr>
        </p:nvSpPr>
        <p:spPr>
          <a:xfrm>
            <a:off x="457200" y="917575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핵심가치의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557338"/>
            <a:ext cx="8447087" cy="48244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또 그는 “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성실함”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(Faithfulness;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17:20)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으로 다스렸고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헌신”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(Sacrifice: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17:45-47))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적으로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 “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우선권”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(Priority: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17:49)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을 정하고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“사랑”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(Love)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으로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그리고 원수를  축복하는 자세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1:17-27)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로 다스렸다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시편을 읽어 보면 그는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“율법”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즉 “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말씀”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(119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편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으로 다스렸고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그리고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“기도”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시편 전체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로 다스렸다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4) 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즉 하나님이 그에게 주신 왕의 직책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이스라엘을 진흥하게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(highly exalted)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하기 위해 어떻게 나라를 다스려 나갈 갈 것인가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?</a:t>
            </a:r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라는  확고한 사상과 철학 즉 중요한 가치들을 염두에 두고 있었다</a:t>
            </a:r>
            <a:r>
              <a:rPr lang="en-US" altLang="ko-KR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서비스 마스터의 핵심가치 참조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,5.p)</a:t>
            </a:r>
            <a:endParaRPr lang="ko-KR" altLang="en-US" sz="24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 </a:t>
            </a:r>
          </a:p>
          <a:p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268761"/>
            <a:ext cx="8497639" cy="5544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“또 그 종 </a:t>
            </a:r>
            <a:r>
              <a:rPr lang="ko-KR" altLang="en-US" sz="3200" dirty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다윗을</a:t>
            </a:r>
            <a:r>
              <a:rPr lang="ko-KR" altLang="en-US" sz="3200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1)</a:t>
            </a:r>
            <a:r>
              <a:rPr lang="ko-KR" altLang="en-US" sz="3200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택하시되</a:t>
            </a:r>
            <a:r>
              <a:rPr lang="en-US" altLang="ko-KR" sz="3200" u="sng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(Calling)</a:t>
            </a:r>
            <a:r>
              <a:rPr lang="ko-KR" altLang="en-US" sz="320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200" dirty="0">
              <a:solidFill>
                <a:srgbClr val="FF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양의 우리에서 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취하시며 </a:t>
            </a:r>
            <a:endParaRPr lang="en-US" altLang="ko-KR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젖양을 </a:t>
            </a: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지키는</a:t>
            </a:r>
            <a:r>
              <a:rPr lang="ko-KR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 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중에서 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저희를 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이끄사 </a:t>
            </a:r>
            <a:endParaRPr lang="en-US" altLang="ko-KR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백성인 야곱</a:t>
            </a: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, 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기업인 </a:t>
            </a:r>
            <a:endParaRPr lang="en-US" altLang="ko-KR" sz="3200" b="1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4)</a:t>
            </a:r>
            <a:r>
              <a:rPr lang="ko-KR" altLang="en-US" sz="3200" b="1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이스라엘</a:t>
            </a:r>
            <a:r>
              <a:rPr lang="en-US" altLang="ko-KR" sz="3200" b="1" u="sng" dirty="0" smtClean="0">
                <a:solidFill>
                  <a:srgbClr val="86041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(Community)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을 </a:t>
            </a:r>
            <a:endParaRPr lang="en-US" altLang="ko-KR" sz="3200" b="1" dirty="0" smtClean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기르게</a:t>
            </a:r>
            <a:r>
              <a:rPr lang="en-US" altLang="ko-KR" sz="32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목양</a:t>
            </a:r>
            <a:r>
              <a:rPr lang="en-US" altLang="ko-KR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r>
              <a:rPr lang="ko-KR" altLang="en-US" sz="3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하셨더니</a:t>
            </a:r>
            <a:r>
              <a:rPr lang="en-US" altLang="ko-KR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”</a:t>
            </a:r>
            <a:r>
              <a:rPr lang="ko-KR" altLang="en-US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시편 </a:t>
            </a: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78:70-71, NLT)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endParaRPr lang="en-US" altLang="ko-KR" sz="16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6" name="그림 5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7" name="그림 6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971600" y="260648"/>
            <a:ext cx="6840760" cy="69269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부르심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(calling)</a:t>
            </a:r>
            <a:endParaRPr lang="en-US" altLang="ko-KR" sz="3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4294967295"/>
          </p:nvPr>
        </p:nvSpPr>
        <p:spPr>
          <a:xfrm>
            <a:off x="611560" y="1340768"/>
            <a:ext cx="8135937" cy="5040312"/>
          </a:xfrm>
          <a:solidFill>
            <a:srgbClr val="FFFF00"/>
          </a:solidFill>
        </p:spPr>
        <p:txBody>
          <a:bodyPr/>
          <a:lstStyle/>
          <a:p>
            <a:pPr marL="1009650" lvl="1" indent="-609600" algn="just" eaLnBrk="1" hangingPunct="1">
              <a:buFont typeface="Arial" charset="0"/>
              <a:buNone/>
            </a:pPr>
            <a:r>
              <a:rPr lang="en-US" altLang="ko-KR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2.</a:t>
            </a:r>
            <a:r>
              <a:rPr lang="ko-KR" altLang="en-US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 기독교 기업인 </a:t>
            </a:r>
            <a:r>
              <a:rPr lang="en-US" altLang="ko-KR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CEO </a:t>
            </a:r>
            <a:r>
              <a:rPr lang="ko-KR" altLang="en-US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빌 </a:t>
            </a:r>
            <a:r>
              <a:rPr lang="ko-KR" altLang="en-US" b="1" dirty="0" err="1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폴라드가</a:t>
            </a:r>
            <a:r>
              <a:rPr lang="ko-KR" altLang="en-US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 서비스 마스터를 시작할 때 회사 운영을 어떻게 할까</a:t>
            </a:r>
            <a:r>
              <a:rPr lang="en-US" altLang="ko-KR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기도하다가 정한 핵심가치 </a:t>
            </a:r>
            <a:r>
              <a:rPr lang="en-US" altLang="ko-KR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가지는</a:t>
            </a:r>
            <a:r>
              <a:rPr lang="en-US" altLang="ko-KR" b="1" dirty="0" smtClean="0">
                <a:solidFill>
                  <a:srgbClr val="003217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1009650" lvl="1" indent="-609600" algn="just" eaLnBrk="1" hangingPunct="1">
              <a:buFont typeface="Arial" charset="0"/>
              <a:buNone/>
            </a:pP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	1) 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하나님께 영광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 2) 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직원들의 성장</a:t>
            </a:r>
          </a:p>
          <a:p>
            <a:pPr marL="1009650" lvl="1" indent="-609600" algn="just" eaLnBrk="1" hangingPunct="1">
              <a:buFont typeface="Arial" charset="0"/>
              <a:buNone/>
            </a:pP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최고를 지향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    4) 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회사의 이윤 극대화</a:t>
            </a:r>
          </a:p>
          <a:p>
            <a:pPr marL="1009650" lvl="1" indent="-609600" algn="just" eaLnBrk="1" hangingPunct="1">
              <a:buFont typeface="Arial" charset="0"/>
              <a:buNone/>
            </a:pP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     이 기준으로 사업을 한 결과 미국 </a:t>
            </a:r>
            <a:r>
              <a:rPr lang="ko-KR" altLang="en-US" sz="2400" b="1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포춘지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세계 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500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대 기업 안에 들었고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 4</a:t>
            </a:r>
            <a:r>
              <a:rPr lang="ko-KR" altLang="en-US" sz="2400" b="1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만명의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직원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 1,050</a:t>
            </a:r>
            <a:r>
              <a:rPr lang="ko-KR" altLang="en-US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만 명의 소비자의 거주 공간을 관리하게 됨</a:t>
            </a:r>
            <a:r>
              <a:rPr lang="en-US" altLang="ko-KR" sz="24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1009650" lvl="1" indent="-609600" algn="just" eaLnBrk="1" hangingPunct="1">
              <a:buFont typeface="Arial" charset="0"/>
              <a:buNone/>
            </a:pP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오하이오주의존 </a:t>
            </a:r>
            <a:r>
              <a:rPr lang="ko-KR" altLang="en-US" b="1" dirty="0" err="1" smtClean="0">
                <a:latin typeface="HY견고딕" pitchFamily="18" charset="-127"/>
                <a:ea typeface="HY견고딕" pitchFamily="18" charset="-127"/>
              </a:rPr>
              <a:t>베케트는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 난방관리회사 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1)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동일성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, 2)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탁월성</a:t>
            </a:r>
            <a:r>
              <a:rPr lang="en-US" altLang="ko-KR" b="1" dirty="0" smtClean="0">
                <a:latin typeface="HY견고딕" pitchFamily="18" charset="-127"/>
                <a:ea typeface="HY견고딕" pitchFamily="18" charset="-127"/>
              </a:rPr>
              <a:t>,  3)</a:t>
            </a:r>
            <a:r>
              <a:rPr lang="ko-KR" altLang="en-US" b="1" dirty="0" smtClean="0">
                <a:latin typeface="HY견고딕" pitchFamily="18" charset="-127"/>
                <a:ea typeface="HY견고딕" pitchFamily="18" charset="-127"/>
              </a:rPr>
              <a:t>존중과 신뢰</a:t>
            </a:r>
            <a:endParaRPr lang="en-US" altLang="ko-KR" b="1" dirty="0" smtClean="0">
              <a:latin typeface="HY견고딕" pitchFamily="18" charset="-127"/>
              <a:ea typeface="HY견고딕" pitchFamily="18" charset="-127"/>
            </a:endParaRPr>
          </a:p>
          <a:p>
            <a:pPr marL="1009650" lvl="1" indent="-609600" algn="just" eaLnBrk="1" hangingPunct="1">
              <a:buFont typeface="Arial" charset="0"/>
              <a:buNone/>
            </a:pPr>
            <a:endParaRPr lang="en-US" altLang="ko-KR" b="1" dirty="0" smtClean="0">
              <a:latin typeface="HY견고딕" pitchFamily="18" charset="-127"/>
              <a:ea typeface="HY견고딕" pitchFamily="18" charset="-127"/>
            </a:endParaRPr>
          </a:p>
          <a:p>
            <a:pPr marL="1009650" lvl="1" indent="-609600" algn="just" eaLnBrk="1" hangingPunct="1">
              <a:buFont typeface="Arial" charset="0"/>
              <a:buNone/>
            </a:pPr>
            <a:r>
              <a:rPr lang="en-US" altLang="ko-KR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교재 </a:t>
            </a:r>
            <a:r>
              <a:rPr lang="en-US" altLang="ko-KR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p. 10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을</a:t>
            </a:r>
            <a:r>
              <a:rPr lang="en-US" altLang="ko-KR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보고 참고하기 바람</a:t>
            </a:r>
            <a:r>
              <a:rPr lang="en-US" altLang="ko-KR" b="1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0" y="444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latinLnBrk="0"/>
            <a:endParaRPr kumimoji="0" lang="ko-KR" altLang="en-US">
              <a:latin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6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0723" name="제목 3"/>
          <p:cNvSpPr>
            <a:spLocks noGrp="1"/>
          </p:cNvSpPr>
          <p:nvPr>
            <p:ph type="title"/>
          </p:nvPr>
        </p:nvSpPr>
        <p:spPr>
          <a:xfrm>
            <a:off x="457200" y="1027135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674835"/>
            <a:ext cx="8302625" cy="4968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3.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 공과 의로 다스림</a:t>
            </a: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탈취물을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공평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하게 나눔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30:24)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블레셋과의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전쟁에서 참여했던 분들의 몫이나 참여하지 아니했던 자들의 	몫이나 공평하게 나눔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탈취물을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주신 분이 하나님이요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전쟁에 승리를 가져오게 하신 분이 하나님이심을 강조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그러면서 공동체 정신을 심고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나눔의 정신을 심어 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교회를 운영을 할 때 공평의 원칙이 무너질 때에 교회는 갈등의 장소로 변하기 쉽다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당신이 겪었던 목회 경험 중에서 공평의 원칙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혹은 편애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,……)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이 무너진 예가 있으면 아래에 써 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또 공평의 원칙을 지키기 위해 당신은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목회자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선교사로서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어떤 가이드 라인을 가지고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있는가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/>
              <a:t> </a:t>
            </a: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____________________________________________________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r>
              <a:rPr lang="ko-KR" altLang="en-US" sz="2400" dirty="0"/>
              <a:t> </a:t>
            </a:r>
          </a:p>
          <a:p>
            <a:endParaRPr lang="ko-KR" altLang="en-US" sz="2400" dirty="0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 </a:t>
            </a:r>
            <a:endParaRPr lang="ko-KR" altLang="en-US" sz="2400" dirty="0">
              <a:solidFill>
                <a:srgbClr val="CC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5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1747" name="제목 3"/>
          <p:cNvSpPr>
            <a:spLocks noGrp="1"/>
          </p:cNvSpPr>
          <p:nvPr>
            <p:ph type="title"/>
          </p:nvPr>
        </p:nvSpPr>
        <p:spPr>
          <a:xfrm>
            <a:off x="571472" y="1099689"/>
            <a:ext cx="5905500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67544" y="1819298"/>
            <a:ext cx="8280400" cy="48958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불법을 저지른 사울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18:10-11, 17, 21)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다윗은 공평하게 나라를 다스려 갔을 뿐 아니라 의롭게 다스렸다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그러나 그의 전임자인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사울은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의롭지 못했던 왕이다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그는 의롭게 	다스리기 보다 불법으로 나라를 다스렸다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하나남이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기름을 부은 다윗을 죽이려고 얼마나 많은 불의를 저질렀던가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사울이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다윗을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죽일려고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불법을 저지른 일을 한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두가지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씩 나열 하여 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혹시나 주위의 사람들 중에 의롭지 못하고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불의한 길을 간 분들이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살펴 보고 교훈적인 이야기를 해 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우리가 사역을 하면서 주위에 있는 분들이 불의한 길을 갈 때에 바로 잡아 준 예가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서로 한가지씩 나누어라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의롭지 못한 사업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공무원의 비리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..)</a:t>
            </a: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______________________________________________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2771" name="제목 3"/>
          <p:cNvSpPr>
            <a:spLocks noGrp="1"/>
          </p:cNvSpPr>
          <p:nvPr>
            <p:ph type="title"/>
          </p:nvPr>
        </p:nvSpPr>
        <p:spPr>
          <a:xfrm>
            <a:off x="457200" y="1027136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674836"/>
            <a:ext cx="8302625" cy="51117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r>
              <a:rPr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4. </a:t>
            </a:r>
            <a:r>
              <a:rPr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충성스러움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(Faithfulness)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17:20, 34-35)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다윗은 공과 의로 나라를 다스릴 뿐만 아니라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성실함으로 나라를 다스렸다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그는 어릴 때 양을 치면서 자기의 맡은 임무는 아버지의 심부름을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갈때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평개치지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않았고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적임자를 찾아 넘겨 주었고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17;20),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양을 치다가 사자나 곰이 나타났을 때도 도망가지 않고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도전을 	한 목자였다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모세도 그의 삶과 사역이 충성스러웠다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모세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도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예수님 다음으로 충성한 분이시다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히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3;1-3) “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믿음으로 모세는 장성하여 바로의 공주의 아들이라 칭함을 거절하고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자기의 백성과 함께 고난 받기를 잠시 죄악의 낙을 누리는 것보다 더 좋아하고 그리스도를 위해 받는 능욕을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애굽의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모든 보화보다 더 큰 재물로 여겼으니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..”(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히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11:24-27)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3795" name="제목 3"/>
          <p:cNvSpPr>
            <a:spLocks noGrp="1"/>
          </p:cNvSpPr>
          <p:nvPr>
            <p:ph type="title"/>
          </p:nvPr>
        </p:nvSpPr>
        <p:spPr>
          <a:xfrm>
            <a:off x="457200" y="117318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820784"/>
            <a:ext cx="8302625" cy="453717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buFontTx/>
              <a:buAutoNum type="arabicPeriod" startAt="3"/>
              <a:defRPr/>
            </a:pPr>
            <a:r>
              <a:rPr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충성스러움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(Faithfulness)(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17:20, 34-35)</a:t>
            </a:r>
            <a:r>
              <a:rPr lang="ko-KR" altLang="en-US" sz="2400" dirty="0">
                <a:solidFill>
                  <a:srgbClr val="800000"/>
                </a:solidFill>
              </a:rPr>
              <a:t> </a:t>
            </a:r>
            <a:endParaRPr lang="en-US" altLang="ko-KR" sz="2400" dirty="0">
              <a:solidFill>
                <a:srgbClr val="800000"/>
              </a:solidFill>
            </a:endParaRPr>
          </a:p>
          <a:p>
            <a:pPr marL="457200" indent="-457200"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사울 왕이 다윗을 추격하여 왔을 때 </a:t>
            </a:r>
            <a:r>
              <a:rPr lang="ko-KR" altLang="en-US" sz="2400" u="sng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아히멜렉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제사장은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다윗을 가리켜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당신의 “모든 신하 중 다윗과 같이 충실한  자가 누구인지요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그는 왕의 사위도 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왕의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모신도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왕실에 존귀한 자가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아니니이까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”무엇 때문에 좇느냐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고 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22;14).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4)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다윗은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블레셋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사람들의 양피 </a:t>
            </a:r>
            <a:r>
              <a:rPr lang="en-US" altLang="ko-KR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200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을 베는데도 충성스러웠고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18:27),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그리고 자기의 생명을 아끼지 않는 충성스러움이 있었다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19:5)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4819" name="제목 3"/>
          <p:cNvSpPr>
            <a:spLocks noGrp="1"/>
          </p:cNvSpPr>
          <p:nvPr>
            <p:ph type="title"/>
          </p:nvPr>
        </p:nvSpPr>
        <p:spPr>
          <a:xfrm>
            <a:off x="457200" y="1097856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714348" y="1745457"/>
            <a:ext cx="8137525" cy="511256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457200" indent="-457200">
              <a:defRPr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충성스러운 지도자 다윗 밑에 충성스러운 지도자들이 </a:t>
            </a:r>
            <a:r>
              <a:rPr lang="en-US" altLang="ko-KR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37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명이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있었다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23;8-17, 39)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당신의 주위에 충성스러운 지도자들을 찾아 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어떤 분들이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왜 그 분들이 충성스러운가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때때로 한 기관이나 조직에서 종종 실수하는 경향은 자신은 충성스럽지 못하면서 그 기관이나 조직원들이 충성하기를 바라는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어리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섞음이다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6)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하나님은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충성의 질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보신다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잘 하였도다 착하고 충성된 종아 네가 작은 일에 충성하였으니 네게 많은 겉으로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맡끼리라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마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25;21,23)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그분은 양을 따지지 않고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질을 따지는 분이라는 말이 당신에게 어떤 의미를 던져 주고 있는가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5843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746174"/>
            <a:ext cx="8302625" cy="496897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희생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(Sacrifice)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적임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17:34-35)</a:t>
            </a:r>
            <a:endParaRPr lang="ko-KR" altLang="en-US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희생이라는 말은 다윗의 삶 속에 베여 있는 그의 철학과 사상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즉 삶과 사역의 </a:t>
            </a:r>
            <a:r>
              <a:rPr lang="ko-KR" altLang="en-US" sz="2400" u="sng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중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하나이다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그는 목동으로서 양들 앞에서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청소년으로서 골리앗 앞에서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군인으로서 전쟁 앞에서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그리고 정치인으로서 나라 앞에서 희생이 몸에 베여 있었던 인물이었다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그는 사자나 곰 앞에서 한 마리의 양을 구하기 위해 자기의 몸을 던졌던 사람이었다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회사를 운영하든지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교회를 섬기든지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희생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없이 이루어지는 것은 없다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희생 없이 세워진 회사나 교회가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그렇다면 오래 가지 못할 것이다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당신은 희생 위에 교회가 세워진다는 말을 어떻게 듣는가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옆 사람과 각자의 경험담을 하나씩 나누어라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FontTx/>
              <a:buAutoNum type="arabicPeriod" startAt="3"/>
              <a:defRPr/>
            </a:pP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 marL="457200" indent="-457200"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6867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818182"/>
            <a:ext cx="8302625" cy="489696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 </a:t>
            </a:r>
            <a:r>
              <a:rPr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6. </a:t>
            </a:r>
            <a:r>
              <a:rPr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믿음의 실행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(Faith with action)(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17:42-45)</a:t>
            </a:r>
            <a:endParaRPr lang="ko-KR" altLang="en-US" sz="24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AutoNum type="arabicParenR"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다윗의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다섯번째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가진 그의 삶과  사역의 가치는 실행하는 믿음이다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골리앗 앞에서 하나님만 의지하고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큰 소리만 치는 다윗이 아니라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행동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하는 믿음을 보였다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이스라엘에는 다윗 이외에도 얼마든지 골리앗과 싸울 장수들이 있었을 것이다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그러나 그들은 골리앗 앞에서 두려워 떨었지만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다윗은 자신 속에 살아 계시는 하나님을 의자하고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자기 속의 있는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내적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골리앗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&gt;(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두려움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실패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불안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..)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과 자기 밖에 보이는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외적 골리앗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과 싸워 승리하였다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457200" indent="-457200">
              <a:buAutoNum type="arabicParenR"/>
            </a:pP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pPr marL="457200" indent="-457200"/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7891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890736"/>
            <a:ext cx="8302625" cy="48244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당신은 보통 때는 믿음으로 살지만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진작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장애물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이 나타나면 행동하는 	믿음을 보이지 않고 두려움에 떠는 자들을 본적은 없는가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평소에는 믿음으로 살지만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조그마한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골리앗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만 나타나도 힘들어하는 분들을 본적이 없는가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다윗은 장애물이 적든 크든지 관계하지 않고 믿음으로 나가 싸워 승리했다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당신은 지금 당신 속에 어떤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내적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골리앗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들이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또 어떤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외적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골리앗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들이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한 가지씩만 아래에 적으라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그리고 옆 사람과 나누어라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그것을 극복하는 방법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혹은 전략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을 말하고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서로를 위해 기도해 주기 바란다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_______________________________________________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/>
              <a:t> </a:t>
            </a:r>
          </a:p>
          <a:p>
            <a:pPr>
              <a:defRPr/>
            </a:pP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 marL="457200" indent="-457200"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8915" name="제목 3"/>
          <p:cNvSpPr>
            <a:spLocks noGrp="1"/>
          </p:cNvSpPr>
          <p:nvPr>
            <p:ph type="title"/>
          </p:nvPr>
        </p:nvSpPr>
        <p:spPr>
          <a:xfrm>
            <a:off x="457200" y="1027135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602728"/>
            <a:ext cx="8302625" cy="504098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endParaRPr lang="en-US" altLang="ko-KR" sz="2400" dirty="0"/>
          </a:p>
          <a:p>
            <a:pPr>
              <a:defRPr/>
            </a:pPr>
            <a:r>
              <a:rPr lang="ko-KR" altLang="en-US" sz="2400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잠간</a:t>
            </a:r>
            <a:r>
              <a:rPr lang="ko-KR" altLang="en-US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쉬었다가 갑시다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>
              <a:defRPr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코끼리 사육사가 코끼리의 두발을 들게 하려고 이렇게 말해 보기도하고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저렇게 말해 보기도 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그러나 결국 두발을 들게 하는데 실패했다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 코끼리 사육사는 두발을 들게 할 사육사를 백방으로 찾았다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그때에 이민 교회 목사가 나타나서 자신이 하겠다고 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 목사는 코끼리에게 다가가서 귀속 말로 소근소근 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그러자 갑자기 코끼리는 두 발을 버쩍 들었다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코끼리 사육사가 그 목사님에게 “어떻게 해서 당신은 남들이 하지 못하는 코끼리의 두발을 들게 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?”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물었다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그때에 그 목사님 하신 말씀이 코끼리를 향해“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너 이민교회 목회 할래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아니면 두발을 들래“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라고 물었다고 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우스개 소리지만 정말 이민 교회의 목회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(?)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는 힘이 드는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일이다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/>
          </a:p>
          <a:p>
            <a:pPr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 marL="457200" indent="-457200"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14563" y="1428750"/>
            <a:ext cx="2714625" cy="193899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 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강함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낮음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14563" y="3419475"/>
            <a:ext cx="2714625" cy="193899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약함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낮음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25" y="1428750"/>
            <a:ext cx="2714625" cy="1938992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강함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높음</a:t>
            </a:r>
            <a:r>
              <a:rPr lang="en-US" altLang="ko-KR" sz="2000" dirty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00625" y="3419475"/>
            <a:ext cx="2714625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부르심의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확신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약함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공동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체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이해력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높음</a:t>
            </a:r>
            <a:r>
              <a:rPr lang="en-US" altLang="ko-KR" sz="2000" dirty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14563" y="5429250"/>
            <a:ext cx="5500687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dirty="0"/>
              <a:t>    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낮음           </a:t>
            </a:r>
            <a:r>
              <a:rPr lang="ko-KR" altLang="en-US" sz="2000" dirty="0" smtClean="0">
                <a:solidFill>
                  <a:srgbClr val="660066"/>
                </a:solidFill>
                <a:latin typeface="HY강B" pitchFamily="18" charset="-127"/>
                <a:ea typeface="HY강B" pitchFamily="18" charset="-127"/>
              </a:rPr>
              <a:t>  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공동체 이해력</a:t>
            </a:r>
            <a:r>
              <a:rPr lang="ko-KR" altLang="en-US" sz="2000" dirty="0" smtClean="0">
                <a:solidFill>
                  <a:srgbClr val="660066"/>
                </a:solidFill>
                <a:latin typeface="HY강B" pitchFamily="18" charset="-127"/>
                <a:ea typeface="HY강B" pitchFamily="18" charset="-127"/>
              </a:rPr>
              <a:t>               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높음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2500313" y="6000750"/>
            <a:ext cx="5000625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85938" y="1423804"/>
            <a:ext cx="357187" cy="378565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강함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rgbClr val="86041A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rgbClr val="86041A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부르심</a:t>
            </a:r>
            <a:endParaRPr lang="en-US" altLang="ko-KR" sz="2000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약함</a:t>
            </a: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8" name="직선 화살표 연결선 27"/>
          <p:cNvCxnSpPr/>
          <p:nvPr/>
        </p:nvCxnSpPr>
        <p:spPr>
          <a:xfrm rot="5400000" flipH="1" flipV="1">
            <a:off x="-322262" y="3321050"/>
            <a:ext cx="392906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57250" y="857250"/>
            <a:ext cx="4362822" cy="461665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양의 우리에서 취하시며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(Calling)</a:t>
            </a:r>
            <a:endParaRPr lang="ko-KR" altLang="en-US" sz="24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3995936" y="6110288"/>
            <a:ext cx="4680520" cy="461665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HY강B" pitchFamily="18" charset="-127"/>
                <a:ea typeface="HY강B" pitchFamily="18" charset="-127"/>
              </a:rPr>
              <a:t>이스라엘을 기르게</a:t>
            </a:r>
            <a:r>
              <a:rPr lang="en-US" altLang="ko-KR" sz="2400" dirty="0" smtClean="0">
                <a:latin typeface="HY강B" pitchFamily="18" charset="-127"/>
                <a:ea typeface="HY강B" pitchFamily="18" charset="-127"/>
              </a:rPr>
              <a:t>(Community)</a:t>
            </a:r>
            <a:endParaRPr lang="ko-KR" altLang="en-US" sz="24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포인트가 8개인 별 18"/>
          <p:cNvSpPr/>
          <p:nvPr/>
        </p:nvSpPr>
        <p:spPr>
          <a:xfrm>
            <a:off x="4070796" y="4007916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포인트가 8개인 별 19"/>
          <p:cNvSpPr/>
          <p:nvPr/>
        </p:nvSpPr>
        <p:spPr>
          <a:xfrm>
            <a:off x="3998788" y="1785938"/>
            <a:ext cx="357188" cy="357187"/>
          </a:xfrm>
          <a:prstGeom prst="star8">
            <a:avLst/>
          </a:prstGeom>
          <a:solidFill>
            <a:srgbClr val="FF00FF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포인트가 8개인 별 20"/>
          <p:cNvSpPr/>
          <p:nvPr/>
        </p:nvSpPr>
        <p:spPr>
          <a:xfrm>
            <a:off x="6357938" y="3714750"/>
            <a:ext cx="357187" cy="357188"/>
          </a:xfrm>
          <a:prstGeom prst="star8">
            <a:avLst/>
          </a:prstGeom>
          <a:solidFill>
            <a:srgbClr val="FFFF00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포인트가 8개인 별 22"/>
          <p:cNvSpPr/>
          <p:nvPr/>
        </p:nvSpPr>
        <p:spPr>
          <a:xfrm>
            <a:off x="5292080" y="1988840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포인트가 8개인 별 24"/>
          <p:cNvSpPr/>
          <p:nvPr/>
        </p:nvSpPr>
        <p:spPr>
          <a:xfrm>
            <a:off x="6786563" y="1785938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5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3" name="직선 화살표 연결선 2"/>
          <p:cNvCxnSpPr/>
          <p:nvPr/>
        </p:nvCxnSpPr>
        <p:spPr bwMode="auto">
          <a:xfrm flipV="1">
            <a:off x="3779912" y="1628801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직선 화살표 연결선 26"/>
          <p:cNvCxnSpPr/>
          <p:nvPr/>
        </p:nvCxnSpPr>
        <p:spPr bwMode="auto">
          <a:xfrm flipV="1">
            <a:off x="6588224" y="1594223"/>
            <a:ext cx="0" cy="4666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직선 화살표 연결선 28"/>
          <p:cNvCxnSpPr/>
          <p:nvPr/>
        </p:nvCxnSpPr>
        <p:spPr bwMode="auto">
          <a:xfrm flipV="1">
            <a:off x="6804248" y="4618559"/>
            <a:ext cx="0" cy="4666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직선 화살표 연결선 29"/>
          <p:cNvCxnSpPr/>
          <p:nvPr/>
        </p:nvCxnSpPr>
        <p:spPr bwMode="auto">
          <a:xfrm flipV="1">
            <a:off x="6804248" y="2636912"/>
            <a:ext cx="0" cy="466625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직선 화살표 연결선 30"/>
          <p:cNvCxnSpPr/>
          <p:nvPr/>
        </p:nvCxnSpPr>
        <p:spPr bwMode="auto">
          <a:xfrm flipH="1">
            <a:off x="3995936" y="4509120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직선 화살표 연결선 31"/>
          <p:cNvCxnSpPr/>
          <p:nvPr/>
        </p:nvCxnSpPr>
        <p:spPr bwMode="auto">
          <a:xfrm flipH="1">
            <a:off x="3991372" y="364502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직선 화살표 연결선 34"/>
          <p:cNvCxnSpPr/>
          <p:nvPr/>
        </p:nvCxnSpPr>
        <p:spPr bwMode="auto">
          <a:xfrm flipH="1">
            <a:off x="3779912" y="256490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직선 화살표 연결선 35"/>
          <p:cNvCxnSpPr/>
          <p:nvPr/>
        </p:nvCxnSpPr>
        <p:spPr bwMode="auto">
          <a:xfrm flipH="1">
            <a:off x="6799684" y="3566739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Title 1"/>
          <p:cNvSpPr txBox="1">
            <a:spLocks/>
          </p:cNvSpPr>
          <p:nvPr/>
        </p:nvSpPr>
        <p:spPr>
          <a:xfrm>
            <a:off x="1403648" y="188640"/>
            <a:ext cx="6336704" cy="69269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부르심과 지역주민</a:t>
            </a:r>
            <a:endParaRPr lang="en-US" altLang="ko-KR" sz="3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852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4" grpId="0" animBg="1"/>
      <p:bldP spid="33" grpId="0" animBg="1"/>
      <p:bldP spid="34" grpId="0" animBg="1"/>
      <p:bldP spid="19" grpId="0" animBg="1"/>
      <p:bldP spid="20" grpId="0" animBg="1"/>
      <p:bldP spid="21" grpId="0" animBg="1"/>
      <p:bldP spid="23" grpId="0" animBg="1"/>
      <p:bldP spid="2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9939" name="제목 3"/>
          <p:cNvSpPr>
            <a:spLocks noGrp="1"/>
          </p:cNvSpPr>
          <p:nvPr>
            <p:ph type="title"/>
          </p:nvPr>
        </p:nvSpPr>
        <p:spPr>
          <a:xfrm>
            <a:off x="457200" y="1170011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962174"/>
            <a:ext cx="8302625" cy="48244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이민 교회 목사는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교인들의 삶의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토탈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케어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(Total Care)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를 해야 한다</a:t>
            </a:r>
            <a:r>
              <a:rPr lang="ko-KR" altLang="en-US" sz="2400" dirty="0"/>
              <a:t> 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교인들을 위해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24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시간 오픈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(Open)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해 두어야 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어느 때든지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교인들이 부르면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목사는 가야 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목회는 절대적으로 하나님을 의지 하지 않고서는 할 수 없다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행동하는 믿음은 목회를 하는 사람에게는 필수이다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사역자들이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어려운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사역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속에서도 위로를 받는 것은 무엇 때문인가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/>
              <a:t>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_______________________________________________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/>
              <a:t> </a:t>
            </a:r>
          </a:p>
          <a:p>
            <a:pPr>
              <a:defRPr/>
            </a:pPr>
            <a:endParaRPr lang="ko-KR" altLang="en-US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pPr marL="457200" indent="-457200"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0963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890736"/>
            <a:ext cx="8302625" cy="48244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7. </a:t>
            </a:r>
            <a:r>
              <a:rPr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우선순위</a:t>
            </a:r>
            <a:r>
              <a:rPr lang="en-US" altLang="ko-KR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Priority)(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17:49)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FontTx/>
              <a:buAutoNum type="arabicParenR"/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사업을 하든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하나님의 일을 하든 우선순위를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선택하는 일은 필수이다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왜냐하면 모두 시간과 에너지는 은 한정되어 있고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해야 할 일은 많기  때문이다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특히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교회 리더는 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밤낮으로 할 일이 쌓이기 때문에 먼저 해야 할 일과 나중에 할 일을 구분해 두어야 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 때마다 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순서를 정하는 일은 비전과 가치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목표와 실행 전략 계획에 따른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가치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가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틀리기에 모두다 각자가 정해야 몫이다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당신은 하나님의 일을 하면서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가장 먼저 할 일이 무엇이라고 생각하는가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아래에 적어라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그리고 옆 사람과 나누어라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 marL="457200" indent="-457200">
              <a:buFontTx/>
              <a:buAutoNum type="arabicParenR"/>
              <a:defRPr/>
            </a:pP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_______________________________________________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1987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395288" y="1890736"/>
            <a:ext cx="8302625" cy="48244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7. </a:t>
            </a:r>
            <a:r>
              <a:rPr lang="ko-KR" altLang="en-US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우선순위</a:t>
            </a:r>
            <a:r>
              <a:rPr lang="en-US" altLang="ko-KR" sz="2400" dirty="0" smtClean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Priority)(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삼상 </a:t>
            </a:r>
            <a:r>
              <a:rPr lang="en-US" altLang="ko-KR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17:49)</a:t>
            </a:r>
            <a:r>
              <a:rPr lang="ko-KR" altLang="en-US" sz="2400" dirty="0">
                <a:solidFill>
                  <a:srgbClr val="8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endParaRPr lang="en-US" altLang="ko-KR" sz="2400" dirty="0">
              <a:solidFill>
                <a:srgbClr val="800000"/>
              </a:solidFill>
              <a:latin typeface="HY견고딕" pitchFamily="18" charset="-127"/>
              <a:ea typeface="HY견고딕" pitchFamily="18" charset="-127"/>
            </a:endParaRPr>
          </a:p>
          <a:p>
            <a:pPr>
              <a:defRPr/>
            </a:pP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당신이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가장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먼저 해야 할 일은 하나님과의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영적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만남이다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매일 하루의 일을 시작하기 전에 하나님과의 영적 만남이 있어야 영적 에너지 공급이 이루어 질 수 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이 영적 만남이 목회자의 삶과 사역을 변화시키고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주위 사람들에게 영향을 끼친다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당신은 매일 하나님과의 만남이 어떻게 이루어 지는가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영적 능력을 공급받기 위해 정기적을 하는 일이 무엇인가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en-US" altLang="ko-KR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한 달에 한번씩 금식을 하는가</a:t>
            </a:r>
            <a:r>
              <a:rPr lang="en-US" altLang="ko-KR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영성에 관한 책을 읽는가</a:t>
            </a:r>
            <a:r>
              <a:rPr lang="en-US" altLang="ko-KR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 err="1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큐티를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 매일 하는가</a:t>
            </a:r>
            <a:r>
              <a:rPr lang="en-US" altLang="ko-KR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당신의 영성 개발을 위해 무엇을 하는지 아래에 한 가지를 적고 옆 사람과 나누어라</a:t>
            </a:r>
            <a:r>
              <a:rPr lang="en-US" altLang="ko-KR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smtClean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또 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그것이 당신의 삶이나 사역에 지금까지 어떤 영향력을 주는지 말해 보라</a:t>
            </a:r>
            <a:r>
              <a:rPr lang="en-US" altLang="ko-KR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dirty="0">
                <a:solidFill>
                  <a:srgbClr val="008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3011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43013" name="제목 3"/>
          <p:cNvSpPr txBox="1">
            <a:spLocks/>
          </p:cNvSpPr>
          <p:nvPr/>
        </p:nvSpPr>
        <p:spPr bwMode="auto">
          <a:xfrm>
            <a:off x="395288" y="1746273"/>
            <a:ext cx="8302625" cy="4968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당신의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사역의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우선권은 무엇인가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위대한 일을 이루는 것이 아니다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일에 빠지지 말기 바란다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다윗은 골리앗을 향해 돌을 던지기 전에 그의 모습을 살펴 보았다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어디를 향해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어디를 떼려야 할지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정했다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이마가 먼저였다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당신은 매일 매일 골리앗의 </a:t>
            </a:r>
            <a:r>
              <a:rPr lang="ko-KR" altLang="en-US" sz="240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이마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가장  먼저 해야 할 중요한 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를 맞추는 식으로 살아가고 있는가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우선적으로 세운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올해의 목표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 중에서도 앞으로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개월 안에 해야 할 목표를 적어 보십시오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 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(1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올해의 우선순위의 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:_________________________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		     </a:t>
            </a: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 (2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앞으로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개월 안에 해야 할 우선순위의 목표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4035" name="제목 3"/>
          <p:cNvSpPr>
            <a:spLocks noGrp="1"/>
          </p:cNvSpPr>
          <p:nvPr>
            <p:ph type="title"/>
          </p:nvPr>
        </p:nvSpPr>
        <p:spPr>
          <a:xfrm>
            <a:off x="457200" y="1098573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가치의 형성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44037" name="제목 3"/>
          <p:cNvSpPr txBox="1">
            <a:spLocks/>
          </p:cNvSpPr>
          <p:nvPr/>
        </p:nvSpPr>
        <p:spPr bwMode="auto">
          <a:xfrm>
            <a:off x="395288" y="1746273"/>
            <a:ext cx="8302625" cy="4968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8.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아래에 하나님이 당신에게 주신 비전과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핵심 가치를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적어 보라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그 비전과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핵심 가치를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뒷받침하여 주는 말씀도 적으라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하나님이 주신 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개인적인 독특한 비전은</a:t>
            </a:r>
            <a:r>
              <a:rPr lang="en-US" altLang="ko-KR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뒷받침하는 말씀</a:t>
            </a: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________________________________________________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	</a:t>
            </a: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________________________________________________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핵심가치를 이루어 가기 위한 핵심</a:t>
            </a:r>
            <a:r>
              <a:rPr lang="ko-KR" altLang="en-US" sz="24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의 </a:t>
            </a:r>
            <a:r>
              <a:rPr lang="ko-KR" altLang="en-US" sz="2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가치들은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endParaRPr lang="en-US" altLang="ko-KR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ko-KR" altLang="en-US" sz="2400" dirty="0" smtClean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뒷받침하는 </a:t>
            </a:r>
            <a:r>
              <a:rPr lang="ko-KR" altLang="en-US" sz="24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______________________________________________ </a:t>
            </a:r>
          </a:p>
          <a:p>
            <a:endParaRPr lang="ko-KR" altLang="en-US" sz="24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28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28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28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-142875" y="4454525"/>
            <a:ext cx="9526588" cy="1974850"/>
            <a:chOff x="214282" y="4383452"/>
            <a:chExt cx="9527012" cy="1974506"/>
          </a:xfrm>
        </p:grpSpPr>
        <p:sp>
          <p:nvSpPr>
            <p:cNvPr id="25" name="Cube 24"/>
            <p:cNvSpPr/>
            <p:nvPr/>
          </p:nvSpPr>
          <p:spPr>
            <a:xfrm>
              <a:off x="597230" y="4383452"/>
              <a:ext cx="9144064" cy="1643074"/>
            </a:xfrm>
            <a:prstGeom prst="cube">
              <a:avLst/>
            </a:prstGeom>
            <a:scene3d>
              <a:camera prst="isometricOffAxis2Left"/>
              <a:lightRig rig="threePt" dir="t">
                <a:rot lat="0" lon="0" rev="7200000"/>
              </a:lightRig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o-KR" altLang="en-US" dirty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당신의 목회를 그린오션으로 가게하라</a:t>
              </a:r>
              <a:endParaRPr lang="en-US" altLang="ko-KR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endParaRPr>
            </a:p>
            <a:p>
              <a:pPr algn="ctr">
                <a:defRPr/>
              </a:pPr>
              <a:r>
                <a:rPr lang="en-US" altLang="ko-KR" dirty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Move your Ministry to the Green Ocean</a:t>
              </a:r>
              <a:endParaRPr lang="ko-KR" altLang="en-US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endParaRPr>
            </a:p>
          </p:txBody>
        </p:sp>
        <p:sp>
          <p:nvSpPr>
            <p:cNvPr id="24" name="Cube 23"/>
            <p:cNvSpPr/>
            <p:nvPr/>
          </p:nvSpPr>
          <p:spPr>
            <a:xfrm>
              <a:off x="214282" y="4714884"/>
              <a:ext cx="9144064" cy="1643074"/>
            </a:xfrm>
            <a:prstGeom prst="cube">
              <a:avLst/>
            </a:prstGeom>
            <a:scene3d>
              <a:camera prst="isometricOffAxis2Left"/>
              <a:lightRig rig="threePt" dir="t">
                <a:rot lat="0" lon="0" rev="7200000"/>
              </a:lightRig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ko-KR" altLang="en-US" dirty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당신의 </a:t>
              </a:r>
              <a:r>
                <a:rPr lang="ko-KR" altLang="en-US" dirty="0" smtClean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사역을 </a:t>
              </a:r>
              <a:r>
                <a:rPr lang="ko-KR" altLang="en-US" dirty="0" err="1" smtClean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그린오션으로</a:t>
              </a:r>
              <a:r>
                <a:rPr lang="ko-KR" altLang="en-US" dirty="0" smtClean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 </a:t>
              </a:r>
              <a:r>
                <a:rPr lang="ko-KR" altLang="en-US" dirty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가게하라</a:t>
              </a:r>
              <a:endParaRPr lang="en-US" altLang="ko-KR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endParaRPr>
            </a:p>
            <a:p>
              <a:pPr algn="ctr">
                <a:defRPr/>
              </a:pPr>
              <a:r>
                <a:rPr lang="en-US" altLang="ko-KR" dirty="0">
                  <a:solidFill>
                    <a:prstClr val="white"/>
                  </a:solidFill>
                  <a:latin typeface="HY크리스탈M" pitchFamily="18" charset="-127"/>
                  <a:ea typeface="HY크리스탈M" pitchFamily="18" charset="-127"/>
                </a:rPr>
                <a:t>Move your Ministry to the Green Ocean</a:t>
              </a:r>
              <a:endParaRPr lang="ko-KR" altLang="en-US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endParaRPr>
            </a:p>
          </p:txBody>
        </p:sp>
      </p:grpSp>
      <p:pic>
        <p:nvPicPr>
          <p:cNvPr id="22" name="Picture 21" descr="hands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23075" y="4000500"/>
            <a:ext cx="203517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20" descr="hands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3429000"/>
            <a:ext cx="1785938" cy="1379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be 4"/>
          <p:cNvSpPr/>
          <p:nvPr/>
        </p:nvSpPr>
        <p:spPr>
          <a:xfrm>
            <a:off x="2214546" y="4143380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srgbClr val="FF0000"/>
                </a:solidFill>
                <a:latin typeface="HY크리스탈M" pitchFamily="18" charset="-127"/>
                <a:ea typeface="HY크리스탈M" pitchFamily="18" charset="-127"/>
              </a:rPr>
              <a:t>1.</a:t>
            </a:r>
            <a:r>
              <a:rPr lang="ko-KR" altLang="en-US" sz="2400" dirty="0">
                <a:solidFill>
                  <a:srgbClr val="FF0000"/>
                </a:solidFill>
                <a:latin typeface="HY크리스탈M" pitchFamily="18" charset="-127"/>
                <a:ea typeface="HY크리스탈M" pitchFamily="18" charset="-127"/>
              </a:rPr>
              <a:t>인격</a:t>
            </a:r>
          </a:p>
        </p:txBody>
      </p:sp>
      <p:sp>
        <p:nvSpPr>
          <p:cNvPr id="9" name="Cube 8"/>
          <p:cNvSpPr/>
          <p:nvPr/>
        </p:nvSpPr>
        <p:spPr>
          <a:xfrm>
            <a:off x="4572000" y="4500570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srgbClr val="FF0000"/>
                </a:solidFill>
                <a:latin typeface="HY크리스탈M" pitchFamily="18" charset="-127"/>
                <a:ea typeface="HY크리스탈M" pitchFamily="18" charset="-127"/>
              </a:rPr>
              <a:t>2.</a:t>
            </a:r>
            <a:r>
              <a:rPr lang="ko-KR" altLang="en-US" sz="2400" dirty="0">
                <a:solidFill>
                  <a:srgbClr val="FF0000"/>
                </a:solidFill>
                <a:latin typeface="HY크리스탈M" pitchFamily="18" charset="-127"/>
                <a:ea typeface="HY크리스탈M" pitchFamily="18" charset="-127"/>
              </a:rPr>
              <a:t>영성</a:t>
            </a:r>
          </a:p>
        </p:txBody>
      </p:sp>
      <p:sp>
        <p:nvSpPr>
          <p:cNvPr id="10" name="Cube 9"/>
          <p:cNvSpPr/>
          <p:nvPr/>
        </p:nvSpPr>
        <p:spPr>
          <a:xfrm>
            <a:off x="3286116" y="3786190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3.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핵심역량</a:t>
            </a:r>
          </a:p>
        </p:txBody>
      </p:sp>
      <p:sp>
        <p:nvSpPr>
          <p:cNvPr id="11" name="Cube 10"/>
          <p:cNvSpPr/>
          <p:nvPr/>
        </p:nvSpPr>
        <p:spPr>
          <a:xfrm>
            <a:off x="3286116" y="3286124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4.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지도력</a:t>
            </a:r>
          </a:p>
        </p:txBody>
      </p:sp>
      <p:sp>
        <p:nvSpPr>
          <p:cNvPr id="12" name="Cube 11"/>
          <p:cNvSpPr/>
          <p:nvPr/>
        </p:nvSpPr>
        <p:spPr>
          <a:xfrm>
            <a:off x="3286116" y="2786058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5.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비전</a:t>
            </a:r>
          </a:p>
        </p:txBody>
      </p:sp>
      <p:sp>
        <p:nvSpPr>
          <p:cNvPr id="13" name="Cube 12"/>
          <p:cNvSpPr/>
          <p:nvPr/>
        </p:nvSpPr>
        <p:spPr>
          <a:xfrm>
            <a:off x="3286116" y="2285992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6.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핵심가치</a:t>
            </a:r>
          </a:p>
        </p:txBody>
      </p:sp>
      <p:sp>
        <p:nvSpPr>
          <p:cNvPr id="14" name="Cube 13"/>
          <p:cNvSpPr/>
          <p:nvPr/>
        </p:nvSpPr>
        <p:spPr>
          <a:xfrm>
            <a:off x="3286116" y="1785926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7.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주민이해</a:t>
            </a:r>
          </a:p>
        </p:txBody>
      </p:sp>
      <p:sp>
        <p:nvSpPr>
          <p:cNvPr id="15" name="Cube 14"/>
          <p:cNvSpPr/>
          <p:nvPr/>
        </p:nvSpPr>
        <p:spPr>
          <a:xfrm>
            <a:off x="3286116" y="1285860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8.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인간관계</a:t>
            </a:r>
          </a:p>
        </p:txBody>
      </p:sp>
      <p:sp>
        <p:nvSpPr>
          <p:cNvPr id="16" name="Cube 15"/>
          <p:cNvSpPr/>
          <p:nvPr/>
        </p:nvSpPr>
        <p:spPr>
          <a:xfrm>
            <a:off x="3286116" y="785794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0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9.</a:t>
            </a:r>
            <a:r>
              <a:rPr lang="ko-KR" altLang="en-US" sz="20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시스템디자인</a:t>
            </a:r>
          </a:p>
        </p:txBody>
      </p:sp>
      <p:sp>
        <p:nvSpPr>
          <p:cNvPr id="17" name="Cube 16"/>
          <p:cNvSpPr/>
          <p:nvPr/>
        </p:nvSpPr>
        <p:spPr>
          <a:xfrm>
            <a:off x="3286116" y="285728"/>
            <a:ext cx="2428892" cy="714380"/>
          </a:xfrm>
          <a:prstGeom prst="cube">
            <a:avLst/>
          </a:prstGeom>
          <a:blipFill>
            <a:blip r:embed="rId4" cstate="print"/>
            <a:tile tx="0" ty="0" sx="100000" sy="100000" flip="none" algn="tl"/>
          </a:blipFill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10.</a:t>
            </a:r>
            <a:r>
              <a:rPr lang="ko-KR" altLang="en-US" sz="2400" dirty="0">
                <a:solidFill>
                  <a:prstClr val="white"/>
                </a:solidFill>
                <a:latin typeface="HY크리스탈M" pitchFamily="18" charset="-127"/>
                <a:ea typeface="HY크리스탈M" pitchFamily="18" charset="-127"/>
              </a:rPr>
              <a:t>전략</a:t>
            </a:r>
          </a:p>
        </p:txBody>
      </p:sp>
      <p:pic>
        <p:nvPicPr>
          <p:cNvPr id="18" name="그림 17" descr="Thrivelogo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14282" y="285728"/>
            <a:ext cx="2534530" cy="69104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5.08788E-6 L 0.22049 0.04187 " pathEditMode="relative" ptsTypes="AA">
                                      <p:cBhvr>
                                        <p:cTn id="6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6.75301E-7 L -0.20782 0.02706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0" y="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049 0.04186 L -0.00017 -0.01064 " pathEditMode="relative" ptsTypes="AA">
                                      <p:cBhvr>
                                        <p:cTn id="6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781 0.02705 L -0.00295 -0.0148 " pathEditMode="relative" ptsTypes="AA">
                                      <p:cBhvr>
                                        <p:cTn id="6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3628 -0.0629 " pathEditMode="relative" ptsTypes="AA">
                                      <p:cBhvr>
                                        <p:cTn id="7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1268 -0.04185 " pathEditMode="relative" ptsTypes="AA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942E-6 L -0.28351 0.24213 " pathEditMode="relative" rAng="0" ptsTypes="AA"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00" y="1210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4311E-6 L -0.02361 0.43039 " pathEditMode="relative" rAng="0" ptsTypes="AA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0" y="215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6.56799E-7 L 0.09444 0.50324 " pathEditMode="relative" rAng="0" ptsTypes="AA">
                                      <p:cBhvr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2520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2951E-7 L -0.18125 0.55504 " pathEditMode="relative" rAng="0" ptsTypes="AA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0" y="278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9.15819E-7 L 0.14166 0.62789 " pathEditMode="relative" rAng="0" ptsTypes="AA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00" y="3140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70213E-6 L 0.25191 0.72179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0" y="361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48844E-6 L -0.07882 0.75255 " pathEditMode="relative" rAng="0" ptsTypes="AA">
                                      <p:cBhvr>
                                        <p:cTn id="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37600"/>
                                    </p:animMotion>
                                  </p:childTnLst>
                                </p:cTn>
                              </p:par>
                              <p:par>
                                <p:cTn id="8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27475E-6 L -0.25209 0.83603 " pathEditMode="relative" rAng="0" ptsTypes="AA">
                                      <p:cBhvr>
                                        <p:cTn id="9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0" y="41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512" y="2147372"/>
            <a:ext cx="8784976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제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3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강이 끝났습니다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제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4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강이 곧 시작되겠습니다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</a:p>
          <a:p>
            <a:pPr algn="ctr"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즐거운 쉼이 되기를 바랍니다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</a:t>
            </a:r>
          </a:p>
          <a:p>
            <a:pPr algn="ctr">
              <a:defRPr/>
            </a:pPr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이 자료는 </a:t>
            </a:r>
            <a:r>
              <a:rPr lang="ko-KR" altLang="en-US" sz="2400" dirty="0" err="1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연구소의 허락을 받지 않고 </a:t>
            </a:r>
            <a:endParaRPr lang="en-US" altLang="ko-KR" sz="2400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algn="ctr">
              <a:defRPr/>
            </a:pP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사용하는 것은 불법이기에 법적 책임을 질 수 있습니다</a:t>
            </a:r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.)</a:t>
            </a:r>
            <a:endParaRPr lang="en-US" altLang="ko-KR" sz="36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  <p:pic>
        <p:nvPicPr>
          <p:cNvPr id="5" name="그림 4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85728"/>
            <a:ext cx="3240360" cy="691044"/>
          </a:xfrm>
          <a:prstGeom prst="rect">
            <a:avLst/>
          </a:prstGeom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95536" y="5805264"/>
            <a:ext cx="4104456" cy="86409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www.igomt.com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Jamessok_4@hotmail.com</a:t>
            </a:r>
            <a:endParaRPr kumimoji="0" lang="ko-KR" altLang="en-US" sz="1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11560" y="3784972"/>
            <a:ext cx="81438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ko-KR" altLang="en-US" sz="3600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36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</a:t>
            </a:r>
            <a:r>
              <a:rPr lang="ko-KR" altLang="en-US" sz="36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소</a:t>
            </a:r>
            <a:r>
              <a:rPr lang="ko-KR" altLang="en-US" sz="36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36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제공</a:t>
            </a:r>
            <a:r>
              <a:rPr lang="ko-KR" altLang="en-US" sz="4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GO Thrive Coaching, 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SBC</a:t>
            </a:r>
          </a:p>
          <a:p>
            <a:pPr algn="ctr"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11417 S. Belmont Dr. Plainfield, IL 60585  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U.S.A</a:t>
            </a:r>
          </a:p>
          <a:p>
            <a:pPr algn="ctr">
              <a:defRPr/>
            </a:pPr>
            <a:r>
              <a:rPr lang="ko-KR" altLang="en-US" sz="20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연구소 제공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: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정재홍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박상준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천성호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정재욱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</a:t>
            </a:r>
            <a:endParaRPr lang="en-US" altLang="ko-KR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algn="ctr"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(815) 254-7720 (Office),  (630) 452-5100(Cell)</a:t>
            </a:r>
          </a:p>
          <a:p>
            <a:pPr algn="ctr">
              <a:defRPr/>
            </a:pPr>
            <a:endParaRPr lang="ko-KR" altLang="en-US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7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214563" y="1428750"/>
            <a:ext cx="2714625" cy="19383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성실한 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정교한 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손</a:t>
            </a:r>
            <a:r>
              <a:rPr lang="en-US" altLang="ko-KR" sz="2000" dirty="0">
                <a:latin typeface="HY강B" pitchFamily="18" charset="-127"/>
                <a:ea typeface="HY강B" pitchFamily="18" charset="-127"/>
              </a:rPr>
              <a:t>(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214563" y="3419475"/>
            <a:ext cx="2714625" cy="1938992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성실한 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정교한 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손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 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000625" y="1428750"/>
            <a:ext cx="2714625" cy="1938992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성실한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정교한 손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000625" y="3419475"/>
            <a:ext cx="2714625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성실한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마음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정교한 </a:t>
            </a:r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손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</a:t>
            </a:r>
            <a:r>
              <a:rPr lang="en-US" altLang="ko-KR" sz="2000" dirty="0" smtClean="0">
                <a:latin typeface="HY강B" pitchFamily="18" charset="-127"/>
                <a:ea typeface="HY강B" pitchFamily="18" charset="-127"/>
              </a:rPr>
              <a:t>)</a:t>
            </a: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>
                <a:latin typeface="HY강B" pitchFamily="18" charset="-127"/>
                <a:ea typeface="HY강B" pitchFamily="18" charset="-127"/>
              </a:rPr>
              <a:t>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214563" y="5429250"/>
            <a:ext cx="5500687" cy="40011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             </a:t>
            </a:r>
            <a:r>
              <a:rPr lang="ko-KR" altLang="en-US" sz="2000" dirty="0" smtClean="0">
                <a:solidFill>
                  <a:schemeClr val="bg1"/>
                </a:solidFill>
                <a:latin typeface="HY강B" pitchFamily="18" charset="-127"/>
                <a:ea typeface="HY강B" pitchFamily="18" charset="-127"/>
              </a:rPr>
              <a:t>     </a:t>
            </a:r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능력                      </a:t>
            </a:r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ko-KR" altLang="en-US" sz="2000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2500313" y="6000750"/>
            <a:ext cx="5000625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1785938" y="1428750"/>
            <a:ext cx="357187" cy="3785652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개발</a:t>
            </a:r>
            <a:endParaRPr lang="en-US" altLang="ko-KR" sz="2000" dirty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chemeClr val="bg1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성품</a:t>
            </a:r>
            <a:endParaRPr lang="en-US" altLang="ko-KR" sz="2000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endParaRPr lang="en-US" altLang="ko-KR" sz="2000" dirty="0" smtClean="0">
              <a:latin typeface="HY강B" pitchFamily="18" charset="-127"/>
              <a:ea typeface="HY강B" pitchFamily="18" charset="-127"/>
            </a:endParaRPr>
          </a:p>
          <a:p>
            <a:r>
              <a:rPr lang="ko-KR" altLang="en-US" sz="2000" dirty="0" smtClean="0">
                <a:latin typeface="HY강B" pitchFamily="18" charset="-127"/>
                <a:ea typeface="HY강B" pitchFamily="18" charset="-127"/>
              </a:rPr>
              <a:t>미개발</a:t>
            </a:r>
            <a:endParaRPr lang="ko-KR" altLang="en-US" dirty="0">
              <a:latin typeface="HY강B" pitchFamily="18" charset="-127"/>
              <a:ea typeface="HY강B" pitchFamily="18" charset="-127"/>
            </a:endParaRPr>
          </a:p>
        </p:txBody>
      </p:sp>
      <p:cxnSp>
        <p:nvCxnSpPr>
          <p:cNvPr id="28" name="직선 화살표 연결선 27"/>
          <p:cNvCxnSpPr/>
          <p:nvPr/>
        </p:nvCxnSpPr>
        <p:spPr>
          <a:xfrm rot="5400000" flipH="1" flipV="1">
            <a:off x="-322262" y="3321050"/>
            <a:ext cx="3929062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857250" y="857250"/>
            <a:ext cx="1785938" cy="461963"/>
          </a:xfrm>
          <a:prstGeom prst="rect">
            <a:avLst/>
          </a:prstGeom>
          <a:solidFill>
            <a:srgbClr val="FF00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400">
                <a:latin typeface="HY강B" pitchFamily="18" charset="-127"/>
                <a:ea typeface="HY강B" pitchFamily="18" charset="-127"/>
              </a:rPr>
              <a:t>기르고</a:t>
            </a:r>
            <a:r>
              <a:rPr lang="en-US" altLang="ko-KR" sz="2400">
                <a:latin typeface="HY강B" pitchFamily="18" charset="-127"/>
                <a:ea typeface="HY강B" pitchFamily="18" charset="-127"/>
              </a:rPr>
              <a:t>(care)</a:t>
            </a:r>
            <a:endParaRPr lang="ko-KR" altLang="en-US" sz="240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6000750" y="6110288"/>
            <a:ext cx="2286000" cy="461962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ko-KR" altLang="en-US" sz="2400">
                <a:latin typeface="HY강B" pitchFamily="18" charset="-127"/>
                <a:ea typeface="HY강B" pitchFamily="18" charset="-127"/>
              </a:rPr>
              <a:t>지도하고</a:t>
            </a:r>
            <a:r>
              <a:rPr lang="en-US" altLang="ko-KR" sz="2400">
                <a:latin typeface="HY강B" pitchFamily="18" charset="-127"/>
                <a:ea typeface="HY강B" pitchFamily="18" charset="-127"/>
              </a:rPr>
              <a:t>(Lead)</a:t>
            </a:r>
            <a:endParaRPr lang="ko-KR" altLang="en-US" sz="2400"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19" name="포인트가 8개인 별 18"/>
          <p:cNvSpPr/>
          <p:nvPr/>
        </p:nvSpPr>
        <p:spPr>
          <a:xfrm>
            <a:off x="4000500" y="4151932"/>
            <a:ext cx="357188" cy="357188"/>
          </a:xfrm>
          <a:prstGeom prst="star8">
            <a:avLst/>
          </a:prstGeom>
          <a:solidFill>
            <a:srgbClr val="FFFF00"/>
          </a:solidFill>
          <a:ln>
            <a:solidFill>
              <a:srgbClr val="00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포인트가 8개인 별 19"/>
          <p:cNvSpPr/>
          <p:nvPr/>
        </p:nvSpPr>
        <p:spPr>
          <a:xfrm>
            <a:off x="3347864" y="2135709"/>
            <a:ext cx="357188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2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포인트가 8개인 별 20"/>
          <p:cNvSpPr/>
          <p:nvPr/>
        </p:nvSpPr>
        <p:spPr>
          <a:xfrm>
            <a:off x="6588224" y="3429000"/>
            <a:ext cx="357187" cy="357188"/>
          </a:xfrm>
          <a:prstGeom prst="star8">
            <a:avLst/>
          </a:prstGeom>
          <a:solidFill>
            <a:srgbClr val="FFFF00"/>
          </a:solidFill>
          <a:ln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3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포인트가 8개인 별 22"/>
          <p:cNvSpPr/>
          <p:nvPr/>
        </p:nvSpPr>
        <p:spPr>
          <a:xfrm>
            <a:off x="5868144" y="2711773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4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" name="포인트가 8개인 별 24"/>
          <p:cNvSpPr/>
          <p:nvPr/>
        </p:nvSpPr>
        <p:spPr>
          <a:xfrm>
            <a:off x="6732240" y="2060848"/>
            <a:ext cx="357187" cy="357187"/>
          </a:xfrm>
          <a:prstGeom prst="star8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dirty="0">
                <a:solidFill>
                  <a:schemeClr val="tx1"/>
                </a:solidFill>
              </a:rPr>
              <a:t>5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27" name="직선 화살표 연결선 26"/>
          <p:cNvCxnSpPr/>
          <p:nvPr/>
        </p:nvCxnSpPr>
        <p:spPr bwMode="auto">
          <a:xfrm flipH="1">
            <a:off x="4207396" y="4574851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직선 화살표 연결선 28"/>
          <p:cNvCxnSpPr/>
          <p:nvPr/>
        </p:nvCxnSpPr>
        <p:spPr bwMode="auto">
          <a:xfrm flipH="1">
            <a:off x="4495428" y="364502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직선 화살표 연결선 29"/>
          <p:cNvCxnSpPr/>
          <p:nvPr/>
        </p:nvCxnSpPr>
        <p:spPr bwMode="auto">
          <a:xfrm flipH="1">
            <a:off x="4283968" y="2564904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직선 화살표 연결선 30"/>
          <p:cNvCxnSpPr/>
          <p:nvPr/>
        </p:nvCxnSpPr>
        <p:spPr bwMode="auto">
          <a:xfrm flipV="1">
            <a:off x="4355976" y="1628801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직선 화살표 연결선 31"/>
          <p:cNvCxnSpPr/>
          <p:nvPr/>
        </p:nvCxnSpPr>
        <p:spPr bwMode="auto">
          <a:xfrm flipV="1">
            <a:off x="7308304" y="4402536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직선 화살표 연결선 34"/>
          <p:cNvCxnSpPr/>
          <p:nvPr/>
        </p:nvCxnSpPr>
        <p:spPr bwMode="auto">
          <a:xfrm flipH="1">
            <a:off x="7308304" y="3566739"/>
            <a:ext cx="4564" cy="582341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직선 화살표 연결선 35"/>
          <p:cNvCxnSpPr/>
          <p:nvPr/>
        </p:nvCxnSpPr>
        <p:spPr bwMode="auto">
          <a:xfrm flipV="1">
            <a:off x="7308304" y="2564904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7" name="직선 화살표 연결선 36"/>
          <p:cNvCxnSpPr/>
          <p:nvPr/>
        </p:nvCxnSpPr>
        <p:spPr bwMode="auto">
          <a:xfrm flipV="1">
            <a:off x="7236296" y="1556792"/>
            <a:ext cx="0" cy="538632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itle 1"/>
          <p:cNvSpPr txBox="1">
            <a:spLocks/>
          </p:cNvSpPr>
          <p:nvPr/>
        </p:nvSpPr>
        <p:spPr>
          <a:xfrm>
            <a:off x="1691680" y="188640"/>
            <a:ext cx="6120680" cy="69269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성품과 능력</a:t>
            </a:r>
            <a:endParaRPr lang="en-US" altLang="ko-KR" sz="36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97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20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4" grpId="0" animBg="1"/>
      <p:bldP spid="33" grpId="0" animBg="1"/>
      <p:bldP spid="34" grpId="0" animBg="1"/>
      <p:bldP spid="19" grpId="0" animBg="1"/>
      <p:bldP spid="20" grpId="0" build="allAtOnce" animBg="1"/>
      <p:bldP spid="21" grpId="0" animBg="1"/>
      <p:bldP spid="23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/>
          </p:cNvSpPr>
          <p:nvPr/>
        </p:nvSpPr>
        <p:spPr bwMode="auto">
          <a:xfrm>
            <a:off x="395536" y="1268760"/>
            <a:ext cx="8352928" cy="5039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“이에 </a:t>
            </a:r>
            <a:r>
              <a:rPr lang="ko-KR" alt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저가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2)</a:t>
            </a:r>
            <a:r>
              <a:rPr lang="ko-KR" altLang="en-US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마음의 </a:t>
            </a:r>
            <a:r>
              <a:rPr lang="ko-KR" altLang="en-US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성실함</a:t>
            </a:r>
            <a:r>
              <a:rPr lang="en-US" altLang="ko-KR" sz="3200" b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(True Heart</a:t>
            </a:r>
            <a:r>
              <a:rPr lang="en-US" altLang="ko-KR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 </a:t>
            </a:r>
            <a:r>
              <a:rPr lang="en-US" altLang="ko-K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성품</a:t>
            </a:r>
            <a:r>
              <a:rPr lang="en-US" altLang="ko-K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</a:t>
            </a:r>
            <a:r>
              <a:rPr lang="en-US" altLang="ko-KR" sz="32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Character)</a:t>
            </a:r>
            <a:r>
              <a:rPr lang="ko-KR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으로 </a:t>
            </a:r>
            <a:r>
              <a:rPr lang="ko-KR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기르고</a:t>
            </a:r>
            <a:r>
              <a:rPr lang="en-US" altLang="ko-K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en-US" altLang="ko-K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Care)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그 </a:t>
            </a:r>
            <a:r>
              <a:rPr lang="en-US" altLang="ko-KR" sz="32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r>
              <a:rPr lang="ko-KR" altLang="en-US" sz="3200" b="1" u="sng" dirty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손의</a:t>
            </a:r>
            <a:r>
              <a:rPr lang="ko-KR" altLang="en-US" sz="3200" b="1" dirty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공교함</a:t>
            </a:r>
            <a:r>
              <a:rPr lang="en-US" altLang="ko-KR" sz="3200" b="1" dirty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(Skillful Hands</a:t>
            </a:r>
            <a:r>
              <a:rPr lang="en-US" altLang="ko-KR" sz="3200" b="1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u="sng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u="sng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능력</a:t>
            </a:r>
            <a:r>
              <a:rPr lang="en-US" altLang="ko-KR" sz="3200" u="sng" dirty="0" smtClean="0">
                <a:solidFill>
                  <a:srgbClr val="0A6E0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:Competence)</a:t>
            </a: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ko-KR" altLang="en-US" sz="3200" b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으로</a:t>
            </a:r>
            <a:r>
              <a:rPr lang="ko-KR" alt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지도 </a:t>
            </a:r>
            <a:r>
              <a:rPr lang="ko-KR" altLang="en-US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하였도다</a:t>
            </a:r>
            <a:r>
              <a:rPr lang="en-US" altLang="ko-KR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(Lead</a:t>
            </a:r>
            <a:r>
              <a:rPr lang="en-US" altLang="ko-K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).”</a:t>
            </a:r>
            <a:endParaRPr lang="en-US" altLang="ko-KR" sz="3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시편 </a:t>
            </a:r>
            <a:r>
              <a:rPr lang="en-US" altLang="ko-KR" sz="3200" b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78:72, NLT</a:t>
            </a:r>
            <a:r>
              <a:rPr lang="en-US" altLang="ko-KR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  <a:endParaRPr lang="en-US" altLang="ko-KR" sz="3200" b="1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6" name="그림 5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7" name="그림 6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539552" y="260648"/>
            <a:ext cx="8208912" cy="692696"/>
          </a:xfrm>
          <a:prstGeom prst="rect">
            <a:avLst/>
          </a:prstGeom>
          <a:solidFill>
            <a:srgbClr val="FFFF00"/>
          </a:solidFill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성품과 능력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(Character/Competency)</a:t>
            </a:r>
            <a:endParaRPr lang="en-US" altLang="ko-KR" sz="32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6387" name="제목 3"/>
          <p:cNvSpPr>
            <a:spLocks noGrp="1"/>
          </p:cNvSpPr>
          <p:nvPr>
            <p:ph type="title"/>
          </p:nvPr>
        </p:nvSpPr>
        <p:spPr>
          <a:xfrm>
            <a:off x="457200" y="1028698"/>
            <a:ext cx="7354888" cy="639763"/>
          </a:xfrm>
        </p:spPr>
        <p:txBody>
          <a:bodyPr/>
          <a:lstStyle/>
          <a:p>
            <a:pPr algn="l"/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부르심</a:t>
            </a:r>
            <a:r>
              <a:rPr lang="en-US" altLang="ko-KR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(Calling)</a:t>
            </a:r>
            <a:r>
              <a:rPr lang="ko-KR" altLang="en-US" sz="3600" b="1" dirty="0" smtClean="0">
                <a:solidFill>
                  <a:srgbClr val="7030A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676397"/>
            <a:ext cx="8158162" cy="482443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/>
              <a:t> 	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“또 그 종 다윗을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택하시되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양의 우리에서 취하시며 젖양을 지키는 중에서 저희를 이끄사 그 백성 야곱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   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기업인 이스라엘을 기르게 하셨더니 이에 저가 그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마음의 성실함으로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기르고 그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손의 공교함으로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지도하였도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.”(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시편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78:70-72)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	“다윗이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미갈에게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이르되 이는 여호와 앞에서 한 것이니라 저가 네 아비와 그 온 집을 버리시고 나를 </a:t>
            </a:r>
            <a:r>
              <a:rPr lang="ko-KR" altLang="en-US" sz="2400" u="sng" dirty="0" err="1" smtClean="0">
                <a:latin typeface="HY견고딕" pitchFamily="18" charset="-127"/>
                <a:ea typeface="HY견고딕" pitchFamily="18" charset="-127"/>
              </a:rPr>
              <a:t>택하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사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나로 여호와의 백성 </a:t>
            </a:r>
            <a:r>
              <a:rPr lang="ko-KR" altLang="en-US" sz="2400" u="sng" dirty="0" smtClean="0">
                <a:latin typeface="HY견고딕" pitchFamily="18" charset="-127"/>
                <a:ea typeface="HY견고딕" pitchFamily="18" charset="-127"/>
              </a:rPr>
              <a:t>이스라엘의 주권자를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삼으셨으니 내가 여호와 앞에서 뛰놀리라”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6:21)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제목 3"/>
          <p:cNvSpPr txBox="1">
            <a:spLocks/>
          </p:cNvSpPr>
          <p:nvPr/>
        </p:nvSpPr>
        <p:spPr bwMode="auto">
          <a:xfrm>
            <a:off x="446088" y="1412874"/>
            <a:ext cx="8158162" cy="4824437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ko-KR" altLang="en-US" sz="2400" dirty="0" smtClean="0"/>
              <a:t> 	 	</a:t>
            </a:r>
          </a:p>
          <a:p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시편 저자는 다윗이 하나님의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부르심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을 받았다고 말합니다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하나님은 수 많은 사람들 가운데서 다윗을 부르셨습니다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그가 하나님의 부르심을 받을 때 다윗은 양을 치던 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   때였습니다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그를 부르신 것은 다윗에게 하나님의 기업인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이스라엘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을 맡기기 위함이었습니다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또 다윗은 자기와 같이 양 똥을 줍던 자를 불러 이스라엘의 </a:t>
            </a:r>
            <a:r>
              <a:rPr lang="ko-KR" altLang="en-US" sz="24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주권자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로 삼으신 하나님으로 인해 너무 </a:t>
            </a: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      기쁨을 감추지 못하고 있습니다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 (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참조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삼하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7:8)</a:t>
            </a:r>
            <a:endParaRPr lang="ko-KR" altLang="en-US" sz="2400" dirty="0" smtClean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 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2400" y="360040"/>
            <a:ext cx="8668072" cy="69269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3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강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: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비전과 핵심가치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017TGp_medical_green">
  <a:themeElements>
    <a:clrScheme name="017TGp_medical_green 3">
      <a:dk1>
        <a:srgbClr val="2B166E"/>
      </a:dk1>
      <a:lt1>
        <a:srgbClr val="FFFFFF"/>
      </a:lt1>
      <a:dk2>
        <a:srgbClr val="336699"/>
      </a:dk2>
      <a:lt2>
        <a:srgbClr val="DDDDDD"/>
      </a:lt2>
      <a:accent1>
        <a:srgbClr val="458F8F"/>
      </a:accent1>
      <a:accent2>
        <a:srgbClr val="47CB79"/>
      </a:accent2>
      <a:accent3>
        <a:srgbClr val="FFFFFF"/>
      </a:accent3>
      <a:accent4>
        <a:srgbClr val="23115D"/>
      </a:accent4>
      <a:accent5>
        <a:srgbClr val="B0C6C6"/>
      </a:accent5>
      <a:accent6>
        <a:srgbClr val="3FB86D"/>
      </a:accent6>
      <a:hlink>
        <a:srgbClr val="9999FF"/>
      </a:hlink>
      <a:folHlink>
        <a:srgbClr val="6C9BBE"/>
      </a:folHlink>
    </a:clrScheme>
    <a:fontScheme name="017TGp_medical_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17TGp_medical_green 1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CA3C8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CCE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2">
        <a:dk1>
          <a:srgbClr val="006699"/>
        </a:dk1>
        <a:lt1>
          <a:srgbClr val="FFFFFF"/>
        </a:lt1>
        <a:dk2>
          <a:srgbClr val="000000"/>
        </a:dk2>
        <a:lt2>
          <a:srgbClr val="F7F4D5"/>
        </a:lt2>
        <a:accent1>
          <a:srgbClr val="5ECA94"/>
        </a:accent1>
        <a:accent2>
          <a:srgbClr val="C78DD7"/>
        </a:accent2>
        <a:accent3>
          <a:srgbClr val="FFFFFF"/>
        </a:accent3>
        <a:accent4>
          <a:srgbClr val="005682"/>
        </a:accent4>
        <a:accent5>
          <a:srgbClr val="B6E1C8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3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47CB79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3FB86D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017TGp_medical_green_v2</Template>
  <TotalTime>24199</TotalTime>
  <Words>2906</Words>
  <Application>Microsoft Office PowerPoint</Application>
  <PresentationFormat>화면 슬라이드 쇼(4:3)</PresentationFormat>
  <Paragraphs>747</Paragraphs>
  <Slides>56</Slides>
  <Notes>51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56</vt:i4>
      </vt:variant>
    </vt:vector>
  </HeadingPairs>
  <TitlesOfParts>
    <vt:vector size="57" baseType="lpstr">
      <vt:lpstr>017TGp_medical_green</vt:lpstr>
      <vt:lpstr>제3과: 비전과 핵심가치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부르심(Calling)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비전의 소유.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비전의 소유.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비전의 특징(6가지)</vt:lpstr>
      <vt:lpstr> 비전의 만들 때 도움 되는 생각(Tip)</vt:lpstr>
      <vt:lpstr> 점 검</vt:lpstr>
      <vt:lpstr>코칭의 비전과 가치?(1)</vt:lpstr>
      <vt:lpstr>코칭의 비전과 가치?(1)</vt:lpstr>
      <vt:lpstr>코칭의 비전과 가치?(2) </vt:lpstr>
      <vt:lpstr>비전과 가치의 개발 </vt:lpstr>
      <vt:lpstr>PowerPoint 프레젠테이션</vt:lpstr>
      <vt:lpstr>핵심 가치의 형성 </vt:lpstr>
      <vt:lpstr>핵심가치의 형성 </vt:lpstr>
      <vt:lpstr>PowerPoint 프레젠테이션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가치의 형성 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목회를 그린오션으로 가게하라</dc:title>
  <dc:creator>Sang-Joon Park</dc:creator>
  <cp:lastModifiedBy>James Sok</cp:lastModifiedBy>
  <cp:revision>889</cp:revision>
  <dcterms:created xsi:type="dcterms:W3CDTF">2007-08-20T15:12:28Z</dcterms:created>
  <dcterms:modified xsi:type="dcterms:W3CDTF">2013-09-30T12:10:14Z</dcterms:modified>
</cp:coreProperties>
</file>