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80"/>
  </p:notesMasterIdLst>
  <p:handoutMasterIdLst>
    <p:handoutMasterId r:id="rId81"/>
  </p:handoutMasterIdLst>
  <p:sldIdLst>
    <p:sldId id="938" r:id="rId2"/>
    <p:sldId id="1356" r:id="rId3"/>
    <p:sldId id="1421" r:id="rId4"/>
    <p:sldId id="1357" r:id="rId5"/>
    <p:sldId id="1358" r:id="rId6"/>
    <p:sldId id="1359" r:id="rId7"/>
    <p:sldId id="1360" r:id="rId8"/>
    <p:sldId id="1361" r:id="rId9"/>
    <p:sldId id="1362" r:id="rId10"/>
    <p:sldId id="1363" r:id="rId11"/>
    <p:sldId id="1364" r:id="rId12"/>
    <p:sldId id="1373" r:id="rId13"/>
    <p:sldId id="1374" r:id="rId14"/>
    <p:sldId id="1375" r:id="rId15"/>
    <p:sldId id="1376" r:id="rId16"/>
    <p:sldId id="1377" r:id="rId17"/>
    <p:sldId id="1378" r:id="rId18"/>
    <p:sldId id="1471" r:id="rId19"/>
    <p:sldId id="1441" r:id="rId20"/>
    <p:sldId id="1442" r:id="rId21"/>
    <p:sldId id="1443" r:id="rId22"/>
    <p:sldId id="1444" r:id="rId23"/>
    <p:sldId id="1445" r:id="rId24"/>
    <p:sldId id="1446" r:id="rId25"/>
    <p:sldId id="1447" r:id="rId26"/>
    <p:sldId id="1448" r:id="rId27"/>
    <p:sldId id="1449" r:id="rId28"/>
    <p:sldId id="1450" r:id="rId29"/>
    <p:sldId id="1451" r:id="rId30"/>
    <p:sldId id="1452" r:id="rId31"/>
    <p:sldId id="1453" r:id="rId32"/>
    <p:sldId id="1454" r:id="rId33"/>
    <p:sldId id="1455" r:id="rId34"/>
    <p:sldId id="1456" r:id="rId35"/>
    <p:sldId id="1457" r:id="rId36"/>
    <p:sldId id="1458" r:id="rId37"/>
    <p:sldId id="1459" r:id="rId38"/>
    <p:sldId id="1460" r:id="rId39"/>
    <p:sldId id="1461" r:id="rId40"/>
    <p:sldId id="1462" r:id="rId41"/>
    <p:sldId id="1463" r:id="rId42"/>
    <p:sldId id="1464" r:id="rId43"/>
    <p:sldId id="1465" r:id="rId44"/>
    <p:sldId id="1466" r:id="rId45"/>
    <p:sldId id="1467" r:id="rId46"/>
    <p:sldId id="1468" r:id="rId47"/>
    <p:sldId id="1469" r:id="rId48"/>
    <p:sldId id="1422" r:id="rId49"/>
    <p:sldId id="1472" r:id="rId50"/>
    <p:sldId id="1473" r:id="rId51"/>
    <p:sldId id="1379" r:id="rId52"/>
    <p:sldId id="1382" r:id="rId53"/>
    <p:sldId id="1419" r:id="rId54"/>
    <p:sldId id="1383" r:id="rId55"/>
    <p:sldId id="1384" r:id="rId56"/>
    <p:sldId id="1385" r:id="rId57"/>
    <p:sldId id="1386" r:id="rId58"/>
    <p:sldId id="1387" r:id="rId59"/>
    <p:sldId id="1388" r:id="rId60"/>
    <p:sldId id="1389" r:id="rId61"/>
    <p:sldId id="1390" r:id="rId62"/>
    <p:sldId id="1391" r:id="rId63"/>
    <p:sldId id="1392" r:id="rId64"/>
    <p:sldId id="1393" r:id="rId65"/>
    <p:sldId id="1394" r:id="rId66"/>
    <p:sldId id="1395" r:id="rId67"/>
    <p:sldId id="1396" r:id="rId68"/>
    <p:sldId id="1397" r:id="rId69"/>
    <p:sldId id="1398" r:id="rId70"/>
    <p:sldId id="1399" r:id="rId71"/>
    <p:sldId id="1400" r:id="rId72"/>
    <p:sldId id="1401" r:id="rId73"/>
    <p:sldId id="1402" r:id="rId74"/>
    <p:sldId id="1403" r:id="rId75"/>
    <p:sldId id="1404" r:id="rId76"/>
    <p:sldId id="1405" r:id="rId77"/>
    <p:sldId id="1420" r:id="rId78"/>
    <p:sldId id="1470" r:id="rId79"/>
  </p:sldIdLst>
  <p:sldSz cx="9144000" cy="6858000" type="screen4x3"/>
  <p:notesSz cx="7099300" cy="10234613"/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5pPr>
    <a:lvl6pPr marL="22860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6pPr>
    <a:lvl7pPr marL="27432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7pPr>
    <a:lvl8pPr marL="32004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8pPr>
    <a:lvl9pPr marL="3657600" algn="l" defTabSz="914400" rtl="0" eaLnBrk="1" latinLnBrk="1" hangingPunct="1">
      <a:defRPr b="1" kern="1200">
        <a:solidFill>
          <a:schemeClr val="tx1"/>
        </a:solidFill>
        <a:latin typeface="Arial" charset="0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2476"/>
    <a:srgbClr val="0033CC"/>
    <a:srgbClr val="FF00FF"/>
    <a:srgbClr val="86041A"/>
    <a:srgbClr val="000000"/>
    <a:srgbClr val="008000"/>
    <a:srgbClr val="0A6E02"/>
    <a:srgbClr val="FF3300"/>
    <a:srgbClr val="00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368" autoAdjust="0"/>
    <p:restoredTop sz="86413" autoAdjust="0"/>
  </p:normalViewPr>
  <p:slideViewPr>
    <p:cSldViewPr>
      <p:cViewPr>
        <p:scale>
          <a:sx n="71" d="100"/>
          <a:sy n="71" d="100"/>
        </p:scale>
        <p:origin x="-499" y="-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88" y="6945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5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0687" y="0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EB119755-0C4A-4412-843D-47E79C6869FF}" type="datetimeFigureOut">
              <a:rPr lang="ko-KR" altLang="en-US"/>
              <a:pPr>
                <a:defRPr/>
              </a:pPr>
              <a:t>2013-09-28</a:t>
            </a:fld>
            <a:endParaRPr lang="en-US" altLang="ko-KR" dirty="0"/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75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0687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eaLnBrk="0" latinLnBrk="0" hangingPunct="0">
              <a:defRPr sz="1300" b="0">
                <a:latin typeface="Arial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B61873A2-DE9E-434D-8F22-10F19FC822B2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78520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0687" y="0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t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9C5CCEF7-205D-492B-AD34-450C7C6A531D}" type="datetimeFigureOut">
              <a:rPr lang="ko-KR" altLang="en-US"/>
              <a:pPr>
                <a:defRPr/>
              </a:pPr>
              <a:t>2013-09-28</a:t>
            </a:fld>
            <a:endParaRPr lang="en-US" altLang="ko-K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8" tIns="49519" rIns="99038" bIns="4951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573" y="4862141"/>
            <a:ext cx="5678154" cy="4605227"/>
          </a:xfrm>
          <a:prstGeom prst="rect">
            <a:avLst/>
          </a:prstGeom>
        </p:spPr>
        <p:txBody>
          <a:bodyPr vert="horz" lIns="99038" tIns="49519" rIns="99038" bIns="4951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0785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0687" y="9720785"/>
            <a:ext cx="3077006" cy="512081"/>
          </a:xfrm>
          <a:prstGeom prst="rect">
            <a:avLst/>
          </a:prstGeom>
        </p:spPr>
        <p:txBody>
          <a:bodyPr vert="horz" wrap="square" lIns="99038" tIns="49519" rIns="99038" bIns="49519" numCol="1" anchor="b" anchorCtr="0" compatLnSpc="1">
            <a:prstTxWarp prst="textNoShape">
              <a:avLst/>
            </a:prstTxWarp>
          </a:bodyPr>
          <a:lstStyle>
            <a:lvl1pPr algn="r" latinLnBrk="0">
              <a:defRPr sz="1300" b="0">
                <a:latin typeface="Calibri" pitchFamily="34" charset="0"/>
                <a:ea typeface="굴림" pitchFamily="34" charset="-127"/>
                <a:cs typeface="Arial" charset="0"/>
              </a:defRPr>
            </a:lvl1pPr>
          </a:lstStyle>
          <a:p>
            <a:pPr>
              <a:defRPr/>
            </a:pPr>
            <a:fld id="{98EF6473-B74A-4630-A715-DF92BCAFDD2E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5081946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020687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9" rIns="99038" bIns="49519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3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F6473-B74A-4630-A715-DF92BCAFDD2E}" type="slidenum">
              <a:rPr lang="ko-KR" altLang="en-US" smtClean="0"/>
              <a:pPr>
                <a:defRPr/>
              </a:pPr>
              <a:t>5</a:t>
            </a:fld>
            <a:endParaRPr lang="en-US" altLang="ko-KR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DC7245D-7181-4607-B19F-3AF630FCCBB1}" type="slidenum">
              <a:rPr lang="en-US" altLang="ko-KR" smtClean="0">
                <a:solidFill>
                  <a:srgbClr val="FFFFFF"/>
                </a:solidFill>
                <a:ea typeface="굴림" pitchFamily="50" charset="-127"/>
              </a:rPr>
              <a:pPr/>
              <a:t>17</a:t>
            </a:fld>
            <a:endParaRPr lang="en-US" altLang="ko-KR" smtClean="0">
              <a:solidFill>
                <a:srgbClr val="FFFFFF"/>
              </a:solidFill>
              <a:ea typeface="굴림" pitchFamily="50" charset="-127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930" y="4863219"/>
            <a:ext cx="5679440" cy="4603798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ko-K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020687" y="9720787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06" tIns="49503" rIns="99006" bIns="49503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19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EF6473-B74A-4630-A715-DF92BCAFDD2E}" type="slidenum">
              <a:rPr lang="ko-KR" altLang="en-US" smtClean="0"/>
              <a:pPr>
                <a:defRPr/>
              </a:pPr>
              <a:t>45</a:t>
            </a:fld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6749734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75780" name="슬라이드 번호 개체 틀 3"/>
          <p:cNvSpPr txBox="1">
            <a:spLocks noGrp="1"/>
          </p:cNvSpPr>
          <p:nvPr/>
        </p:nvSpPr>
        <p:spPr bwMode="auto">
          <a:xfrm>
            <a:off x="4020687" y="9720785"/>
            <a:ext cx="3077006" cy="512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038" tIns="49519" rIns="99038" bIns="49519" anchor="b"/>
          <a:lstStyle/>
          <a:p>
            <a:pPr algn="r"/>
            <a:fld id="{B9E352D2-634B-4DEC-B257-64A8D0D9F3DA}" type="slidenum">
              <a:rPr lang="ko-KR" altLang="en-US" sz="1300">
                <a:solidFill>
                  <a:srgbClr val="000000"/>
                </a:solidFill>
                <a:latin typeface="Calibri" pitchFamily="34" charset="0"/>
              </a:rPr>
              <a:pPr algn="r"/>
              <a:t>48</a:t>
            </a:fld>
            <a:endParaRPr lang="en-US" altLang="ko-KR" sz="130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DC7245D-7181-4607-B19F-3AF630FCCBB1}" type="slidenum">
              <a:rPr lang="en-US" altLang="ko-KR" smtClean="0">
                <a:solidFill>
                  <a:srgbClr val="FFFFFF"/>
                </a:solidFill>
                <a:ea typeface="굴림" pitchFamily="50" charset="-127"/>
              </a:rPr>
              <a:pPr/>
              <a:t>49</a:t>
            </a:fld>
            <a:endParaRPr lang="en-US" altLang="ko-KR" smtClean="0">
              <a:solidFill>
                <a:srgbClr val="FFFFFF"/>
              </a:solidFill>
              <a:ea typeface="굴림" pitchFamily="50" charset="-127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09930" y="4863219"/>
            <a:ext cx="5679440" cy="4603798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ko-K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43" name="Picture 31" descr="m_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107950" y="2792413"/>
            <a:ext cx="8970963" cy="1081087"/>
            <a:chOff x="-8" y="1752"/>
            <a:chExt cx="5772" cy="726"/>
          </a:xfrm>
        </p:grpSpPr>
        <p:sp>
          <p:nvSpPr>
            <p:cNvPr id="13345" name="Freeform 33"/>
            <p:cNvSpPr>
              <a:spLocks/>
            </p:cNvSpPr>
            <p:nvPr userDrawn="1"/>
          </p:nvSpPr>
          <p:spPr bwMode="white">
            <a:xfrm flipV="1">
              <a:off x="-4" y="2387"/>
              <a:ext cx="5768" cy="91"/>
            </a:xfrm>
            <a:custGeom>
              <a:avLst/>
              <a:gdLst/>
              <a:ahLst/>
              <a:cxnLst>
                <a:cxn ang="0">
                  <a:pos x="4" y="365"/>
                </a:cxn>
                <a:cxn ang="0">
                  <a:pos x="0" y="246"/>
                </a:cxn>
                <a:cxn ang="0">
                  <a:pos x="1837" y="32"/>
                </a:cxn>
                <a:cxn ang="0">
                  <a:pos x="3970" y="52"/>
                </a:cxn>
                <a:cxn ang="0">
                  <a:pos x="5764" y="231"/>
                </a:cxn>
                <a:cxn ang="0">
                  <a:pos x="5768" y="366"/>
                </a:cxn>
                <a:cxn ang="0">
                  <a:pos x="4" y="365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46" name="Freeform 34"/>
            <p:cNvSpPr>
              <a:spLocks/>
            </p:cNvSpPr>
            <p:nvPr userDrawn="1"/>
          </p:nvSpPr>
          <p:spPr bwMode="white">
            <a:xfrm>
              <a:off x="-8" y="1752"/>
              <a:ext cx="5768" cy="91"/>
            </a:xfrm>
            <a:custGeom>
              <a:avLst/>
              <a:gdLst/>
              <a:ahLst/>
              <a:cxnLst>
                <a:cxn ang="0">
                  <a:pos x="4" y="365"/>
                </a:cxn>
                <a:cxn ang="0">
                  <a:pos x="0" y="246"/>
                </a:cxn>
                <a:cxn ang="0">
                  <a:pos x="1837" y="32"/>
                </a:cxn>
                <a:cxn ang="0">
                  <a:pos x="3970" y="52"/>
                </a:cxn>
                <a:cxn ang="0">
                  <a:pos x="5764" y="231"/>
                </a:cxn>
                <a:cxn ang="0">
                  <a:pos x="5768" y="366"/>
                </a:cxn>
                <a:cxn ang="0">
                  <a:pos x="4" y="365"/>
                </a:cxn>
              </a:cxnLst>
              <a:rect l="0" t="0" r="r" b="b"/>
              <a:pathLst>
                <a:path w="5768" h="366">
                  <a:moveTo>
                    <a:pt x="4" y="365"/>
                  </a:moveTo>
                  <a:lnTo>
                    <a:pt x="0" y="246"/>
                  </a:lnTo>
                  <a:cubicBezTo>
                    <a:pt x="304" y="192"/>
                    <a:pt x="1175" y="64"/>
                    <a:pt x="1837" y="32"/>
                  </a:cubicBezTo>
                  <a:cubicBezTo>
                    <a:pt x="2499" y="0"/>
                    <a:pt x="3316" y="19"/>
                    <a:pt x="3970" y="52"/>
                  </a:cubicBezTo>
                  <a:cubicBezTo>
                    <a:pt x="4624" y="85"/>
                    <a:pt x="5464" y="179"/>
                    <a:pt x="5764" y="231"/>
                  </a:cubicBezTo>
                  <a:lnTo>
                    <a:pt x="5768" y="366"/>
                  </a:lnTo>
                  <a:lnTo>
                    <a:pt x="4" y="36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-11113" y="0"/>
            <a:ext cx="9155113" cy="6867525"/>
            <a:chOff x="0" y="0"/>
            <a:chExt cx="5760" cy="4326"/>
          </a:xfrm>
        </p:grpSpPr>
        <p:sp>
          <p:nvSpPr>
            <p:cNvPr id="13348" name="AutoShape 36"/>
            <p:cNvSpPr>
              <a:spLocks noChangeArrowheads="1"/>
            </p:cNvSpPr>
            <p:nvPr/>
          </p:nvSpPr>
          <p:spPr bwMode="white">
            <a:xfrm>
              <a:off x="27" y="24"/>
              <a:ext cx="5709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349" name="Freeform 37"/>
            <p:cNvSpPr>
              <a:spLocks/>
            </p:cNvSpPr>
            <p:nvPr/>
          </p:nvSpPr>
          <p:spPr bwMode="white">
            <a:xfrm>
              <a:off x="3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0" name="Freeform 38"/>
            <p:cNvSpPr>
              <a:spLocks/>
            </p:cNvSpPr>
            <p:nvPr/>
          </p:nvSpPr>
          <p:spPr bwMode="white">
            <a:xfrm rot="-5408600">
              <a:off x="-47" y="4030"/>
              <a:ext cx="336" cy="24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1" name="Freeform 39"/>
            <p:cNvSpPr>
              <a:spLocks/>
            </p:cNvSpPr>
            <p:nvPr/>
          </p:nvSpPr>
          <p:spPr bwMode="white">
            <a:xfrm>
              <a:off x="5520" y="3978"/>
              <a:ext cx="240" cy="348"/>
            </a:xfrm>
            <a:custGeom>
              <a:avLst/>
              <a:gdLst/>
              <a:ahLst/>
              <a:cxnLst>
                <a:cxn ang="0">
                  <a:pos x="246" y="0"/>
                </a:cxn>
                <a:cxn ang="0">
                  <a:pos x="164" y="196"/>
                </a:cxn>
                <a:cxn ang="0">
                  <a:pos x="84" y="282"/>
                </a:cxn>
                <a:cxn ang="0">
                  <a:pos x="0" y="342"/>
                </a:cxn>
                <a:cxn ang="0">
                  <a:pos x="246" y="348"/>
                </a:cxn>
              </a:cxnLst>
              <a:rect l="0" t="0" r="r" b="b"/>
              <a:pathLst>
                <a:path w="246" h="348">
                  <a:moveTo>
                    <a:pt x="246" y="0"/>
                  </a:moveTo>
                  <a:lnTo>
                    <a:pt x="164" y="196"/>
                  </a:lnTo>
                  <a:lnTo>
                    <a:pt x="84" y="282"/>
                  </a:lnTo>
                  <a:lnTo>
                    <a:pt x="0" y="342"/>
                  </a:lnTo>
                  <a:lnTo>
                    <a:pt x="246" y="348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3352" name="Freeform 40"/>
            <p:cNvSpPr>
              <a:spLocks/>
            </p:cNvSpPr>
            <p:nvPr/>
          </p:nvSpPr>
          <p:spPr bwMode="white">
            <a:xfrm rot="5400000">
              <a:off x="5472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13333" name="Rectangle 21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80963" y="2913063"/>
            <a:ext cx="8986837" cy="846137"/>
          </a:xfrm>
          <a:gradFill rotWithShape="1">
            <a:gsLst>
              <a:gs pos="0">
                <a:schemeClr val="tx1"/>
              </a:gs>
              <a:gs pos="100000">
                <a:schemeClr val="accent1"/>
              </a:gs>
            </a:gsLst>
            <a:lin ang="0" scaled="1"/>
          </a:gradFill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altLang="ko-KR"/>
          </a:p>
        </p:txBody>
      </p:sp>
      <p:sp>
        <p:nvSpPr>
          <p:cNvPr id="13334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5661025"/>
            <a:ext cx="64008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부제목 스타일 편집</a:t>
            </a:r>
            <a:endParaRPr lang="en-US" altLang="ko-KR"/>
          </a:p>
        </p:txBody>
      </p:sp>
      <p:sp>
        <p:nvSpPr>
          <p:cNvPr id="13341" name="Text Box 29"/>
          <p:cNvSpPr txBox="1">
            <a:spLocks noChangeArrowheads="1"/>
          </p:cNvSpPr>
          <p:nvPr/>
        </p:nvSpPr>
        <p:spPr bwMode="white">
          <a:xfrm>
            <a:off x="347663" y="295275"/>
            <a:ext cx="984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000" b="1">
                <a:solidFill>
                  <a:schemeClr val="bg1"/>
                </a:solidFill>
                <a:latin typeface="Verdana" pitchFamily="34" charset="0"/>
                <a:ea typeface="굴림" pitchFamily="50" charset="-127"/>
              </a:rPr>
              <a:t>LOGO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15113" y="227013"/>
            <a:ext cx="2071687" cy="609758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5288" y="227013"/>
            <a:ext cx="6067425" cy="609758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ko-KR" altLang="en-US" smtClean="0"/>
              <a:t>표를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7025" y="6508750"/>
            <a:ext cx="2514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943600" y="650875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276600" y="650875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제목 및 차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288" y="227013"/>
            <a:ext cx="7848600" cy="6096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차트 개체 틀 2"/>
          <p:cNvSpPr>
            <a:spLocks noGrp="1"/>
          </p:cNvSpPr>
          <p:nvPr>
            <p:ph type="chart"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ko-KR" altLang="en-US" smtClean="0"/>
              <a:t>차트를 추가하려면 아이콘을 클릭하십시오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27025" y="6508750"/>
            <a:ext cx="2514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943600" y="650875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276600" y="6508750"/>
            <a:ext cx="2133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제목, 텍스트 및 클립 아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클립 아트 개체 틀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ko-KR" altLang="en-US" noProof="0" dirty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latinLnBrk="1">
              <a:defRPr kumimoji="1" b="1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latinLnBrk="1">
              <a:defRPr kumimoji="1" b="1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latinLnBrk="1">
              <a:defRPr kumimoji="1" b="1"/>
            </a:lvl1pPr>
          </a:lstStyle>
          <a:p>
            <a:pPr>
              <a:defRPr/>
            </a:pPr>
            <a:fld id="{62596284-0FE8-4736-9D22-FF9960B5B804}" type="slidenum">
              <a:rPr lang="ko-KR" altLang="en-US"/>
              <a:pPr>
                <a:defRPr/>
              </a:pPr>
              <a:t>‹#›</a:t>
            </a:fld>
            <a:endParaRPr lang="en-US" altLang="ko-KR" dirty="0"/>
          </a:p>
        </p:txBody>
      </p:sp>
    </p:spTree>
  </p:cSld>
  <p:clrMapOvr>
    <a:masterClrMapping/>
  </p:clrMapOvr>
  <p:transition spd="slow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25" name="Picture 37" descr="m_10"/>
          <p:cNvPicPr>
            <a:picLocks noChangeAspect="1" noChangeArrowheads="1"/>
          </p:cNvPicPr>
          <p:nvPr/>
        </p:nvPicPr>
        <p:blipFill>
          <a:blip r:embed="rId16" cstate="print"/>
          <a:srcRect t="77292" b="8009"/>
          <a:stretch>
            <a:fillRect/>
          </a:stretch>
        </p:blipFill>
        <p:spPr bwMode="auto">
          <a:xfrm>
            <a:off x="0" y="0"/>
            <a:ext cx="9144000" cy="1008063"/>
          </a:xfrm>
          <a:prstGeom prst="rect">
            <a:avLst/>
          </a:prstGeom>
          <a:noFill/>
        </p:spPr>
      </p:pic>
      <p:sp>
        <p:nvSpPr>
          <p:cNvPr id="12326" name="Freeform 38"/>
          <p:cNvSpPr>
            <a:spLocks/>
          </p:cNvSpPr>
          <p:nvPr/>
        </p:nvSpPr>
        <p:spPr bwMode="white">
          <a:xfrm flipV="1">
            <a:off x="0" y="1030288"/>
            <a:ext cx="9156700" cy="144462"/>
          </a:xfrm>
          <a:custGeom>
            <a:avLst/>
            <a:gdLst/>
            <a:ahLst/>
            <a:cxnLst>
              <a:cxn ang="0">
                <a:pos x="4" y="365"/>
              </a:cxn>
              <a:cxn ang="0">
                <a:pos x="0" y="246"/>
              </a:cxn>
              <a:cxn ang="0">
                <a:pos x="1837" y="32"/>
              </a:cxn>
              <a:cxn ang="0">
                <a:pos x="3970" y="52"/>
              </a:cxn>
              <a:cxn ang="0">
                <a:pos x="5764" y="231"/>
              </a:cxn>
              <a:cxn ang="0">
                <a:pos x="5768" y="366"/>
              </a:cxn>
              <a:cxn ang="0">
                <a:pos x="4" y="365"/>
              </a:cxn>
            </a:cxnLst>
            <a:rect l="0" t="0" r="r" b="b"/>
            <a:pathLst>
              <a:path w="5768" h="366">
                <a:moveTo>
                  <a:pt x="4" y="365"/>
                </a:moveTo>
                <a:lnTo>
                  <a:pt x="0" y="246"/>
                </a:lnTo>
                <a:cubicBezTo>
                  <a:pt x="304" y="192"/>
                  <a:pt x="1175" y="64"/>
                  <a:pt x="1837" y="32"/>
                </a:cubicBezTo>
                <a:cubicBezTo>
                  <a:pt x="2499" y="0"/>
                  <a:pt x="3316" y="19"/>
                  <a:pt x="3970" y="52"/>
                </a:cubicBezTo>
                <a:cubicBezTo>
                  <a:pt x="4624" y="85"/>
                  <a:pt x="5464" y="179"/>
                  <a:pt x="5764" y="231"/>
                </a:cubicBezTo>
                <a:lnTo>
                  <a:pt x="5768" y="366"/>
                </a:lnTo>
                <a:lnTo>
                  <a:pt x="4" y="365"/>
                </a:lnTo>
                <a:close/>
              </a:path>
            </a:pathLst>
          </a:custGeom>
          <a:gradFill rotWithShape="1">
            <a:gsLst>
              <a:gs pos="0">
                <a:schemeClr val="bg2">
                  <a:gamma/>
                  <a:tint val="51373"/>
                  <a:invGamma/>
                </a:schemeClr>
              </a:gs>
              <a:gs pos="50000">
                <a:schemeClr val="bg2"/>
              </a:gs>
              <a:gs pos="100000">
                <a:schemeClr val="bg2">
                  <a:gamma/>
                  <a:tint val="51373"/>
                  <a:invGamma/>
                </a:scheme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425450" y="6524625"/>
            <a:ext cx="8353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ko-KR" alt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/>
          </p:nvPr>
        </p:nvSpPr>
        <p:spPr bwMode="black">
          <a:xfrm>
            <a:off x="395288" y="227013"/>
            <a:ext cx="7848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  <a:endParaRPr lang="en-US" altLang="ko-KR" smtClean="0"/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altLang="ko-KR" smtClean="0"/>
          </a:p>
        </p:txBody>
      </p:sp>
      <p:sp>
        <p:nvSpPr>
          <p:cNvPr id="12311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7025" y="6508750"/>
            <a:ext cx="2514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E0FAD342-3E42-4280-AA62-6ACB3C818AFE}" type="datetimeFigureOut">
              <a:rPr lang="ko-KR" altLang="en-US" smtClean="0"/>
              <a:pPr>
                <a:defRPr/>
              </a:pPr>
              <a:t>2013-09-28</a:t>
            </a:fld>
            <a:endParaRPr lang="en-US" altLang="ko-KR"/>
          </a:p>
        </p:txBody>
      </p:sp>
      <p:sp>
        <p:nvSpPr>
          <p:cNvPr id="12312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943600" y="650875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12313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276600" y="6508750"/>
            <a:ext cx="213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b="1">
                <a:latin typeface="+mn-lt"/>
                <a:ea typeface="굴림" pitchFamily="50" charset="-127"/>
              </a:defRPr>
            </a:lvl1pPr>
          </a:lstStyle>
          <a:p>
            <a:pPr>
              <a:defRPr/>
            </a:pPr>
            <a:fld id="{E10D4A7A-C363-421D-8B24-EC21FDD9EE94}" type="slidenum">
              <a:rPr lang="ko-KR" altLang="en-US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2pPr>
      <a:lvl3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3pPr>
      <a:lvl4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4pPr>
      <a:lvl5pPr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v"/>
        <a:defRPr sz="28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ko-KR" altLang="en-US" sz="4000" dirty="0" smtClean="0">
                <a:latin typeface="HY견고딕" pitchFamily="18" charset="-127"/>
                <a:ea typeface="HY견고딕" pitchFamily="18" charset="-127"/>
              </a:rPr>
              <a:t>제</a:t>
            </a:r>
            <a:r>
              <a:rPr lang="en-US" altLang="ko-KR" sz="4000" dirty="0" smtClean="0"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4000" dirty="0" smtClean="0">
                <a:latin typeface="HY견고딕" pitchFamily="18" charset="-127"/>
                <a:ea typeface="HY견고딕" pitchFamily="18" charset="-127"/>
              </a:rPr>
              <a:t>과</a:t>
            </a:r>
            <a:r>
              <a:rPr lang="en-US" altLang="ko-KR" sz="40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40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목표와 실행전략</a:t>
            </a:r>
            <a:endParaRPr lang="ko-KR" altLang="en-US" sz="40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7" name="그림 6" descr="Thrive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50"/>
            <a:ext cx="3240360" cy="691044"/>
          </a:xfrm>
          <a:prstGeom prst="rect">
            <a:avLst/>
          </a:prstGeom>
        </p:spPr>
      </p:pic>
      <p:sp>
        <p:nvSpPr>
          <p:cNvPr id="10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95536" y="4365104"/>
            <a:ext cx="4104456" cy="2088232"/>
          </a:xfrm>
          <a:solidFill>
            <a:srgbClr val="FFC000"/>
          </a:solidFill>
        </p:spPr>
        <p:txBody>
          <a:bodyPr/>
          <a:lstStyle/>
          <a:p>
            <a:pPr algn="l"/>
            <a:r>
              <a:rPr lang="en-US" altLang="ko-KR" sz="1600" b="1" dirty="0" smtClean="0">
                <a:ea typeface="굴림" charset="-127"/>
              </a:rPr>
              <a:t>GO Thrive Coaching 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11417 S Belmont Dr 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Plainfield, IL 60585 USA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(630)452-5100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www.igomt.com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www.gotracking.org</a:t>
            </a:r>
          </a:p>
          <a:p>
            <a:pPr algn="l"/>
            <a:r>
              <a:rPr lang="en-US" altLang="ko-KR" sz="1600" b="1" dirty="0" smtClean="0">
                <a:ea typeface="굴림" charset="-127"/>
              </a:rPr>
              <a:t>jamessok-_4@hotmail.com</a:t>
            </a:r>
            <a:endParaRPr lang="ko-KR" altLang="en-US" b="1" dirty="0">
              <a:ea typeface="굴림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247616" y="1628800"/>
            <a:ext cx="4714752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>
            <a:defPPr>
              <a:defRPr lang="en-US"/>
            </a:defPPr>
            <a:lvl1pPr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1pPr>
            <a:lvl2pPr marL="457200"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2pPr>
            <a:lvl3pPr marL="914400"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3pPr>
            <a:lvl4pPr marL="1371600"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4pPr>
            <a:lvl5pPr marL="1828800" algn="l" rtl="0" fontAlgn="base" latinLnBrk="1">
              <a:spcBef>
                <a:spcPct val="0"/>
              </a:spcBef>
              <a:spcAft>
                <a:spcPct val="0"/>
              </a:spcAft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b="1" kern="1200">
                <a:solidFill>
                  <a:schemeClr val="tx1"/>
                </a:solidFill>
                <a:latin typeface="Arial" charset="0"/>
                <a:ea typeface="굴림" pitchFamily="50" charset="-127"/>
                <a:cs typeface="+mn-cs"/>
              </a:defRPr>
            </a:lvl9pPr>
          </a:lstStyle>
          <a:p>
            <a:pPr algn="ctr"/>
            <a:r>
              <a:rPr lang="ko-KR" altLang="en-US" sz="5400" dirty="0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ko-KR" altLang="en-US" sz="5400" dirty="0" err="1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평코칭</a:t>
            </a:r>
            <a:r>
              <a:rPr lang="ko-KR" altLang="en-US" sz="5400" dirty="0" smtClean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 리더</a:t>
            </a:r>
            <a:r>
              <a:rPr lang="ko-KR" altLang="en-US" sz="5400" dirty="0">
                <a:ln w="57150" cmpd="sng">
                  <a:solidFill>
                    <a:srgbClr val="7030A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용</a:t>
            </a:r>
            <a:endParaRPr lang="en-US" altLang="ko-KR" sz="5400" dirty="0">
              <a:ln w="57150" cmpd="sng">
                <a:solidFill>
                  <a:srgbClr val="7030A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07063" y="3860800"/>
            <a:ext cx="3186112" cy="2513013"/>
          </a:xfrm>
        </p:spPr>
      </p:pic>
      <p:sp>
        <p:nvSpPr>
          <p:cNvPr id="24579" name="TextBox 3"/>
          <p:cNvSpPr txBox="1">
            <a:spLocks noChangeArrowheads="1"/>
          </p:cNvSpPr>
          <p:nvPr/>
        </p:nvSpPr>
        <p:spPr bwMode="auto">
          <a:xfrm>
            <a:off x="468313" y="1109582"/>
            <a:ext cx="6934200" cy="5238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* ”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예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”(Example)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을 들어 볼까요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?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1668481"/>
            <a:ext cx="838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ko-KR" altLang="en-US" sz="2800">
                <a:solidFill>
                  <a:srgbClr val="00CC99"/>
                </a:solidFill>
                <a:latin typeface="HY견고딕" pitchFamily="18" charset="-127"/>
                <a:ea typeface="HY견고딕" pitchFamily="18" charset="-127"/>
              </a:rPr>
              <a:t>개인생활</a:t>
            </a:r>
            <a:r>
              <a:rPr lang="en-US" altLang="ko-KR" sz="2800">
                <a:solidFill>
                  <a:srgbClr val="00CC99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en-US" altLang="ko-KR" sz="280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>
                <a:latin typeface="HY견고딕" pitchFamily="18" charset="-127"/>
                <a:ea typeface="HY견고딕" pitchFamily="18" charset="-127"/>
              </a:rPr>
              <a:t>매일 오전 </a:t>
            </a:r>
            <a:r>
              <a:rPr lang="en-US" altLang="ko-KR" sz="2800">
                <a:latin typeface="HY견고딕" pitchFamily="18" charset="-127"/>
                <a:ea typeface="HY견고딕" pitchFamily="18" charset="-127"/>
              </a:rPr>
              <a:t>5:00-7:00</a:t>
            </a:r>
            <a:r>
              <a:rPr lang="ko-KR" altLang="en-US" sz="2800">
                <a:latin typeface="HY견고딕" pitchFamily="18" charset="-127"/>
                <a:ea typeface="HY견고딕" pitchFamily="18" charset="-127"/>
              </a:rPr>
              <a:t>기상</a:t>
            </a:r>
            <a:r>
              <a:rPr lang="en-US" altLang="ko-KR" sz="280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>
                <a:latin typeface="HY견고딕" pitchFamily="18" charset="-127"/>
                <a:ea typeface="HY견고딕" pitchFamily="18" charset="-127"/>
              </a:rPr>
              <a:t>운동</a:t>
            </a:r>
            <a:r>
              <a:rPr lang="en-US" altLang="ko-KR" sz="280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>
                <a:latin typeface="HY견고딕" pitchFamily="18" charset="-127"/>
                <a:ea typeface="HY견고딕" pitchFamily="18" charset="-127"/>
              </a:rPr>
              <a:t>규티</a:t>
            </a:r>
            <a:endParaRPr lang="en-US" altLang="ko-KR" sz="280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9600" y="2278081"/>
            <a:ext cx="7239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ko-KR" altLang="en-US" sz="2800" dirty="0">
                <a:solidFill>
                  <a:srgbClr val="00CC99"/>
                </a:solidFill>
                <a:latin typeface="HY견고딕" pitchFamily="18" charset="-127"/>
                <a:ea typeface="HY견고딕" pitchFamily="18" charset="-127"/>
              </a:rPr>
              <a:t>가정생활</a:t>
            </a:r>
            <a:r>
              <a:rPr lang="en-US" altLang="ko-KR" sz="2800" dirty="0">
                <a:solidFill>
                  <a:srgbClr val="00CC99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en-US" altLang="ko-KR" sz="28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가계 수입의 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10%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는 매월 저축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8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9600" y="2963881"/>
            <a:ext cx="8283575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ko-KR" altLang="en-US" sz="2800" dirty="0">
                <a:solidFill>
                  <a:srgbClr val="00CC99"/>
                </a:solidFill>
                <a:latin typeface="HY견고딕" pitchFamily="18" charset="-127"/>
                <a:ea typeface="HY견고딕" pitchFamily="18" charset="-127"/>
              </a:rPr>
              <a:t>직장생활</a:t>
            </a:r>
            <a:r>
              <a:rPr lang="en-US" altLang="ko-KR" sz="2800" dirty="0">
                <a:solidFill>
                  <a:srgbClr val="00CC99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en-US" altLang="ko-KR" sz="28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회사의 손님 고객을 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300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(2011-12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년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 </a:t>
            </a:r>
          </a:p>
          <a:p>
            <a:pPr latinLnBrk="0"/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360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(2011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년 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20%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증가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으로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만듬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latinLnBrk="0"/>
            <a:r>
              <a:rPr lang="en-US" altLang="ko-KR" sz="28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결과 </a:t>
            </a:r>
            <a:r>
              <a:rPr lang="en-US" altLang="ko-KR" sz="28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330</a:t>
            </a:r>
            <a:r>
              <a:rPr lang="ko-KR" altLang="en-US" sz="28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명의 고객을</a:t>
            </a:r>
            <a:endParaRPr lang="en-US" altLang="ko-KR" sz="28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ko-KR" altLang="en-US" sz="28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확보했다면 </a:t>
            </a:r>
            <a:r>
              <a:rPr lang="en-US" altLang="ko-KR" sz="28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10% </a:t>
            </a:r>
            <a:r>
              <a:rPr lang="ko-KR" altLang="en-US" sz="28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달성함</a:t>
            </a:r>
            <a:r>
              <a:rPr lang="en-US" altLang="ko-KR" sz="28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latinLnBrk="0"/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*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사실은 그 해의 목표는 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60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명</a:t>
            </a:r>
            <a:endParaRPr lang="en-US" altLang="ko-KR" sz="2800" dirty="0"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중에 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30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명이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증가했다면 </a:t>
            </a:r>
            <a:endParaRPr lang="en-US" altLang="ko-KR" sz="2800" dirty="0"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50%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의 증가임</a:t>
            </a:r>
            <a:endParaRPr lang="en-US" altLang="ko-KR" sz="28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123728" y="285728"/>
            <a:ext cx="615545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Box 3"/>
          <p:cNvSpPr txBox="1">
            <a:spLocks noChangeArrowheads="1"/>
          </p:cNvSpPr>
          <p:nvPr/>
        </p:nvSpPr>
        <p:spPr bwMode="auto">
          <a:xfrm>
            <a:off x="467544" y="1159389"/>
            <a:ext cx="7620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3200" dirty="0" smtClean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200" dirty="0">
                <a:latin typeface="HY견고딕" pitchFamily="18" charset="-127"/>
                <a:ea typeface="HY견고딕" pitchFamily="18" charset="-127"/>
              </a:rPr>
              <a:t>어떻게</a:t>
            </a:r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(How)</a:t>
            </a:r>
            <a:r>
              <a:rPr lang="ko-KR" altLang="en-US" sz="3200" dirty="0">
                <a:latin typeface="HY견고딕" pitchFamily="18" charset="-127"/>
                <a:ea typeface="HY견고딕" pitchFamily="18" charset="-127"/>
              </a:rPr>
              <a:t> 목표를 세울까</a:t>
            </a:r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solidFill>
                  <a:srgbClr val="00CC00"/>
                </a:solidFill>
                <a:latin typeface="HY견고딕" pitchFamily="18" charset="-127"/>
                <a:ea typeface="HY견고딕" pitchFamily="18" charset="-127"/>
              </a:rPr>
              <a:t>스마트</a:t>
            </a:r>
            <a:r>
              <a:rPr lang="en-US" altLang="ko-KR" sz="2400" dirty="0">
                <a:solidFill>
                  <a:srgbClr val="00CC00"/>
                </a:solidFill>
                <a:latin typeface="HY견고딕" pitchFamily="18" charset="-127"/>
                <a:ea typeface="HY견고딕" pitchFamily="18" charset="-127"/>
              </a:rPr>
              <a:t>(Smart)</a:t>
            </a:r>
            <a:r>
              <a:rPr lang="ko-KR" altLang="en-US" sz="2400" dirty="0">
                <a:solidFill>
                  <a:srgbClr val="00CC00"/>
                </a:solidFill>
                <a:latin typeface="HY견고딕" pitchFamily="18" charset="-127"/>
                <a:ea typeface="HY견고딕" pitchFamily="18" charset="-127"/>
              </a:rPr>
              <a:t>하게 목표를 세워라</a:t>
            </a:r>
            <a:endParaRPr lang="en-US" altLang="ko-KR" sz="2400" dirty="0">
              <a:solidFill>
                <a:srgbClr val="00CC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8600" y="2317767"/>
            <a:ext cx="8534400" cy="35401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(1)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구체적으로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3200" b="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S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pecific): 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분명하게</a:t>
            </a:r>
            <a:endParaRPr lang="en-US" altLang="ko-KR" sz="3200" b="0" dirty="0"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(2)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측량하도록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3200" b="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M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easurable): 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숫자를 표시</a:t>
            </a:r>
            <a:endParaRPr lang="en-US" altLang="ko-KR" sz="3200" b="0" dirty="0"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(3)</a:t>
            </a:r>
            <a:r>
              <a:rPr lang="ko-KR" altLang="en-US" sz="3200" b="0" dirty="0" err="1">
                <a:latin typeface="HY견고딕" pitchFamily="18" charset="-127"/>
                <a:ea typeface="HY견고딕" pitchFamily="18" charset="-127"/>
              </a:rPr>
              <a:t>달성할수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 있나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3200" b="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A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ttainable): 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신뢰성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(reliability)</a:t>
            </a:r>
          </a:p>
          <a:p>
            <a:pPr latinLnBrk="0"/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(4)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현실적으로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3200" b="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R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eality):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타당성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(Validity)</a:t>
            </a:r>
          </a:p>
          <a:p>
            <a:pPr latinLnBrk="0"/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(5)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시간에 정해서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3200" b="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T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imely): 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날짜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, </a:t>
            </a:r>
          </a:p>
          <a:p>
            <a:pPr latinLnBrk="0"/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  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시간 명시</a:t>
            </a:r>
            <a:endParaRPr lang="en-US" altLang="ko-KR" sz="32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35696" y="285728"/>
            <a:ext cx="644348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pic>
        <p:nvPicPr>
          <p:cNvPr id="25602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448425" y="4857760"/>
            <a:ext cx="2695575" cy="2000240"/>
          </a:xfr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052513"/>
            <a:ext cx="8305800" cy="4648200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marL="514350" indent="-514350" latinLnBrk="0">
              <a:defRPr/>
            </a:pPr>
            <a:r>
              <a:rPr lang="en-US" altLang="ko-KR" sz="3200" dirty="0">
                <a:solidFill>
                  <a:srgbClr val="6C2112"/>
                </a:solidFill>
                <a:latin typeface="휴먼모음T" pitchFamily="18" charset="-127"/>
                <a:ea typeface="휴먼모음T" pitchFamily="18" charset="-127"/>
              </a:rPr>
              <a:t>4</a:t>
            </a:r>
            <a:r>
              <a:rPr lang="en-US" altLang="ko-KR" sz="3200" dirty="0" smtClean="0">
                <a:solidFill>
                  <a:srgbClr val="6C2112"/>
                </a:solidFill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sz="3200" dirty="0">
                <a:solidFill>
                  <a:srgbClr val="6C2112"/>
                </a:solidFill>
                <a:latin typeface="휴먼모음T" pitchFamily="18" charset="-127"/>
                <a:ea typeface="휴먼모음T" pitchFamily="18" charset="-127"/>
              </a:rPr>
              <a:t>목표를 이루게 되는 비결은</a:t>
            </a:r>
            <a:r>
              <a:rPr lang="en-US" altLang="ko-KR" sz="3200" dirty="0">
                <a:solidFill>
                  <a:srgbClr val="6C2112"/>
                </a:solidFill>
                <a:latin typeface="휴먼모음T" pitchFamily="18" charset="-127"/>
                <a:ea typeface="휴먼모음T" pitchFamily="18" charset="-127"/>
              </a:rPr>
              <a:t>?</a:t>
            </a:r>
          </a:p>
          <a:p>
            <a:pPr marL="514350" indent="-514350" latinLnBrk="0">
              <a:buFontTx/>
              <a:buAutoNum type="arabicPeriod"/>
              <a:defRPr/>
            </a:pPr>
            <a:r>
              <a:rPr lang="ko-KR" altLang="en-US" sz="24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쓰여진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 목표를 가져라 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(Write Your written goal)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400" dirty="0">
              <a:latin typeface="휴먼모음T" pitchFamily="18" charset="-127"/>
              <a:ea typeface="휴먼모음T" pitchFamily="18" charset="-127"/>
            </a:endParaRPr>
          </a:p>
          <a:p>
            <a:pPr marL="514350" indent="-514350" latinLnBrk="0">
              <a:buFontTx/>
              <a:buAutoNum type="arabicPeriod"/>
              <a:defRPr/>
            </a:pP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목표를 </a:t>
            </a:r>
            <a:r>
              <a:rPr lang="ko-KR" altLang="en-US" sz="2400" dirty="0">
                <a:solidFill>
                  <a:srgbClr val="002060"/>
                </a:solidFill>
                <a:latin typeface="휴먼모음T" pitchFamily="18" charset="-127"/>
                <a:ea typeface="휴먼모음T" pitchFamily="18" charset="-127"/>
              </a:rPr>
              <a:t>매일</a:t>
            </a:r>
            <a:r>
              <a:rPr lang="ko-KR" altLang="en-US" sz="24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점검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하라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:(Review Your goal daily)</a:t>
            </a: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3. 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목표를 눈에 보이는 곳에 두라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: (Visualize Your goal continually)</a:t>
            </a: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4. 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목표가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성취되도록 기도하라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(Pray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with Your goal to achieve)</a:t>
            </a: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5. 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성공할 때 까지 </a:t>
            </a:r>
            <a:r>
              <a:rPr lang="ko-KR" altLang="en-US" sz="24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인내심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을 </a:t>
            </a:r>
            <a:endParaRPr lang="en-US" altLang="ko-KR" sz="2400" dirty="0">
              <a:latin typeface="휴먼모음T" pitchFamily="18" charset="-127"/>
              <a:ea typeface="휴먼모음T" pitchFamily="18" charset="-127"/>
            </a:endParaRPr>
          </a:p>
          <a:p>
            <a:pPr latinLnBrk="0">
              <a:defRPr/>
            </a:pP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가져라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(Persist until You </a:t>
            </a: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succeed)</a:t>
            </a: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6</a:t>
            </a:r>
            <a:r>
              <a:rPr lang="en-US" altLang="ko-KR" sz="24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.  </a:t>
            </a:r>
            <a:r>
              <a:rPr lang="ko-KR" altLang="en-US" sz="24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최고의</a:t>
            </a:r>
            <a:r>
              <a:rPr lang="en-US" altLang="ko-KR" sz="24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목표를 세워라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( Set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400" dirty="0">
              <a:latin typeface="휴먼모음T" pitchFamily="18" charset="-127"/>
              <a:ea typeface="휴먼모음T" pitchFamily="18" charset="-127"/>
            </a:endParaRP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Your excellent goal)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4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285728"/>
            <a:ext cx="680352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pic>
        <p:nvPicPr>
          <p:cNvPr id="34818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18088" y="3573463"/>
            <a:ext cx="3657600" cy="2884487"/>
          </a:xfr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TextBox 4"/>
          <p:cNvSpPr txBox="1">
            <a:spLocks noChangeArrowheads="1"/>
          </p:cNvSpPr>
          <p:nvPr/>
        </p:nvSpPr>
        <p:spPr bwMode="auto">
          <a:xfrm>
            <a:off x="228600" y="1882798"/>
            <a:ext cx="8686800" cy="48323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latinLnBrk="0">
              <a:buFontTx/>
              <a:buAutoNum type="arabicPeriod"/>
              <a:defRPr/>
            </a:pPr>
            <a:r>
              <a:rPr lang="ko-KR" altLang="en-US" sz="2800" dirty="0">
                <a:latin typeface="휴먼모음T" pitchFamily="18" charset="-127"/>
                <a:ea typeface="휴먼모음T" pitchFamily="18" charset="-127"/>
              </a:rPr>
              <a:t>당신이 몇 가지의 목표를 세우든지 지금 당장 세워라 </a:t>
            </a:r>
            <a:endParaRPr lang="en-US" altLang="ko-KR" sz="2800" dirty="0">
              <a:latin typeface="휴먼모음T" pitchFamily="18" charset="-127"/>
              <a:ea typeface="휴먼모음T" pitchFamily="18" charset="-127"/>
            </a:endParaRPr>
          </a:p>
          <a:p>
            <a:pPr marL="514350" indent="-514350" latinLnBrk="0">
              <a:buFontTx/>
              <a:buAutoNum type="arabicPeriod"/>
              <a:defRPr/>
            </a:pPr>
            <a:r>
              <a:rPr lang="ko-KR" altLang="en-US" sz="2800" dirty="0">
                <a:latin typeface="휴먼모음T" pitchFamily="18" charset="-127"/>
                <a:ea typeface="휴먼모음T" pitchFamily="18" charset="-127"/>
              </a:rPr>
              <a:t>올해 당신이 세운 목표는 무엇인가</a:t>
            </a: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?</a:t>
            </a:r>
            <a:r>
              <a:rPr lang="ko-KR" altLang="en-US" sz="2800" dirty="0">
                <a:latin typeface="휴먼모음T" pitchFamily="18" charset="-127"/>
                <a:ea typeface="휴먼모음T" pitchFamily="18" charset="-127"/>
              </a:rPr>
              <a:t>비전과 가치에 근거한 목표인가</a:t>
            </a: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? </a:t>
            </a:r>
            <a:r>
              <a:rPr lang="ko-KR" altLang="en-US" sz="2800" dirty="0">
                <a:latin typeface="휴먼모음T" pitchFamily="18" charset="-127"/>
                <a:ea typeface="휴먼모음T" pitchFamily="18" charset="-127"/>
              </a:rPr>
              <a:t>아래에 적어 보라</a:t>
            </a: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marL="514350" indent="-514350" latinLnBrk="0">
              <a:defRPr/>
            </a:pP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_____________________</a:t>
            </a:r>
          </a:p>
          <a:p>
            <a:pPr marL="514350" indent="-514350" latinLnBrk="0">
              <a:defRPr/>
            </a:pP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_____________________</a:t>
            </a:r>
          </a:p>
          <a:p>
            <a:pPr marL="514350" indent="-514350" latinLnBrk="0">
              <a:defRPr/>
            </a:pP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_____________________</a:t>
            </a:r>
          </a:p>
          <a:p>
            <a:pPr marL="514350" indent="-514350" latinLnBrk="0">
              <a:defRPr/>
            </a:pP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_____________________</a:t>
            </a:r>
          </a:p>
          <a:p>
            <a:pPr marL="514350" indent="-514350" latinLnBrk="0">
              <a:defRPr/>
            </a:pP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_____________________</a:t>
            </a:r>
          </a:p>
          <a:p>
            <a:pPr marL="514350" indent="-514350" latinLnBrk="0">
              <a:defRPr/>
            </a:pP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_____________________</a:t>
            </a:r>
          </a:p>
          <a:p>
            <a:pPr marL="514350" indent="-514350" latinLnBrk="0">
              <a:buFontTx/>
              <a:buAutoNum type="arabicPeriod"/>
              <a:defRPr/>
            </a:pPr>
            <a:endParaRPr lang="en-US" altLang="ko-KR" sz="2800" dirty="0">
              <a:latin typeface="휴먼모음T" pitchFamily="18" charset="-127"/>
              <a:ea typeface="휴먼모음T" pitchFamily="18" charset="-127"/>
            </a:endParaRPr>
          </a:p>
          <a:p>
            <a:pPr latinLnBrk="0">
              <a:defRPr/>
            </a:pPr>
            <a:r>
              <a:rPr lang="en-US" altLang="ko-KR" sz="2800" dirty="0"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3200" dirty="0">
              <a:solidFill>
                <a:srgbClr val="FFFFFF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pic>
        <p:nvPicPr>
          <p:cNvPr id="35842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0579" y="3357563"/>
            <a:ext cx="3717925" cy="2930525"/>
          </a:xfrm>
        </p:spPr>
      </p:pic>
      <p:sp>
        <p:nvSpPr>
          <p:cNvPr id="35843" name="TextBox 3"/>
          <p:cNvSpPr txBox="1">
            <a:spLocks noChangeArrowheads="1"/>
          </p:cNvSpPr>
          <p:nvPr/>
        </p:nvSpPr>
        <p:spPr bwMode="auto">
          <a:xfrm>
            <a:off x="468313" y="1200173"/>
            <a:ext cx="6934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5</a:t>
            </a:r>
            <a:r>
              <a:rPr lang="en-US" altLang="ko-KR" sz="3600" dirty="0" smtClean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무엇을</a:t>
            </a:r>
            <a:r>
              <a:rPr lang="en-US" altLang="ko-KR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(What)</a:t>
            </a:r>
            <a:r>
              <a:rPr lang="ko-KR" altLang="en-US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 목표로</a:t>
            </a:r>
            <a:r>
              <a:rPr lang="en-US" altLang="ko-KR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세울까</a:t>
            </a:r>
            <a:r>
              <a:rPr lang="en-US" altLang="ko-KR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?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99592" y="285728"/>
            <a:ext cx="7379586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626100" y="4005263"/>
            <a:ext cx="3194050" cy="2517775"/>
          </a:xfrm>
        </p:spPr>
      </p:pic>
      <p:sp>
        <p:nvSpPr>
          <p:cNvPr id="36867" name="TextBox 3"/>
          <p:cNvSpPr txBox="1">
            <a:spLocks noChangeArrowheads="1"/>
          </p:cNvSpPr>
          <p:nvPr/>
        </p:nvSpPr>
        <p:spPr bwMode="auto">
          <a:xfrm>
            <a:off x="395288" y="1057301"/>
            <a:ext cx="792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6</a:t>
            </a:r>
            <a:r>
              <a:rPr lang="en-US" altLang="ko-KR" sz="3600" dirty="0" smtClean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. </a:t>
            </a:r>
            <a:r>
              <a:rPr lang="ko-KR" altLang="en-US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목표를 세우고 달려간 사람들</a:t>
            </a:r>
            <a:r>
              <a:rPr lang="en-US" altLang="ko-KR" sz="3600" dirty="0">
                <a:solidFill>
                  <a:srgbClr val="0033CC"/>
                </a:solidFill>
                <a:latin typeface="휴먼모음T" pitchFamily="18" charset="-127"/>
                <a:ea typeface="휴먼모음T" pitchFamily="18" charset="-127"/>
              </a:rPr>
              <a:t>?</a:t>
            </a:r>
          </a:p>
        </p:txBody>
      </p:sp>
      <p:sp>
        <p:nvSpPr>
          <p:cNvPr id="36868" name="TextBox 4"/>
          <p:cNvSpPr txBox="1">
            <a:spLocks noChangeArrowheads="1"/>
          </p:cNvSpPr>
          <p:nvPr/>
        </p:nvSpPr>
        <p:spPr bwMode="auto">
          <a:xfrm>
            <a:off x="457200" y="1706589"/>
            <a:ext cx="84582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1)</a:t>
            </a:r>
            <a:r>
              <a:rPr lang="ko-KR" altLang="en-US" sz="3200">
                <a:latin typeface="휴먼모음T" pitchFamily="18" charset="-127"/>
                <a:ea typeface="휴먼모음T" pitchFamily="18" charset="-127"/>
              </a:rPr>
              <a:t>목표를 이루기 쉽지 않다</a:t>
            </a:r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latinLnBrk="0"/>
            <a:r>
              <a:rPr lang="en-US" altLang="ko-KR" sz="3200">
                <a:solidFill>
                  <a:srgbClr val="00CC00"/>
                </a:solidFill>
                <a:latin typeface="휴먼모음T" pitchFamily="18" charset="-127"/>
                <a:ea typeface="휴먼모음T" pitchFamily="18" charset="-127"/>
              </a:rPr>
              <a:t>“</a:t>
            </a:r>
            <a:r>
              <a:rPr lang="ko-KR" altLang="en-US" sz="3200">
                <a:solidFill>
                  <a:srgbClr val="00CC00"/>
                </a:solidFill>
                <a:latin typeface="휴먼모음T" pitchFamily="18" charset="-127"/>
                <a:ea typeface="휴먼모음T" pitchFamily="18" charset="-127"/>
              </a:rPr>
              <a:t>가장 성공한 사람들은 심장이 멈추는 장애물을 경험을 한 사람들이다</a:t>
            </a:r>
            <a:r>
              <a:rPr lang="en-US" altLang="ko-KR" sz="3200">
                <a:solidFill>
                  <a:srgbClr val="00CC00"/>
                </a:solidFill>
                <a:latin typeface="휴먼모음T" pitchFamily="18" charset="-127"/>
                <a:ea typeface="휴먼모음T" pitchFamily="18" charset="-127"/>
              </a:rPr>
              <a:t>.” </a:t>
            </a:r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(B.H. Forbes)</a:t>
            </a:r>
          </a:p>
          <a:p>
            <a:pPr latinLnBrk="0"/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“The greatest failure, …and also the greatest success”( Thomas Edison)</a:t>
            </a:r>
          </a:p>
          <a:p>
            <a:pPr latinLnBrk="0"/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“</a:t>
            </a:r>
            <a:r>
              <a:rPr lang="ko-KR" altLang="en-US" sz="3200">
                <a:latin typeface="휴먼모음T" pitchFamily="18" charset="-127"/>
                <a:ea typeface="휴먼모음T" pitchFamily="18" charset="-127"/>
              </a:rPr>
              <a:t>대부분의 사람들은 성공되기 </a:t>
            </a:r>
            <a:endParaRPr lang="en-US" altLang="ko-KR" sz="3200">
              <a:latin typeface="휴먼모음T" pitchFamily="18" charset="-127"/>
              <a:ea typeface="휴먼모음T" pitchFamily="18" charset="-127"/>
            </a:endParaRPr>
          </a:p>
          <a:p>
            <a:pPr latinLnBrk="0"/>
            <a:r>
              <a:rPr lang="ko-KR" altLang="en-US" sz="3200">
                <a:latin typeface="휴먼모음T" pitchFamily="18" charset="-127"/>
                <a:ea typeface="휴먼모음T" pitchFamily="18" charset="-127"/>
              </a:rPr>
              <a:t>바로 전에 한</a:t>
            </a:r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3200">
                <a:latin typeface="휴먼모음T" pitchFamily="18" charset="-127"/>
                <a:ea typeface="휴먼모음T" pitchFamily="18" charset="-127"/>
              </a:rPr>
              <a:t>발을 앞두고</a:t>
            </a:r>
            <a:endParaRPr lang="en-US" altLang="ko-KR" sz="3200">
              <a:latin typeface="휴먼모음T" pitchFamily="18" charset="-127"/>
              <a:ea typeface="휴먼모음T" pitchFamily="18" charset="-127"/>
            </a:endParaRPr>
          </a:p>
          <a:p>
            <a:pPr latinLnBrk="0"/>
            <a:r>
              <a:rPr lang="ko-KR" altLang="en-US" sz="3200">
                <a:latin typeface="휴먼모음T" pitchFamily="18" charset="-127"/>
                <a:ea typeface="휴먼모음T" pitchFamily="18" charset="-127"/>
              </a:rPr>
              <a:t>그만둔다</a:t>
            </a:r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”(Ross</a:t>
            </a:r>
            <a:r>
              <a:rPr lang="ko-KR" altLang="en-US" sz="320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Perot)</a:t>
            </a:r>
          </a:p>
          <a:p>
            <a:pPr latinLnBrk="0">
              <a:buFont typeface="Arial" charset="0"/>
              <a:buChar char="•"/>
            </a:pPr>
            <a:r>
              <a:rPr lang="ko-KR" altLang="en-US" sz="3200">
                <a:latin typeface="휴먼모음T" pitchFamily="18" charset="-127"/>
                <a:ea typeface="휴먼모음T" pitchFamily="18" charset="-127"/>
              </a:rPr>
              <a:t>절제</a:t>
            </a:r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(Self-control) </a:t>
            </a:r>
            <a:r>
              <a:rPr lang="ko-KR" altLang="en-US" sz="3200">
                <a:latin typeface="휴먼모음T" pitchFamily="18" charset="-127"/>
                <a:ea typeface="휴먼모음T" pitchFamily="18" charset="-127"/>
              </a:rPr>
              <a:t>없이</a:t>
            </a:r>
            <a:endParaRPr lang="en-US" altLang="ko-KR" sz="3200">
              <a:latin typeface="휴먼모음T" pitchFamily="18" charset="-127"/>
              <a:ea typeface="휴먼모음T" pitchFamily="18" charset="-127"/>
            </a:endParaRPr>
          </a:p>
          <a:p>
            <a:pPr latinLnBrk="0">
              <a:buFont typeface="Arial" charset="0"/>
              <a:buChar char="•"/>
            </a:pPr>
            <a:r>
              <a:rPr lang="ko-KR" altLang="en-US" sz="3200">
                <a:latin typeface="휴먼모음T" pitchFamily="18" charset="-127"/>
                <a:ea typeface="휴먼모음T" pitchFamily="18" charset="-127"/>
              </a:rPr>
              <a:t>이루는 일 없다</a:t>
            </a:r>
            <a:r>
              <a:rPr lang="en-US" altLang="ko-KR" sz="3200">
                <a:latin typeface="휴먼모음T" pitchFamily="18" charset="-127"/>
                <a:ea typeface="휴먼모음T" pitchFamily="18" charset="-127"/>
              </a:rPr>
              <a:t>.</a:t>
            </a:r>
          </a:p>
          <a:p>
            <a:pPr latinLnBrk="0"/>
            <a:endParaRPr lang="en-US" altLang="ko-KR" sz="3200">
              <a:solidFill>
                <a:srgbClr val="FFFFFF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907704" y="285728"/>
            <a:ext cx="637147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468313" y="1352897"/>
            <a:ext cx="8458200" cy="45243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>
              <a:defRPr/>
            </a:pP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2) &lt;</a:t>
            </a: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독수리 훈련</a:t>
            </a: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&gt; </a:t>
            </a: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비디오 보기  </a:t>
            </a:r>
            <a:endParaRPr lang="en-US" altLang="ko-KR" sz="3200" dirty="0"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  <a:p>
            <a:pPr latinLnBrk="0">
              <a:defRPr/>
            </a:pPr>
            <a:endParaRPr lang="en-US" altLang="ko-KR" sz="3200" dirty="0"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  <a:p>
            <a:pPr marL="514350" indent="-514350" latinLnBrk="0">
              <a:defRPr/>
            </a:pP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 </a:t>
            </a: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아래에 각각 비디오를 보면서</a:t>
            </a:r>
            <a:endParaRPr lang="en-US" altLang="ko-KR" sz="3200" dirty="0"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  <a:p>
            <a:pPr marL="514350" indent="-514350" latinLnBrk="0">
              <a:lnSpc>
                <a:spcPct val="150000"/>
              </a:lnSpc>
              <a:defRPr/>
            </a:pP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배운 바를 </a:t>
            </a: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3</a:t>
            </a: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가지만 쓰라</a:t>
            </a: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.</a:t>
            </a:r>
          </a:p>
          <a:p>
            <a:pPr marL="514350" indent="-514350" latinLnBrk="0">
              <a:lnSpc>
                <a:spcPct val="150000"/>
              </a:lnSpc>
              <a:buFontTx/>
              <a:buAutoNum type="arabicParenBoth"/>
              <a:defRPr/>
            </a:pP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_____________________</a:t>
            </a:r>
          </a:p>
          <a:p>
            <a:pPr marL="514350" indent="-514350" latinLnBrk="0">
              <a:lnSpc>
                <a:spcPct val="150000"/>
              </a:lnSpc>
              <a:buFontTx/>
              <a:buAutoNum type="arabicParenBoth"/>
              <a:defRPr/>
            </a:pP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_____________________</a:t>
            </a:r>
          </a:p>
          <a:p>
            <a:pPr marL="514350" indent="-514350" latinLnBrk="0">
              <a:lnSpc>
                <a:spcPct val="150000"/>
              </a:lnSpc>
              <a:buFontTx/>
              <a:buAutoNum type="arabicParenBoth"/>
              <a:defRPr/>
            </a:pP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_____________________</a:t>
            </a:r>
          </a:p>
        </p:txBody>
      </p:sp>
      <p:pic>
        <p:nvPicPr>
          <p:cNvPr id="37890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93842" y="1340544"/>
            <a:ext cx="3014662" cy="2376488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115616" y="285728"/>
            <a:ext cx="716356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Box 4"/>
          <p:cNvSpPr txBox="1">
            <a:spLocks noChangeArrowheads="1"/>
          </p:cNvSpPr>
          <p:nvPr/>
        </p:nvSpPr>
        <p:spPr bwMode="auto">
          <a:xfrm>
            <a:off x="468313" y="1292820"/>
            <a:ext cx="8458200" cy="50165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>
              <a:defRPr/>
            </a:pP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3) </a:t>
            </a: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목표를 향해 달려라</a:t>
            </a:r>
            <a:endParaRPr lang="en-US" altLang="ko-KR" sz="3200" dirty="0"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  <a:p>
            <a:pPr latinLnBrk="0">
              <a:defRPr/>
            </a:pPr>
            <a:endParaRPr lang="en-US" altLang="ko-KR" sz="3200" dirty="0"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  <a:p>
            <a:pPr marL="514350" indent="-514350" latinLnBrk="0">
              <a:buFontTx/>
              <a:buAutoNum type="arabicParenBoth"/>
              <a:defRPr/>
            </a:pP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올해의 목표를 분명히 세워라</a:t>
            </a:r>
            <a:endParaRPr lang="en-US" altLang="ko-KR" sz="3200" dirty="0"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  <a:p>
            <a:pPr marL="514350" indent="-514350" latinLnBrk="0">
              <a:buFontTx/>
              <a:buAutoNum type="arabicParenBoth"/>
              <a:defRPr/>
            </a:pP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목표를 구체적으로 세워라</a:t>
            </a:r>
            <a:endParaRPr lang="en-US" altLang="ko-KR" sz="3200" dirty="0"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  <a:p>
            <a:pPr marL="514350" indent="-514350" latinLnBrk="0">
              <a:buFontTx/>
              <a:buAutoNum type="arabicParenBoth"/>
              <a:defRPr/>
            </a:pPr>
            <a:r>
              <a:rPr lang="ko-KR" altLang="en-US" sz="3200" u="sng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  <a:cs typeface="Arial" pitchFamily="34" charset="0"/>
              </a:rPr>
              <a:t>쓰여진 목표</a:t>
            </a: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를 가지자</a:t>
            </a:r>
            <a:endParaRPr lang="en-US" altLang="ko-KR" sz="3200" dirty="0"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  <a:p>
            <a:pPr marL="514350" indent="-514350" latinLnBrk="0">
              <a:buFontTx/>
              <a:buAutoNum type="arabicParenBoth"/>
              <a:defRPr/>
            </a:pP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쓰여진 목표를 매일 </a:t>
            </a:r>
            <a:r>
              <a:rPr lang="en-US" altLang="ko-KR" sz="3200" u="sng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  <a:cs typeface="Arial" pitchFamily="34" charset="0"/>
              </a:rPr>
              <a:t>2-3</a:t>
            </a:r>
            <a:r>
              <a:rPr lang="ko-KR" altLang="en-US" sz="3200" u="sng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  <a:cs typeface="Arial" pitchFamily="34" charset="0"/>
              </a:rPr>
              <a:t>분씩 </a:t>
            </a: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반복해서 살펴보고</a:t>
            </a: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, </a:t>
            </a: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기도하자</a:t>
            </a:r>
            <a:endParaRPr lang="en-US" altLang="ko-KR" sz="3200" dirty="0"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  <a:p>
            <a:pPr marL="514350" indent="-514350" latinLnBrk="0">
              <a:buFontTx/>
              <a:buAutoNum type="arabicParenBoth"/>
              <a:defRPr/>
            </a:pP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목표를 이루는데 방해되는 장애물을 이겨 나가자</a:t>
            </a: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.</a:t>
            </a:r>
          </a:p>
          <a:p>
            <a:pPr marL="514350" indent="-514350" latinLnBrk="0">
              <a:buFontTx/>
              <a:buAutoNum type="arabicParenBoth"/>
              <a:defRPr/>
            </a:pP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하나님이 우리에게 주신 삶과 사역을 </a:t>
            </a:r>
            <a:r>
              <a:rPr lang="ko-KR" altLang="en-US" sz="3200" u="sng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  <a:cs typeface="Arial" pitchFamily="34" charset="0"/>
              </a:rPr>
              <a:t>극대화 </a:t>
            </a:r>
            <a:r>
              <a:rPr lang="ko-KR" altLang="en-US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시키자</a:t>
            </a:r>
            <a:r>
              <a:rPr lang="en-US" altLang="ko-KR" sz="3200" dirty="0">
                <a:latin typeface="휴먼모음T" pitchFamily="18" charset="-127"/>
                <a:ea typeface="휴먼모음T" pitchFamily="18" charset="-127"/>
                <a:cs typeface="Arial" pitchFamily="34" charset="0"/>
              </a:rPr>
              <a:t>.</a:t>
            </a:r>
            <a:endParaRPr lang="en-US" altLang="ko-KR" sz="3200" dirty="0">
              <a:solidFill>
                <a:srgbClr val="FFFFFF"/>
              </a:solidFill>
              <a:latin typeface="휴먼모음T" pitchFamily="18" charset="-127"/>
              <a:ea typeface="휴먼모음T" pitchFamily="18" charset="-127"/>
              <a:cs typeface="Arial" pitchFamily="34" charset="0"/>
            </a:endParaRPr>
          </a:p>
        </p:txBody>
      </p:sp>
      <p:pic>
        <p:nvPicPr>
          <p:cNvPr id="38914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21834" y="1268536"/>
            <a:ext cx="3014662" cy="2376488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115616" y="285728"/>
            <a:ext cx="716356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제목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6911975" cy="850900"/>
          </a:xfrm>
        </p:spPr>
        <p:txBody>
          <a:bodyPr/>
          <a:lstStyle/>
          <a:p>
            <a:r>
              <a:rPr lang="en-US" altLang="ko-KR" b="1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6. </a:t>
            </a:r>
            <a:r>
              <a:rPr lang="ko-KR" altLang="en-US" b="1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목표를 세우고 실습하기</a:t>
            </a: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467544" y="1700808"/>
            <a:ext cx="8136904" cy="4752528"/>
          </a:xfrm>
          <a:prstGeom prst="rect">
            <a:avLst/>
          </a:prstGeom>
          <a:solidFill>
            <a:srgbClr val="66FFFF"/>
          </a:solidFill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800" dirty="0" smtClean="0">
                <a:solidFill>
                  <a:srgbClr val="FF0000"/>
                </a:solidFill>
                <a:latin typeface="HY수평선M" pitchFamily="18" charset="-127"/>
                <a:ea typeface="HY수평선M" pitchFamily="18" charset="-127"/>
                <a:cs typeface="굴림" pitchFamily="50" charset="-127"/>
              </a:rPr>
              <a:t>&lt;</a:t>
            </a:r>
            <a:r>
              <a:rPr kumimoji="1" lang="ko-KR" altLang="en-US" sz="2800" dirty="0" smtClean="0">
                <a:solidFill>
                  <a:srgbClr val="FF0000"/>
                </a:solidFill>
                <a:latin typeface="HY수평선M" pitchFamily="18" charset="-127"/>
                <a:ea typeface="HY수평선M" pitchFamily="18" charset="-127"/>
                <a:cs typeface="굴림" pitchFamily="50" charset="-127"/>
              </a:rPr>
              <a:t>독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수평선M" pitchFamily="18" charset="-127"/>
                <a:ea typeface="HY수평선M" pitchFamily="18" charset="-127"/>
                <a:cs typeface="굴림" pitchFamily="50" charset="-127"/>
              </a:rPr>
              <a:t>수리 훈련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수평선M" pitchFamily="18" charset="-127"/>
                <a:ea typeface="HY수평선M" pitchFamily="18" charset="-127"/>
                <a:cs typeface="굴림" pitchFamily="50" charset="-127"/>
              </a:rPr>
              <a:t>&gt; </a:t>
            </a:r>
            <a:r>
              <a:rPr kumimoji="1" 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수평선M" pitchFamily="18" charset="-127"/>
                <a:ea typeface="HY수평선M" pitchFamily="18" charset="-127"/>
                <a:cs typeface="굴림" pitchFamily="50" charset="-127"/>
              </a:rPr>
              <a:t>비디오를 보고 배운 점</a:t>
            </a:r>
            <a:r>
              <a:rPr kumimoji="1" lang="en-US" altLang="ko-K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수평선M" pitchFamily="18" charset="-127"/>
                <a:ea typeface="HY수평선M" pitchFamily="18" charset="-127"/>
                <a:cs typeface="굴림" pitchFamily="50" charset="-127"/>
              </a:rPr>
              <a:t>.</a:t>
            </a:r>
            <a:endParaRPr kumimoji="1" lang="ko-KR" altLang="ko-K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HY수평선M" pitchFamily="18" charset="-127"/>
              <a:ea typeface="HY수평선M" pitchFamily="18" charset="-127"/>
              <a:cs typeface="굴림" pitchFamily="50" charset="-127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1)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상처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(Scar)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없는 영광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(Star)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은 없다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.</a:t>
            </a:r>
            <a:endParaRPr kumimoji="1" lang="ko-KR" altLang="ko-KR" sz="24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HY수평선B" pitchFamily="18" charset="-127"/>
              <a:ea typeface="HY수평선B" pitchFamily="18" charset="-127"/>
              <a:cs typeface="굴림" pitchFamily="50" charset="-127"/>
            </a:endParaRP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2)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모험이 없는 인생은 결과를 기대할 수 없다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.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3)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거친 바람이 힘들지만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,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오히려 그것을 이용하라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.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4)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편하게 사는 것이 인생이 아니다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.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5)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닭장 속에 갇힌 독수리가 되지 말고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,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훈련을 받는 독수리가 되자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.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6)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예수 믿는 사람은 비둘기가 되고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,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동시에 독수리가 되어야 한다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.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*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참고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: 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독수리는 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30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년을 산후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,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다른 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30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년을 더 살기 위해  부리를 깨어야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,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새로운 부리가 나온다</a:t>
            </a:r>
            <a:r>
              <a:rPr kumimoji="1" lang="en-US" alt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. </a:t>
            </a:r>
            <a:r>
              <a:rPr kumimoji="1" lang="ko-KR" sz="24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변화에 도전 없이는 새로운 인생을 살수 없다</a:t>
            </a:r>
            <a:r>
              <a:rPr kumimoji="1" lang="en-US" altLang="ko-KR" sz="2800" b="0" i="0" u="none" strike="noStrike" cap="none" normalizeH="0" baseline="0" dirty="0" smtClean="0">
                <a:ln>
                  <a:noFill/>
                </a:ln>
                <a:solidFill>
                  <a:srgbClr val="003399"/>
                </a:solidFill>
                <a:effectLst/>
                <a:latin typeface="HY수평선B" pitchFamily="18" charset="-127"/>
                <a:ea typeface="HY수평선B" pitchFamily="18" charset="-127"/>
                <a:cs typeface="굴림" pitchFamily="50" charset="-127"/>
              </a:rPr>
              <a:t>.</a:t>
            </a:r>
            <a:endParaRPr kumimoji="1" lang="ko-KR" altLang="ko-KR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수평선B" pitchFamily="18" charset="-127"/>
              <a:ea typeface="HY수평선B" pitchFamily="18" charset="-127"/>
              <a:cs typeface="굴림" pitchFamily="50" charset="-127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03648" y="285728"/>
            <a:ext cx="687553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1052513"/>
            <a:ext cx="8305800" cy="3170099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pPr marL="514350" indent="-514350" latinLnBrk="0">
              <a:defRPr/>
            </a:pPr>
            <a:r>
              <a:rPr lang="en-US" altLang="ko-KR" sz="3200" dirty="0" smtClean="0">
                <a:solidFill>
                  <a:srgbClr val="6C2112"/>
                </a:solidFill>
                <a:latin typeface="휴먼모음T" pitchFamily="18" charset="-127"/>
                <a:ea typeface="휴먼모음T" pitchFamily="18" charset="-127"/>
              </a:rPr>
              <a:t>7. </a:t>
            </a:r>
            <a:r>
              <a:rPr lang="ko-KR" altLang="en-US" sz="3200" dirty="0" smtClean="0">
                <a:solidFill>
                  <a:srgbClr val="6C2112"/>
                </a:solidFill>
                <a:latin typeface="휴먼모음T" pitchFamily="18" charset="-127"/>
                <a:ea typeface="휴먼모음T" pitchFamily="18" charset="-127"/>
              </a:rPr>
              <a:t>목표의</a:t>
            </a:r>
            <a:r>
              <a:rPr lang="en-US" altLang="ko-KR" sz="3200" dirty="0" smtClean="0">
                <a:solidFill>
                  <a:srgbClr val="6C2112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3200" dirty="0" smtClean="0">
                <a:solidFill>
                  <a:srgbClr val="6C2112"/>
                </a:solidFill>
                <a:latin typeface="휴먼모음T" pitchFamily="18" charset="-127"/>
                <a:ea typeface="휴먼모음T" pitchFamily="18" charset="-127"/>
              </a:rPr>
              <a:t>이점</a:t>
            </a:r>
            <a:endParaRPr lang="en-US" altLang="ko-KR" sz="3200" dirty="0">
              <a:solidFill>
                <a:srgbClr val="6C2112"/>
              </a:solidFill>
              <a:latin typeface="휴먼모음T" pitchFamily="18" charset="-127"/>
              <a:ea typeface="휴먼모음T" pitchFamily="18" charset="-127"/>
            </a:endParaRPr>
          </a:p>
          <a:p>
            <a:pPr marL="514350" indent="-514350" latinLnBrk="0">
              <a:buFontTx/>
              <a:buAutoNum type="arabicPeriod"/>
              <a:defRPr/>
            </a:pP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한 방향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(Direction)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을 향해 움직이게 함</a:t>
            </a:r>
            <a:endParaRPr lang="en-US" altLang="ko-KR" sz="2400" dirty="0" smtClean="0">
              <a:latin typeface="휴먼모음T" pitchFamily="18" charset="-127"/>
              <a:ea typeface="휴먼모음T" pitchFamily="18" charset="-127"/>
            </a:endParaRPr>
          </a:p>
          <a:p>
            <a:pPr latinLnBrk="0">
              <a:defRPr/>
            </a:pP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   (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해야 할 일만 하기에 필요 없는 것 줄일 수 있음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)</a:t>
            </a:r>
          </a:p>
          <a:p>
            <a:pPr latinLnBrk="0">
              <a:defRPr/>
            </a:pP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2. </a:t>
            </a: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순간 순간 </a:t>
            </a:r>
            <a:r>
              <a:rPr lang="ko-KR" altLang="en-US" sz="2400" dirty="0" smtClean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중간 점검을 할 수 있음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(Reviewing)</a:t>
            </a:r>
            <a:endParaRPr lang="en-US" altLang="ko-KR" sz="2400" dirty="0">
              <a:latin typeface="휴먼모음T" pitchFamily="18" charset="-127"/>
              <a:ea typeface="휴먼모음T" pitchFamily="18" charset="-127"/>
            </a:endParaRP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3.  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생산성을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 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평가 할 수 있음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(Evaluation)</a:t>
            </a:r>
            <a:endParaRPr lang="en-US" altLang="ko-KR" sz="2400" dirty="0">
              <a:latin typeface="휴먼모음T" pitchFamily="18" charset="-127"/>
              <a:ea typeface="휴먼모음T" pitchFamily="18" charset="-127"/>
            </a:endParaRP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4.  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현재 상태를 측</a:t>
            </a:r>
            <a:r>
              <a:rPr lang="ko-KR" altLang="en-US" sz="2400" dirty="0">
                <a:latin typeface="휴먼모음T" pitchFamily="18" charset="-127"/>
                <a:ea typeface="휴먼모음T" pitchFamily="18" charset="-127"/>
              </a:rPr>
              <a:t>량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할 수 있음 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(Measure)</a:t>
            </a:r>
            <a:endParaRPr lang="en-US" altLang="ko-KR" sz="2400" dirty="0">
              <a:latin typeface="휴먼모음T" pitchFamily="18" charset="-127"/>
              <a:ea typeface="휴먼모음T" pitchFamily="18" charset="-127"/>
            </a:endParaRP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5.  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일정표가 생김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(mile post)</a:t>
            </a:r>
            <a:endParaRPr lang="en-US" altLang="ko-KR" sz="2400" dirty="0">
              <a:latin typeface="휴먼모음T" pitchFamily="18" charset="-127"/>
              <a:ea typeface="휴먼모음T" pitchFamily="18" charset="-127"/>
            </a:endParaRPr>
          </a:p>
          <a:p>
            <a:pPr latinLnBrk="0">
              <a:defRPr/>
            </a:pPr>
            <a:r>
              <a:rPr lang="en-US" altLang="ko-KR" sz="2400" dirty="0">
                <a:latin typeface="휴먼모음T" pitchFamily="18" charset="-127"/>
                <a:ea typeface="휴먼모음T" pitchFamily="18" charset="-127"/>
              </a:rPr>
              <a:t>6</a:t>
            </a:r>
            <a:r>
              <a:rPr lang="en-US" altLang="ko-KR" sz="2400" dirty="0">
                <a:solidFill>
                  <a:srgbClr val="FF0000"/>
                </a:solidFill>
                <a:latin typeface="휴먼모음T" pitchFamily="18" charset="-127"/>
                <a:ea typeface="휴먼모음T" pitchFamily="18" charset="-127"/>
              </a:rPr>
              <a:t>.  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예산이 만들어짐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(</a:t>
            </a:r>
            <a:r>
              <a:rPr lang="en-US" altLang="ko-KR" sz="2400" dirty="0" err="1" smtClean="0">
                <a:latin typeface="휴먼모음T" pitchFamily="18" charset="-127"/>
                <a:ea typeface="휴먼모음T" pitchFamily="18" charset="-127"/>
              </a:rPr>
              <a:t>Budzet</a:t>
            </a:r>
            <a:r>
              <a:rPr lang="en-US" altLang="ko-KR" sz="2400" dirty="0" smtClean="0">
                <a:latin typeface="휴먼모음T" pitchFamily="18" charset="-127"/>
                <a:ea typeface="휴먼모음T" pitchFamily="18" charset="-127"/>
              </a:rPr>
              <a:t>)</a:t>
            </a:r>
            <a:r>
              <a:rPr lang="ko-KR" altLang="en-US" sz="2400" dirty="0" smtClean="0"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2400" dirty="0"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75656" y="285728"/>
            <a:ext cx="680352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pic>
        <p:nvPicPr>
          <p:cNvPr id="34818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18088" y="3573463"/>
            <a:ext cx="3657600" cy="2884487"/>
          </a:xfrm>
        </p:spPr>
      </p:pic>
    </p:spTree>
    <p:extLst>
      <p:ext uri="{BB962C8B-B14F-4D97-AF65-F5344CB8AC3E}">
        <p14:creationId xmlns:p14="http://schemas.microsoft.com/office/powerpoint/2010/main" val="3085338499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8" name="그림 7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9" name="그림 8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61988" y="2272804"/>
            <a:ext cx="8193087" cy="2862322"/>
          </a:xfrm>
          <a:prstGeom prst="rect">
            <a:avLst/>
          </a:prstGeom>
          <a:solidFill>
            <a:srgbClr val="FFC000"/>
          </a:soli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latinLnBrk="0">
              <a:defRPr/>
            </a:pPr>
            <a:r>
              <a:rPr lang="en-US" altLang="ko-KR" sz="60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2013</a:t>
            </a:r>
            <a:r>
              <a:rPr lang="ko-KR" altLang="en-US" sz="60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년</a:t>
            </a:r>
            <a:endParaRPr lang="en-US" altLang="ko-KR" sz="6000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r" latinLnBrk="0">
              <a:defRPr/>
            </a:pPr>
            <a:r>
              <a:rPr lang="ko-KR" altLang="en-US" sz="60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한국 대구 직할시 </a:t>
            </a:r>
            <a:r>
              <a:rPr lang="en-US" altLang="ko-KR" sz="60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DS</a:t>
            </a:r>
            <a:r>
              <a:rPr lang="ko-KR" altLang="en-US" sz="60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교회 </a:t>
            </a:r>
            <a:endParaRPr lang="en-US" altLang="ko-KR" sz="6000" dirty="0" smtClean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071563" y="576064"/>
            <a:ext cx="7100837" cy="1340768"/>
          </a:xfrm>
          <a:prstGeom prst="rect">
            <a:avLst/>
          </a:prstGeom>
          <a:solidFill>
            <a:schemeClr val="accent2"/>
          </a:solidFill>
        </p:spPr>
        <p:txBody>
          <a:bodyPr anchor="ctr">
            <a:no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GO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뜨라이브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600" b="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코칭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endParaRPr lang="en-US" altLang="ko-KR" sz="36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algn="ctr">
              <a:lnSpc>
                <a:spcPct val="90000"/>
              </a:lnSpc>
              <a:defRPr/>
            </a:pP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/</a:t>
            </a:r>
            <a:r>
              <a:rPr lang="ko-KR" altLang="en-US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실행전략 세우기 샘플</a:t>
            </a:r>
            <a:r>
              <a:rPr lang="en-US" altLang="ko-KR" sz="36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(1)</a:t>
            </a:r>
          </a:p>
        </p:txBody>
      </p:sp>
    </p:spTree>
    <p:extLst>
      <p:ext uri="{BB962C8B-B14F-4D97-AF65-F5344CB8AC3E}">
        <p14:creationId xmlns:p14="http://schemas.microsoft.com/office/powerpoint/2010/main" val="139687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슬라이드 번호 개체 틀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fld id="{8C25A313-E4E0-4E52-B429-D8F203B920D1}" type="slidenum">
              <a:rPr lang="ko-KR" altLang="en-US" smtClean="0">
                <a:ea typeface="굴림" pitchFamily="50" charset="-127"/>
              </a:rPr>
              <a:pPr algn="l"/>
              <a:t>2</a:t>
            </a:fld>
            <a:endParaRPr lang="en-US" altLang="ko-KR" smtClean="0">
              <a:ea typeface="굴림" pitchFamily="50" charset="-127"/>
            </a:endParaRP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786" y="1071546"/>
            <a:ext cx="7772400" cy="2428875"/>
          </a:xfrm>
          <a:solidFill>
            <a:srgbClr val="FFC000"/>
          </a:solidFill>
        </p:spPr>
        <p:txBody>
          <a:bodyPr/>
          <a:lstStyle/>
          <a:p>
            <a:r>
              <a:rPr lang="ko-KR" altLang="en-US" sz="40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핸드폰</a:t>
            </a:r>
            <a:r>
              <a:rPr lang="ko-KR" altLang="en-US" sz="4000" b="1" dirty="0" smtClean="0">
                <a:latin typeface="HY견고딕" pitchFamily="18" charset="-127"/>
                <a:ea typeface="HY견고딕" pitchFamily="18" charset="-127"/>
              </a:rPr>
              <a:t>을 </a:t>
            </a:r>
            <a:r>
              <a:rPr lang="ko-KR" altLang="en-US" sz="40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진동</a:t>
            </a:r>
            <a:r>
              <a:rPr lang="ko-KR" altLang="en-US" sz="4000" b="1" dirty="0" smtClean="0">
                <a:latin typeface="HY견고딕" pitchFamily="18" charset="-127"/>
                <a:ea typeface="HY견고딕" pitchFamily="18" charset="-127"/>
              </a:rPr>
              <a:t>으로 바꿔주시거나 </a:t>
            </a:r>
            <a:r>
              <a:rPr lang="ko-KR" altLang="en-US" sz="4000" b="1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잠</a:t>
            </a:r>
            <a:r>
              <a:rPr lang="ko-KR" altLang="en-US" sz="4000" b="1" dirty="0" smtClean="0">
                <a:latin typeface="HY견고딕" pitchFamily="18" charset="-127"/>
                <a:ea typeface="HY견고딕" pitchFamily="18" charset="-127"/>
              </a:rPr>
              <a:t>을 재우셔도 좋습니다.</a:t>
            </a:r>
            <a:endParaRPr lang="en-US" altLang="ko-KR" sz="4000" b="1" dirty="0" smtClean="0">
              <a:latin typeface="HY견고딕" pitchFamily="18" charset="-127"/>
              <a:ea typeface="HY견고딕" pitchFamily="18" charset="-127"/>
            </a:endParaRPr>
          </a:p>
        </p:txBody>
      </p:sp>
      <p:pic>
        <p:nvPicPr>
          <p:cNvPr id="17412" name="Picture 3" descr="as28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3730625"/>
            <a:ext cx="3124200" cy="312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그림 4" descr="Thrive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260650"/>
            <a:ext cx="3240360" cy="69104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1.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</a:t>
            </a:r>
            <a:r>
              <a:rPr lang="ko-KR" altLang="en-US" sz="3200" dirty="0" err="1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실행전략팀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선정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57200" y="1268413"/>
            <a:ext cx="8229600" cy="5056187"/>
          </a:xfrm>
          <a:solidFill>
            <a:srgbClr val="FFFF00"/>
          </a:solidFill>
        </p:spPr>
        <p:txBody>
          <a:bodyPr/>
          <a:lstStyle/>
          <a:p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전략팀장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이 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OO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목사</a:t>
            </a: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팀원들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강 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OO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목사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이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OO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강도사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</a:t>
            </a:r>
          </a:p>
          <a:p>
            <a:pPr marL="0" indent="0">
              <a:buNone/>
            </a:pP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안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OO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전도사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최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OO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간사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</a:p>
          <a:p>
            <a:pPr marL="0" indent="0">
              <a:buNone/>
            </a:pPr>
            <a:r>
              <a:rPr lang="en-US" altLang="ko-KR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ko-KR" altLang="en-US" sz="3600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마을장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(A):</a:t>
            </a:r>
            <a:r>
              <a:rPr lang="ko-KR" altLang="en-US" sz="3600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마을</a:t>
            </a:r>
            <a:r>
              <a:rPr lang="ko-KR" altLang="en-US" sz="3600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    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마을 장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(B):</a:t>
            </a:r>
            <a:r>
              <a:rPr lang="ko-KR" altLang="en-US" sz="3600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마을</a:t>
            </a:r>
            <a:r>
              <a:rPr lang="ko-KR" altLang="en-US" sz="3600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마을 장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(C):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마을 장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이상 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8</a:t>
            </a:r>
            <a:r>
              <a:rPr lang="ko-KR" altLang="en-US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en-US" altLang="ko-KR" dirty="0" smtClean="0"/>
              <a:t>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매월 마지막 주 화요일  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10:00-12:00 </a:t>
            </a:r>
            <a:r>
              <a:rPr lang="ko-KR" altLang="en-US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만남</a:t>
            </a:r>
            <a:endParaRPr lang="ko-KR" altLang="en-US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47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비전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57200" y="1268413"/>
            <a:ext cx="8229600" cy="5056187"/>
          </a:xfrm>
          <a:solidFill>
            <a:srgbClr val="FFFF00"/>
          </a:solidFill>
        </p:spPr>
        <p:txBody>
          <a:bodyPr/>
          <a:lstStyle/>
          <a:p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세상에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빼앗겨 버린 하나님의 영광을 되찾아 드리자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사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42:8, 43:21).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*비전선언문</a:t>
            </a:r>
            <a:r>
              <a:rPr lang="en-US" altLang="ko-KR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en-US" altLang="ko-KR" sz="36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36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대 사역으로 훈련된 </a:t>
            </a:r>
            <a:r>
              <a:rPr lang="en-US" altLang="ko-KR" sz="36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318 </a:t>
            </a:r>
            <a:r>
              <a:rPr lang="ko-KR" altLang="en-US" sz="36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행복공동체가 사람을 살리고</a:t>
            </a:r>
            <a:r>
              <a:rPr lang="en-US" altLang="ko-KR" sz="36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6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키우고</a:t>
            </a:r>
            <a:r>
              <a:rPr lang="en-US" altLang="ko-KR" sz="36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60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고치는 </a:t>
            </a:r>
            <a:r>
              <a:rPr lang="ko-KR" altLang="en-US" sz="3600" u="sng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교회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마</a:t>
            </a:r>
            <a:r>
              <a:rPr lang="en-US" altLang="ko-KR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9:35) (</a:t>
            </a:r>
            <a:r>
              <a:rPr lang="ko-KR" altLang="en-US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창</a:t>
            </a:r>
            <a:r>
              <a:rPr lang="en-US" altLang="ko-KR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14:13-16)(</a:t>
            </a:r>
            <a:r>
              <a:rPr lang="ko-KR" altLang="en-US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신</a:t>
            </a:r>
            <a:r>
              <a:rPr lang="en-US" altLang="ko-KR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10:12ff) (</a:t>
            </a:r>
            <a:r>
              <a:rPr lang="ko-KR" altLang="en-US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마</a:t>
            </a:r>
            <a:r>
              <a:rPr lang="en-US" altLang="ko-KR" sz="36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4:23, 9:35</a:t>
            </a:r>
            <a:r>
              <a:rPr lang="en-US" altLang="ko-KR" sz="36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3600" dirty="0"/>
              <a:t> </a:t>
            </a:r>
            <a:endParaRPr lang="ko-KR" altLang="en-US" sz="36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40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42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4.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핵심가치 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57200" y="1268413"/>
            <a:ext cx="8229600" cy="5056187"/>
          </a:xfrm>
          <a:solidFill>
            <a:srgbClr val="FFFF00"/>
          </a:solidFill>
        </p:spPr>
        <p:txBody>
          <a:bodyPr/>
          <a:lstStyle/>
          <a:p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우리는 사람을 살리고 키우고 고치는 생명공동체입니다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마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4:23, 9:35). </a:t>
            </a:r>
            <a:endParaRPr lang="ko-KR" altLang="en-US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우리는 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318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시스템을 추구하는 행복공동체입니다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창 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14:13-1) </a:t>
            </a:r>
            <a:endParaRPr lang="ko-KR" altLang="en-US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우리는 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대 사역으로 훈련된 사역공동체입니다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막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3:13-15).: 5 </a:t>
            </a:r>
            <a:r>
              <a:rPr lang="ko-KR" altLang="en-US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대사역</a:t>
            </a:r>
            <a:r>
              <a:rPr lang="en-US" altLang="ko-KR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endParaRPr lang="ko-KR" altLang="en-US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오도록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전도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선교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)/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보도록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교제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)/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배우도록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양육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교육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)/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해보도록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훈련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)/ 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맡도록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사역</a:t>
            </a:r>
            <a:r>
              <a:rPr lang="en-US" altLang="ko-KR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봉사</a:t>
            </a:r>
            <a:r>
              <a:rPr lang="en-US" altLang="ko-KR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21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(worship)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에 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rgbClr val="FF00FF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성경적 예배 교육과 예배 </a:t>
            </a:r>
            <a:r>
              <a:rPr lang="ko-KR" altLang="en-US" dirty="0" err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간증문을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통해 예배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의미를 강화하여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, 2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차 진단 시 영감 있는 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예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배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수치를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74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80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으로 올리고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예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배 평균 출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석 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인원을 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현재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545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명에서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600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예배 시간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ko-KR" altLang="en-US" dirty="0" err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엄수률을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60%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80%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로 올린다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08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(worship)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에 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성경적 예배 교육을 실시하여 예배 의미를 강화한다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.(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예배의 수치 중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차 진단에서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NO.45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의 수치가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2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차 진단에서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70%(+21)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로 상승하게 한다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2)</a:t>
            </a:r>
            <a:r>
              <a:rPr lang="ko-KR" altLang="en-US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간증문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작성을 통해 </a:t>
            </a:r>
            <a:r>
              <a:rPr lang="ko-KR" altLang="en-US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영감있는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예배를 경험하게 한다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영감있는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예배의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차 진단 점수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74.49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80(+5.5)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으로 상승하게 하다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1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(worship)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에 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예배의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평균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출석 인원을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545(1-3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월 평균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600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(+55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으로 상승시킨다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등락폭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 내로 유지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으로 올리고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예배 시간 </a:t>
            </a:r>
            <a:r>
              <a:rPr lang="ko-KR" altLang="en-US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엄수율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80%(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현재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60%-200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명을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명으로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에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도전한다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5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(worship)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에 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성경적 예배 교육을 실시하여 예배 의미를 강화한다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.(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예배의 수치 중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차 진단에서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NO.45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의 수치가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2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차 진단에서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70%(+21)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로 상승하게 한다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15616" y="3356992"/>
            <a:ext cx="6984776" cy="280076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27</a:t>
            </a:r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 저녁까지 팀 구성하여 예배 의미강화를 위한 집중 기간을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기획함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예배 실태 파악 설문지를 마련하여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일에 사랑방 시간에 조사하고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이를 토대로 예배 의미 강화 프로그램을 도출함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성경적 예배 교육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커리큐럼을</a:t>
            </a:r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선정하여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개월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(4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씩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차례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월과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설교함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32206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(worship)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에 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2)</a:t>
            </a:r>
            <a:r>
              <a:rPr lang="ko-KR" altLang="en-US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간증문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작성을 통해 </a:t>
            </a:r>
            <a:r>
              <a:rPr lang="ko-KR" altLang="en-US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영감있는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예배를 경험하게 한다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.( </a:t>
            </a:r>
            <a:r>
              <a:rPr lang="ko-KR" altLang="en-US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영감있는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예배의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차 진단 점수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74.49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80(+5.5)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으로 상승하게 하다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971600" y="3261171"/>
            <a:ext cx="7416824" cy="2831544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사랑방 시간에 예배 의식 설문지를 개별 작성하게 하고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모범 설문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명 선발하여 포상하고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간증문을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발표하게 한다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예배의식 설문내용검토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,30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배포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정리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/7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:5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명 선발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통보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13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간증문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최종점검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14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 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차 발표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월별로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첫주에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명씩 순차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0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간증 발표 주일 해당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간증문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주보 게재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</a:p>
          <a:p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아포슬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매거진 활용 홍보함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883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(worship)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에 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예배의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평균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출석 인원을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545(1-3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월 평균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600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(+55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으로 상승시킨다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15616" y="2852936"/>
            <a:ext cx="6984776" cy="34163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OOO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카드를 활용하여 </a:t>
            </a:r>
            <a:r>
              <a:rPr lang="ko-KR" altLang="en-US" sz="24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을장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사역 역량을 확대함</a:t>
            </a:r>
            <a:endParaRPr lang="ko-KR" altLang="en-US" sz="24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주 이상 결석자 및 장기 결석자</a:t>
            </a:r>
            <a:r>
              <a:rPr lang="en-US" altLang="ko-KR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특별관리 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전략회의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을장단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:5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 주일 저녁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endParaRPr lang="ko-KR" altLang="en-US" sz="24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 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주일예배 결석자 주간 심방 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100% 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도전함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⓸ 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예배 분위기 개선을 통해 이질감을 해소하고 예배참여 인원확대 모색함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./ </a:t>
            </a:r>
            <a:r>
              <a:rPr lang="ko-KR" altLang="en-US" sz="24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다함께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예배 활용 예배 참여율 극대화 전략회의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 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매월 마지막 토요일 진행상황 평가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전략회의</a:t>
            </a:r>
            <a:endParaRPr lang="en-US" altLang="ko-KR" sz="24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490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예배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(worship)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에 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4)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예배 시간 </a:t>
            </a:r>
            <a:r>
              <a:rPr lang="ko-KR" altLang="en-US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엄수율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80%(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현재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60%-200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명을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명으로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에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도전한다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15616" y="2996952"/>
            <a:ext cx="6984776" cy="261610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8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</a:t>
            </a:r>
            <a:r>
              <a:rPr lang="ko-KR" altLang="en-US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예배시간 엄수</a:t>
            </a:r>
            <a:r>
              <a:rPr lang="en-US" altLang="ko-KR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예배 시작 전 출석</a:t>
            </a:r>
            <a:r>
              <a:rPr lang="en-US" altLang="ko-KR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에 대한 현수막 및 배너 설치 </a:t>
            </a:r>
            <a:r>
              <a:rPr lang="en-US" altLang="ko-KR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(5</a:t>
            </a:r>
            <a:r>
              <a:rPr lang="ko-KR" altLang="en-US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중순</a:t>
            </a:r>
            <a:r>
              <a:rPr lang="en-US" altLang="ko-KR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endParaRPr lang="ko-KR" altLang="en-US" sz="28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en-US" altLang="ko-KR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Time Keeper</a:t>
            </a:r>
            <a:r>
              <a:rPr lang="ko-KR" altLang="en-US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를 세워 </a:t>
            </a:r>
            <a:r>
              <a:rPr lang="ko-KR" altLang="en-US" sz="28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예배 순서</a:t>
            </a:r>
            <a:r>
              <a:rPr lang="en-US" altLang="ko-KR" sz="28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8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시간</a:t>
            </a:r>
            <a:r>
              <a:rPr lang="en-US" altLang="ko-KR" sz="28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점검</a:t>
            </a:r>
            <a:r>
              <a:rPr lang="en-US" altLang="ko-KR" sz="28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 </a:t>
            </a:r>
            <a:r>
              <a:rPr lang="ko-KR" altLang="en-US" sz="28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진행 </a:t>
            </a:r>
            <a:endParaRPr lang="ko-KR" altLang="en-US" sz="28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sz="24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2632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8" name="그림 7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9" name="그림 8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61988" y="2074863"/>
            <a:ext cx="8193087" cy="2308324"/>
          </a:xfrm>
          <a:prstGeom prst="rect">
            <a:avLst/>
          </a:prstGeom>
          <a:solidFill>
            <a:srgbClr val="92D050"/>
          </a:soli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latinLnBrk="0">
              <a:defRPr/>
            </a:pPr>
            <a:r>
              <a:rPr lang="en-US" altLang="ko-KR" sz="72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Session 1</a:t>
            </a:r>
            <a:endParaRPr kumimoji="0" lang="ko-KR" altLang="en-US" sz="72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r" latinLnBrk="0">
              <a:defRPr/>
            </a:pPr>
            <a:r>
              <a:rPr kumimoji="0" lang="ko-KR" altLang="en-US" sz="72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목표 세우기</a:t>
            </a:r>
            <a:endParaRPr kumimoji="0" lang="ko-KR" altLang="en-US" sz="72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47664" y="285728"/>
            <a:ext cx="673151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82856" y="1117204"/>
            <a:ext cx="8229600" cy="4772099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기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도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성경적 </a:t>
            </a:r>
            <a:r>
              <a:rPr lang="ko-KR" altLang="en-US" dirty="0" err="1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기도관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확립을 통해 누적기도 </a:t>
            </a:r>
            <a:r>
              <a:rPr lang="en-US" altLang="ko-KR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만 시간에 도전하고</a:t>
            </a:r>
            <a:r>
              <a:rPr lang="en-US" altLang="ko-KR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월</a:t>
            </a:r>
            <a:r>
              <a:rPr lang="en-US" altLang="ko-KR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회 기도응답 </a:t>
            </a:r>
            <a:r>
              <a:rPr lang="ko-KR" altLang="en-US" dirty="0" err="1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간증문을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발표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시상함으로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열정적 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영성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69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점에서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75(+6)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점으로 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올린다</a:t>
            </a:r>
            <a:r>
              <a:rPr lang="en-US" altLang="ko-KR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227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82856" y="1117204"/>
            <a:ext cx="8229600" cy="4772099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기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도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성경적 </a:t>
            </a:r>
            <a:r>
              <a:rPr lang="ko-KR" altLang="en-US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기도관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확립을 통해 누적기도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만 시간에 도전하고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15616" y="2523668"/>
            <a:ext cx="7056784" cy="341632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</a:t>
            </a:r>
            <a:r>
              <a:rPr lang="ko-KR" altLang="en-US" sz="24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기도전략팀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구성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(4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27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기도학교를 통해 성경적 </a:t>
            </a:r>
            <a:r>
              <a:rPr lang="ko-KR" altLang="en-US" sz="24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기도관을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확립하고 기도의 중요성을 알림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(7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한달 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주간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매주 수요일 저녁 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8:00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에 </a:t>
            </a:r>
            <a:r>
              <a:rPr lang="ko-KR" altLang="en-US" sz="24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아포슬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기도 특강을 강사 세워 진행</a:t>
            </a:r>
            <a:endParaRPr lang="en-US" altLang="ko-KR" sz="24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 </a:t>
            </a:r>
            <a:r>
              <a:rPr lang="ko-KR" altLang="en-US" sz="24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금요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기도 폭풍 집회 참석 </a:t>
            </a:r>
            <a:r>
              <a:rPr lang="ko-KR" altLang="en-US" sz="24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릴레이표를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만들어 </a:t>
            </a:r>
            <a:r>
              <a:rPr lang="ko-KR" altLang="en-US" sz="24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전인원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한달 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회 참석 도전함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⓸ 누적 기도 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만 시간 기준표를 마련하여 기도시간을 체크함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27233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6953" y="1116510"/>
            <a:ext cx="8229600" cy="5137044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기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도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성경적 </a:t>
            </a:r>
            <a:r>
              <a:rPr lang="ko-KR" altLang="en-US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기도관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확립을 통해 누적기도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만 시간에 도전하고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971600" y="2523668"/>
            <a:ext cx="7344816" cy="320087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⓸ 누적 기도 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만 시간 기준표를 마련하여 기도시간을 체크함</a:t>
            </a:r>
            <a:r>
              <a:rPr lang="en-US" altLang="ko-KR" sz="24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기도 십일조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: 1.5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시간 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X 7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회 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X150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=1,575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시간</a:t>
            </a:r>
            <a:endParaRPr lang="en-US" altLang="ko-KR" sz="2200" dirty="0" smtClean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기도학교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: 2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시간 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X 4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회 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X 60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=480 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시간</a:t>
            </a:r>
            <a:endParaRPr lang="en-US" altLang="ko-KR" sz="2200" dirty="0" smtClean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기도폭풍집회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: 3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시간 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X 22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회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(11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월말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)X120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명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=7,290 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시간</a:t>
            </a:r>
            <a:endParaRPr lang="en-US" altLang="ko-KR" sz="2200" dirty="0" smtClean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매</a:t>
            </a:r>
            <a:r>
              <a:rPr lang="en-US" altLang="ko-KR" sz="22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주일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예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배 광고 시간에 누적기도시간 현황 자막으로 홍보</a:t>
            </a:r>
            <a:endParaRPr lang="en-US" altLang="ko-KR" sz="2200" dirty="0" smtClean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각 기도회 별 누적 시간 체크 담당자 세워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진행현황평가</a:t>
            </a:r>
            <a:r>
              <a:rPr lang="en-US" altLang="ko-KR" sz="2200" dirty="0" smtClean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ko-KR" altLang="en-US" sz="2200" dirty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0120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0701" y="1116237"/>
            <a:ext cx="8229600" cy="5280511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기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도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월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회 기도응답 </a:t>
            </a:r>
            <a:r>
              <a:rPr lang="ko-KR" altLang="en-US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간증문을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발표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시상함으로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열정적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영성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69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점에서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75(+6)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점으로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올린다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0" indent="0">
              <a:buNone/>
            </a:pP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15616" y="2894161"/>
            <a:ext cx="7056784" cy="384720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기도학교 과제로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간증문을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제출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잘된 것은 예배시간에 나눔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모범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간증문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개 선정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시상하고 매월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회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에배시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간증하게 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아포슬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기도문을 이미지 파일로 만들어 공동체를 위한 기도에 모두가 동참함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(5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일까지 기도문 확정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9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 배포함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배포된 기도문을 가지고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아포슬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PT(pray time)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를 만들어 정해진 시간에 단체 문자를 보내고 같은 시간에 기도하게 한다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.(7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월첫주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-11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월말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매주 랜덤으로 문자 보냄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기도 페이퍼를 제작하여 응답 나눔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0124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82856" y="1117204"/>
            <a:ext cx="8229600" cy="4772099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말씀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성경 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읽기의 필요성에 대한 교육을 실시함으로 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월말 까지 누적 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독에 도전하고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err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주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회에서 주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회로 올리고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성경 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암송을 점진적으로 실시하여 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월 말까지 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명이 암송하도록 하여 </a:t>
            </a:r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열정적 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영성 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68.9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점에서 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75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점으로 올린다</a:t>
            </a:r>
            <a:r>
              <a:rPr lang="en-US" altLang="ko-KR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80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569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82856" y="1117204"/>
            <a:ext cx="8229600" cy="4772099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말씀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성경 읽기의 필요성에 대한 교육을 실시함으로 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월말 까지 누적 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독에 도전하고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endParaRPr lang="ko-KR" altLang="en-US" sz="28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115616" y="2893000"/>
            <a:ext cx="7056784" cy="313932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27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 저녁까지 팀을 구성하여 말씀 훈련 강화를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위하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집중 기간을 기획함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팀구성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이강도사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김</a:t>
            </a:r>
            <a:r>
              <a:rPr lang="en-US" altLang="ko-KR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oo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김</a:t>
            </a:r>
            <a:r>
              <a:rPr lang="en-US" altLang="ko-KR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oo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최</a:t>
            </a:r>
            <a:r>
              <a:rPr lang="en-US" altLang="ko-KR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oo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차</a:t>
            </a:r>
            <a:r>
              <a:rPr lang="en-US" altLang="ko-KR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oo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 8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집중 기간 전략 회의를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000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 가진다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성경읽기의 필요성에 대한 교육 실시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아포슬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개인 성경읽기 설문지 준비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설문지 배표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정리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데이터 분석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전략회의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성경읽기 필요성 교육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커리류럼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방법 결정 전략회의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(5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19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00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70079" y="1116646"/>
            <a:ext cx="8229600" cy="5065310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말씀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en-US" altLang="ko-KR" sz="28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월말 까지 누적 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독에 도전하고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endParaRPr lang="ko-KR" altLang="en-US" sz="28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99592" y="2492896"/>
            <a:ext cx="7272808" cy="34778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독에 대한 구체적인 실행 지침을 세우고 집중 기간을 가지며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일정 양식지를 제작하여 매주 사랑방 별로 배포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체크하여 제출함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주보 간지 및 본당에 비치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-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한주간 읽은 장수 표시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독할 경우 주보 기재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상품 증정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 2013-01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이용재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독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⓸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8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집중 기간 전략 회의를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000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일에 가져서 구체적인 전략을 보완한다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누적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독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프로잭트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진행 현황 평가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전략 회의를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000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일마다 가짐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24180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6679" y="1116498"/>
            <a:ext cx="8229600" cy="5143320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말씀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 3) </a:t>
            </a:r>
            <a:r>
              <a:rPr lang="ko-KR" altLang="en-US" sz="2800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ko-KR" altLang="en-US" sz="28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주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회에서 주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회로 올리고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endParaRPr lang="ko-KR" altLang="en-US" sz="28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99592" y="2492896"/>
            <a:ext cx="7272808" cy="347787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생명의 삶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교재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200" u="sng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30%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이상 달성함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한달에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한번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명 정도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나눔을 간지 작업해서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아포슬에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배부함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매월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첫주일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 교역자들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한달에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한번 기재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생활화 강조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기재한 사람에게는 소정의 상품 제공</a:t>
            </a:r>
            <a:endParaRPr lang="en-US" altLang="ko-KR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0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⓸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사랑방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나눔 시 가장이 선택하거나 자발적으로 참여할 수 있도록 할 것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en-US" altLang="ko-KR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한달에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한번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생활와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조사해서 주보에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%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로 성장률 표시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(4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주째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지난달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30%,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이번 달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:40%</a:t>
            </a:r>
          </a:p>
        </p:txBody>
      </p:sp>
    </p:spTree>
    <p:extLst>
      <p:ext uri="{BB962C8B-B14F-4D97-AF65-F5344CB8AC3E}">
        <p14:creationId xmlns:p14="http://schemas.microsoft.com/office/powerpoint/2010/main" val="3602121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7499" y="1116534"/>
            <a:ext cx="8229600" cy="5124492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말씀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 4) </a:t>
            </a:r>
            <a:r>
              <a:rPr lang="ko-KR" altLang="en-US" sz="28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성경 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암송을 점진적으로 실시하여 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월 말까지 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명이 암송하도록 하여 </a:t>
            </a:r>
          </a:p>
          <a:p>
            <a:pPr marL="0" indent="0">
              <a:buNone/>
            </a:pP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99592" y="2860481"/>
            <a:ext cx="7272808" cy="280076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네비게이트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암송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60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구절을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한주에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두 구절씩 암송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아포슬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개인 암송 생활 현주소 파악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설문지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 사랑방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모임시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구절씩 서로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체킹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각 파트 마치면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구절씩 시험 실시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시험 예정일 설정함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r>
              <a:rPr lang="ko-KR" altLang="en-US" sz="20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⓸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말에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60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구절 시험 실시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고을 별로 시험지 색상을 다르게 하여 바꿔서 채점 하  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도록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함</a:t>
            </a:r>
            <a:endParaRPr lang="en-US" altLang="ko-KR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55390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6953" y="1116510"/>
            <a:ext cx="8229600" cy="5137044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능력에 목숨을 걸자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말씀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 5) </a:t>
            </a:r>
            <a:r>
              <a:rPr lang="ko-KR" altLang="en-US" sz="280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열정적 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영성 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68.9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점에서 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75</a:t>
            </a:r>
            <a:r>
              <a:rPr lang="ko-KR" altLang="en-US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점으로 올린다</a:t>
            </a:r>
            <a:r>
              <a:rPr lang="en-US" altLang="ko-KR" sz="280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endParaRPr lang="ko-KR" altLang="en-US" sz="28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99592" y="2665943"/>
            <a:ext cx="7272808" cy="313932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말씀 읽기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암송 등을 생활화 할 수 있도록 체크 및 평가함 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말씀 읽기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암송 등 설문조사 </a:t>
            </a:r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실시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(6</a:t>
            </a:r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배포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정리 </a:t>
            </a:r>
            <a:r>
              <a:rPr lang="en-US" altLang="ko-KR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ooo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담당자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결과를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9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일에 지도부에게 공지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 8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첫 주에 예배 시 </a:t>
            </a:r>
            <a:r>
              <a:rPr lang="en-US" altLang="ko-KR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ppt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화면 공지함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 암송과 성경읽기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큐티는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월부터 사랑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방별로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실시</a:t>
            </a:r>
            <a:endParaRPr lang="en-US" altLang="ko-KR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0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⓸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경건훈련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체크지와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설문지 질문을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19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26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 에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번 만남을 하면 완성시킴</a:t>
            </a:r>
            <a:endParaRPr lang="en-US" altLang="ko-KR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5288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395536" y="1125538"/>
            <a:ext cx="8291264" cy="5327798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endParaRPr lang="ko-KR" altLang="en-US" sz="4000" dirty="0"/>
          </a:p>
          <a:p>
            <a:pPr marL="742950" indent="-742950">
              <a:buAutoNum type="arabicPeriod"/>
            </a:pPr>
            <a:r>
              <a:rPr lang="ko-KR" altLang="en-US" sz="4000" dirty="0" smtClean="0">
                <a:latin typeface="HY견고딕" pitchFamily="18" charset="-127"/>
                <a:ea typeface="HY견고딕" pitchFamily="18" charset="-127"/>
              </a:rPr>
              <a:t>인생과 사역의 목표 세우기</a:t>
            </a:r>
            <a:endParaRPr lang="en-US" altLang="ko-KR" sz="4000" dirty="0" smtClean="0">
              <a:latin typeface="HY견고딕" pitchFamily="18" charset="-127"/>
              <a:ea typeface="HY견고딕" pitchFamily="18" charset="-127"/>
            </a:endParaRPr>
          </a:p>
          <a:p>
            <a:pPr marL="742950" indent="-742950"/>
            <a:r>
              <a:rPr lang="ko-KR" altLang="en-US" sz="4000" dirty="0" smtClean="0"/>
              <a:t> </a:t>
            </a:r>
            <a:r>
              <a:rPr lang="ko-KR" altLang="en-US" sz="2800" b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“  운동장에서 달음질하는 자들이 다 달아 날지라도 오직 상 얻는 자는 하나인줄을 너희가 알지 못하느냐 너희도 얻도록 이와 같이 달음질 하라</a:t>
            </a:r>
            <a:r>
              <a:rPr lang="en-US" altLang="ko-KR" sz="2800" b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b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이기기를 다투는 자마다 모든 일에 절제하나니 저희는 썩을 면류관을 얻고자 하되 우리는 썩지 아니할 것을 얻고자 하노라</a:t>
            </a:r>
            <a:r>
              <a:rPr lang="en-US" altLang="ko-KR" sz="2800" b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b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그러므로 내가 달음질하기를 </a:t>
            </a:r>
            <a:r>
              <a:rPr lang="ko-KR" altLang="en-US" sz="2800" b="0" u="sng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향방</a:t>
            </a:r>
            <a:r>
              <a:rPr lang="ko-KR" altLang="en-US" sz="2800" b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없는 </a:t>
            </a:r>
            <a:endParaRPr lang="en-US" altLang="ko-KR" sz="28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742950" indent="-742950"/>
            <a:r>
              <a:rPr lang="en-US" altLang="ko-KR" sz="2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     </a:t>
            </a:r>
            <a:r>
              <a:rPr lang="ko-KR" altLang="en-US" sz="2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것 </a:t>
            </a:r>
            <a:r>
              <a:rPr lang="ko-KR" altLang="en-US" sz="2800" b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같이 아니하고 </a:t>
            </a:r>
            <a:r>
              <a:rPr lang="ko-KR" altLang="en-US" sz="2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싸우기를 </a:t>
            </a:r>
            <a:endParaRPr lang="en-US" altLang="ko-KR" sz="28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742950" indent="-742950"/>
            <a:r>
              <a:rPr lang="en-US" altLang="ko-KR" sz="2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     </a:t>
            </a:r>
            <a:r>
              <a:rPr lang="ko-KR" altLang="en-US" sz="2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허공을 치는 </a:t>
            </a:r>
            <a:r>
              <a:rPr lang="ko-KR" altLang="en-US" sz="2800" b="0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것 </a:t>
            </a:r>
            <a:r>
              <a:rPr lang="ko-KR" altLang="en-US" sz="2800" b="0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같이아니하여</a:t>
            </a:r>
            <a:r>
              <a:rPr lang="ko-KR" altLang="en-US" sz="2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”</a:t>
            </a:r>
            <a:endParaRPr lang="en-US" altLang="ko-KR" sz="2800" b="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742950" indent="-742950"/>
            <a:r>
              <a:rPr lang="en-US" altLang="ko-KR" sz="2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     (</a:t>
            </a:r>
            <a:r>
              <a:rPr lang="ko-KR" altLang="en-US" sz="2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고전 </a:t>
            </a:r>
            <a:r>
              <a:rPr lang="en-US" altLang="ko-KR" sz="2800" b="0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9:24-26)</a:t>
            </a:r>
            <a:r>
              <a:rPr lang="en-US" altLang="ko-KR" sz="4000" b="0" dirty="0" smtClean="0">
                <a:solidFill>
                  <a:srgbClr val="00CC99"/>
                </a:solidFill>
                <a:latin typeface="휴먼엑스포" pitchFamily="18" charset="-127"/>
                <a:ea typeface="휴먼엑스포" pitchFamily="18" charset="-127"/>
              </a:rPr>
              <a:t>       </a:t>
            </a:r>
            <a:r>
              <a:rPr lang="ko-KR" altLang="ko-KR" sz="4000" b="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ko-KR" altLang="ko-KR" sz="4000" b="0" dirty="0" smtClean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</a:br>
            <a:endParaRPr lang="en-US" altLang="ko-KR" sz="4000" b="0" dirty="0">
              <a:solidFill>
                <a:srgbClr val="FFFF00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  <p:pic>
        <p:nvPicPr>
          <p:cNvPr id="18436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84168" y="4389685"/>
            <a:ext cx="2983632" cy="2351683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835696" y="285728"/>
            <a:ext cx="644348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전도에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</a:p>
          <a:p>
            <a:pPr marL="0" indent="0">
              <a:buNone/>
            </a:pP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자연 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전도로 </a:t>
            </a:r>
            <a:r>
              <a:rPr lang="en-US" altLang="ko-KR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00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명 등록하여 </a:t>
            </a:r>
            <a:r>
              <a:rPr lang="en-US" altLang="ko-KR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0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명을 정착시키고 </a:t>
            </a:r>
            <a:r>
              <a:rPr lang="ko-KR" altLang="en-US" dirty="0" err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축제 때 </a:t>
            </a:r>
            <a:r>
              <a:rPr lang="ko-KR" altLang="en-US" dirty="0" err="1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태신자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1000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명을 작정하여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300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명 이상 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전도하고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50</a:t>
            </a:r>
            <a:r>
              <a:rPr lang="ko-KR" altLang="en-US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명 이상을 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정착시켜 </a:t>
            </a:r>
            <a:r>
              <a:rPr lang="en-US" altLang="ko-KR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명을 전도한다</a:t>
            </a:r>
            <a:r>
              <a:rPr lang="en-US" altLang="ko-KR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07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전도에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자연 전도로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 등록하여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명을 정착시키고 </a:t>
            </a:r>
          </a:p>
          <a:p>
            <a:pPr marL="0" indent="0">
              <a:buNone/>
            </a:pP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27584" y="2564904"/>
            <a:ext cx="7560840" cy="381642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 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2012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 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새가족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정착현황 및 자료 정리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18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일까지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2012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 등록한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새가족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정착수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파악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18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일까지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2012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 등록하였지만 정착하지 못한 분들의 사유와 문제점 파악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파악한 자료를 토대로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새가족들의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정착 방안을 위한 전략 회의를 하고 해결책을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일까지 정리함</a:t>
            </a:r>
            <a:endParaRPr lang="en-US" altLang="ko-KR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2013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 상반기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새가족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등록현황 및 정착 정리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일까지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2013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월부터 등록한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새가족의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현황을 조사하고 지금까지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정착율을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데이화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상반기 등록자 중 장기 결석자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7,8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월에 실시함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496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전도에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자연 전도로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 등록하여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명을 정착시키고 </a:t>
            </a:r>
          </a:p>
          <a:p>
            <a:pPr marL="0" indent="0">
              <a:buNone/>
            </a:pP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27584" y="2564904"/>
            <a:ext cx="7560840" cy="381642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 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⓷ 새 생명 리더 역량 강화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 가족 섬김이 교육을 통해 새 가족 리더들의 역량을 강화함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주변의 대형교회들을 탐방하여 타 교회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청년부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새가족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시스템을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15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일까지 조사하고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그 보고서를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일 까지 작성 제출함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적용 방안을 브리핑함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9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외부 강사를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초빙해서ㅓ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새가족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섬김이 교육과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새생명축제와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연관된 세미나를 엶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강사 선정기간은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o/o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까지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9131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전도에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축제 때 </a:t>
            </a:r>
            <a:r>
              <a:rPr lang="ko-KR" altLang="en-US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태신자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명을 작정하여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 이상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전도하고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50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이상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정착시켜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명을 전도한다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27584" y="3055019"/>
            <a:ext cx="7560840" cy="2800767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 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⓵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2013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축제 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축제를 상반기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(4/7-5/5,1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개월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),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하반기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(9/1-11/3, 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개월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 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회 함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 중에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축제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9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주 전략을 마무리하고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새생명축제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진행위원을 선출함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(8/3)</a:t>
            </a:r>
          </a:p>
          <a:p>
            <a:pPr marL="342900" indent="-342900">
              <a:buFont typeface="Arial" charset="0"/>
              <a:buChar char="•"/>
            </a:pP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차 진행위원 모임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(8/4 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예배 후 가짐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선포식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(9/1)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에 가짐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3537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altLang="ko-KR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5. </a:t>
            </a:r>
            <a:r>
              <a:rPr lang="ko-KR" altLang="en-US" sz="3200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교회 목표와 실행전략</a:t>
            </a:r>
            <a:endParaRPr lang="ko-KR" altLang="en-US" sz="3200" dirty="0">
              <a:solidFill>
                <a:srgbClr val="FF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 rot="300000">
            <a:off x="463838" y="1116373"/>
            <a:ext cx="8229600" cy="5208517"/>
          </a:xfrm>
          <a:solidFill>
            <a:srgbClr val="FFFF00"/>
          </a:solidFill>
        </p:spPr>
        <p:txBody>
          <a:bodyPr/>
          <a:lstStyle/>
          <a:p>
            <a:pPr marL="0" indent="0">
              <a:buNone/>
            </a:pP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4</a:t>
            </a:r>
            <a:r>
              <a:rPr lang="en-US" altLang="ko-KR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전도에 </a:t>
            </a:r>
            <a:r>
              <a:rPr lang="ko-KR" altLang="en-US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목숨 걸자</a:t>
            </a:r>
            <a:r>
              <a:rPr lang="en-US" altLang="ko-KR" sz="36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endParaRPr lang="ko-KR" altLang="en-US" sz="36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dirty="0" err="1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축제 때 </a:t>
            </a:r>
            <a:r>
              <a:rPr lang="ko-KR" altLang="en-US" dirty="0" err="1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태신자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명을 작정하여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300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 이상 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전도하고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50</a:t>
            </a:r>
            <a:r>
              <a:rPr lang="ko-KR" altLang="en-US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이상 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정착시켜 </a:t>
            </a:r>
            <a:r>
              <a:rPr lang="en-US" altLang="ko-KR" dirty="0" smtClean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명을 전도한다</a:t>
            </a:r>
            <a:r>
              <a:rPr lang="en-US" altLang="ko-KR" dirty="0">
                <a:solidFill>
                  <a:srgbClr val="000000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ko-KR" altLang="en-US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  <a:p>
            <a:pPr marL="0" indent="0">
              <a:buNone/>
            </a:pPr>
            <a:endParaRPr lang="en-US" altLang="ko-KR" sz="3600" dirty="0" smtClean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48148" name="Rectangle 20"/>
          <p:cNvSpPr>
            <a:spLocks noChangeArrowheads="1"/>
          </p:cNvSpPr>
          <p:nvPr/>
        </p:nvSpPr>
        <p:spPr bwMode="auto">
          <a:xfrm>
            <a:off x="0" y="43934"/>
            <a:ext cx="24237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r>
              <a:rPr lang="en-US" altLang="ko-KR" b="0" dirty="0" smtClean="0">
                <a:solidFill>
                  <a:srgbClr val="666633"/>
                </a:solidFill>
                <a:latin typeface="Times New Roman" pitchFamily="18" charset="0"/>
              </a:rPr>
              <a:t> </a:t>
            </a:r>
            <a:endParaRPr lang="ko-KR" altLang="en-US" b="0" dirty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583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latinLnBrk="0" hangingPunct="0"/>
            <a:endParaRPr lang="ko-KR" altLang="en-US" b="0">
              <a:solidFill>
                <a:srgbClr val="666633"/>
              </a:solidFill>
              <a:latin typeface="Times New Roman" pitchFamily="18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827584" y="3156064"/>
            <a:ext cx="7560840" cy="2123658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ko-KR" altLang="en-US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실행전략 </a:t>
            </a:r>
            <a:r>
              <a:rPr lang="en-US" altLang="ko-KR" sz="2200" dirty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: </a:t>
            </a:r>
            <a:endParaRPr lang="ko-KR" altLang="en-US" sz="2200" dirty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⓶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2013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년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팀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축제에 연계되어 사역할 수 있도록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7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월까지 모든 사역을 정리함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  <a:p>
            <a:pPr marL="342900" indent="-342900">
              <a:buFont typeface="Arial" charset="0"/>
              <a:buChar char="•"/>
            </a:pP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평가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전략 회의가 있음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pPr marL="342900" indent="-342900">
              <a:buFont typeface="Arial" charset="0"/>
              <a:buChar char="•"/>
            </a:pP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차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새생명축제를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했을 때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72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명 등록에 대한 </a:t>
            </a:r>
            <a:r>
              <a:rPr lang="en-US" altLang="ko-KR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차 </a:t>
            </a:r>
            <a:r>
              <a:rPr lang="ko-KR" altLang="en-US" sz="2200" dirty="0" err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새생명</a:t>
            </a:r>
            <a:r>
              <a:rPr lang="ko-KR" altLang="en-US" sz="220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축제  전략 수립함 </a:t>
            </a:r>
            <a:endParaRPr lang="en-US" altLang="ko-KR" sz="2200" dirty="0" smtClean="0">
              <a:solidFill>
                <a:srgbClr val="86041A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4314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1"/>
          <p:cNvSpPr txBox="1">
            <a:spLocks noChangeArrowheads="1"/>
          </p:cNvSpPr>
          <p:nvPr/>
        </p:nvSpPr>
        <p:spPr bwMode="gray">
          <a:xfrm>
            <a:off x="1524000" y="3657600"/>
            <a:ext cx="687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4" name="Text Box 22"/>
          <p:cNvSpPr txBox="1">
            <a:spLocks noChangeArrowheads="1"/>
          </p:cNvSpPr>
          <p:nvPr/>
        </p:nvSpPr>
        <p:spPr bwMode="gray">
          <a:xfrm>
            <a:off x="4114800" y="2133600"/>
            <a:ext cx="576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</a:t>
            </a:r>
          </a:p>
        </p:txBody>
      </p:sp>
      <p:sp>
        <p:nvSpPr>
          <p:cNvPr id="10245" name="Text Box 23"/>
          <p:cNvSpPr txBox="1">
            <a:spLocks noChangeArrowheads="1"/>
          </p:cNvSpPr>
          <p:nvPr/>
        </p:nvSpPr>
        <p:spPr bwMode="gray">
          <a:xfrm>
            <a:off x="7048500" y="2411413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6" name="Text Box 24"/>
          <p:cNvSpPr txBox="1">
            <a:spLocks noChangeArrowheads="1"/>
          </p:cNvSpPr>
          <p:nvPr/>
        </p:nvSpPr>
        <p:spPr bwMode="gray">
          <a:xfrm>
            <a:off x="5257800" y="4724400"/>
            <a:ext cx="687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7" name="Text Box 25"/>
          <p:cNvSpPr txBox="1">
            <a:spLocks noChangeArrowheads="1"/>
          </p:cNvSpPr>
          <p:nvPr/>
        </p:nvSpPr>
        <p:spPr bwMode="gray">
          <a:xfrm>
            <a:off x="2436813" y="5348288"/>
            <a:ext cx="687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pic>
        <p:nvPicPr>
          <p:cNvPr id="10248" name="그림 18" descr="로고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5816600"/>
            <a:ext cx="2133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025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258074"/>
              </p:ext>
            </p:extLst>
          </p:nvPr>
        </p:nvGraphicFramePr>
        <p:xfrm>
          <a:off x="251521" y="1124744"/>
          <a:ext cx="8663880" cy="4638347"/>
        </p:xfrm>
        <a:graphic>
          <a:graphicData uri="http://schemas.openxmlformats.org/drawingml/2006/table">
            <a:tbl>
              <a:tblPr/>
              <a:tblGrid>
                <a:gridCol w="2016223"/>
                <a:gridCol w="1656184"/>
                <a:gridCol w="1656184"/>
                <a:gridCol w="1728192"/>
                <a:gridCol w="1607097"/>
              </a:tblGrid>
              <a:tr h="50009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차 진단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상태</a:t>
                      </a:r>
                      <a:endParaRPr lang="ko-KR" altLang="en-US" sz="1800" dirty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미래 목표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차 진단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달성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성취도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(%)</a:t>
                      </a:r>
                      <a:endParaRPr lang="ko-KR" altLang="en-US" sz="1800" dirty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(1)</a:t>
                      </a:r>
                      <a:r>
                        <a:rPr lang="ko-KR" altLang="en-US" sz="1800" b="1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주일예배 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 </a:t>
                      </a: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평균출석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544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600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(2)</a:t>
                      </a:r>
                      <a:r>
                        <a:rPr lang="ko-KR" altLang="en-US" sz="1800" b="1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주일예배 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 평균헌금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800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만원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($8,000.00) </a:t>
                      </a:r>
                      <a:endParaRPr 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850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만원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($8,500.00)</a:t>
                      </a:r>
                      <a:endParaRPr 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만원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($)</a:t>
                      </a:r>
                      <a:endParaRPr lang="en-US" altLang="ko-KR" sz="1800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 </a:t>
                      </a:r>
                      <a:endParaRPr 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(3)</a:t>
                      </a:r>
                      <a:r>
                        <a:rPr lang="ko-KR" altLang="en-US" sz="1800" b="1" dirty="0" err="1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소그룹</a:t>
                      </a: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개수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70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개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75 (+)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개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(4)</a:t>
                      </a:r>
                      <a:r>
                        <a:rPr lang="ko-KR" altLang="en-US" sz="1800" b="1" dirty="0" err="1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소그룹</a:t>
                      </a: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endParaRPr lang="en-US" altLang="ko-KR" sz="1800" b="1" dirty="0" smtClean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 </a:t>
                      </a: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참석 인원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430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r>
                        <a:rPr lang="ko-KR" altLang="en-US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endParaRPr lang="ko-KR" altLang="en-US" sz="1800" dirty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480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</a:t>
                      </a:r>
                      <a:endParaRPr lang="en-US" altLang="ko-KR" sz="1800" b="1" baseline="0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(5)</a:t>
                      </a:r>
                      <a:r>
                        <a:rPr lang="ko-KR" altLang="en-US" sz="1800" b="1" dirty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회원등록</a:t>
                      </a:r>
                      <a:r>
                        <a:rPr lang="ko-KR" altLang="en-US" sz="1800" b="1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숫자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1160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1300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(+140)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506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(6)</a:t>
                      </a:r>
                      <a:r>
                        <a:rPr lang="ko-KR" altLang="en-US" sz="1800" b="1" dirty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훈련참여</a:t>
                      </a:r>
                      <a:r>
                        <a:rPr lang="ko-KR" altLang="en-US" sz="1800" b="1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숫자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100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200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(+100)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506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(7)</a:t>
                      </a: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교회 </a:t>
                      </a:r>
                      <a:r>
                        <a:rPr lang="ko-KR" altLang="en-US" sz="1800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리더</a:t>
                      </a: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숫자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88</a:t>
                      </a: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95</a:t>
                      </a: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r>
                        <a:rPr lang="en-US" altLang="ko-KR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(+7)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36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</a:t>
                      </a: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전체 합계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평균 </a:t>
                      </a:r>
                      <a:r>
                        <a:rPr lang="en-US" altLang="ko-KR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_______% </a:t>
                      </a: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 됨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gray">
          <a:xfrm>
            <a:off x="1826742" y="260648"/>
            <a:ext cx="5728642" cy="6858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ko-KR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2. </a:t>
            </a:r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교회의 양적 목표</a:t>
            </a:r>
            <a:r>
              <a:rPr lang="en-US" altLang="ko-KR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설정</a:t>
            </a:r>
            <a:r>
              <a:rPr lang="en-US" altLang="ko-KR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(1)</a:t>
            </a:r>
            <a:endParaRPr lang="en-US" altLang="ko-KR" sz="2800" kern="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5681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1"/>
          <p:cNvSpPr txBox="1">
            <a:spLocks noChangeArrowheads="1"/>
          </p:cNvSpPr>
          <p:nvPr/>
        </p:nvSpPr>
        <p:spPr bwMode="gray">
          <a:xfrm>
            <a:off x="1524000" y="3657600"/>
            <a:ext cx="687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4" name="Text Box 22"/>
          <p:cNvSpPr txBox="1">
            <a:spLocks noChangeArrowheads="1"/>
          </p:cNvSpPr>
          <p:nvPr/>
        </p:nvSpPr>
        <p:spPr bwMode="gray">
          <a:xfrm>
            <a:off x="4114800" y="2133600"/>
            <a:ext cx="576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</a:t>
            </a:r>
          </a:p>
        </p:txBody>
      </p:sp>
      <p:sp>
        <p:nvSpPr>
          <p:cNvPr id="10245" name="Text Box 23"/>
          <p:cNvSpPr txBox="1">
            <a:spLocks noChangeArrowheads="1"/>
          </p:cNvSpPr>
          <p:nvPr/>
        </p:nvSpPr>
        <p:spPr bwMode="gray">
          <a:xfrm>
            <a:off x="7048500" y="2411413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6" name="Text Box 24"/>
          <p:cNvSpPr txBox="1">
            <a:spLocks noChangeArrowheads="1"/>
          </p:cNvSpPr>
          <p:nvPr/>
        </p:nvSpPr>
        <p:spPr bwMode="gray">
          <a:xfrm>
            <a:off x="5257800" y="4724400"/>
            <a:ext cx="687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7" name="Text Box 25"/>
          <p:cNvSpPr txBox="1">
            <a:spLocks noChangeArrowheads="1"/>
          </p:cNvSpPr>
          <p:nvPr/>
        </p:nvSpPr>
        <p:spPr bwMode="gray">
          <a:xfrm>
            <a:off x="2436813" y="5348288"/>
            <a:ext cx="687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pic>
        <p:nvPicPr>
          <p:cNvPr id="10248" name="그림 18" descr="로고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5816600"/>
            <a:ext cx="2133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025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7211494"/>
              </p:ext>
            </p:extLst>
          </p:nvPr>
        </p:nvGraphicFramePr>
        <p:xfrm>
          <a:off x="539552" y="1735104"/>
          <a:ext cx="8375848" cy="3093182"/>
        </p:xfrm>
        <a:graphic>
          <a:graphicData uri="http://schemas.openxmlformats.org/drawingml/2006/table">
            <a:tbl>
              <a:tblPr/>
              <a:tblGrid>
                <a:gridCol w="1944216"/>
                <a:gridCol w="1512168"/>
                <a:gridCol w="1584176"/>
                <a:gridCol w="1584176"/>
                <a:gridCol w="1751112"/>
              </a:tblGrid>
              <a:tr h="50009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차 진단</a:t>
                      </a:r>
                      <a:endParaRPr lang="ko-KR" altLang="en-US" sz="1800" dirty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미래 목표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차 진단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성취도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(%)</a:t>
                      </a:r>
                      <a:endParaRPr lang="ko-KR" altLang="en-US" sz="1800" dirty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29222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(1)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수입의 십일조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 </a:t>
                      </a:r>
                      <a:r>
                        <a:rPr lang="ko-KR" altLang="en-US" sz="1800" b="1" baseline="0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</a:t>
                      </a: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매주 평균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10.0  %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10.5%(+0.5)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달성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22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(2)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기도 시간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하루 평균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15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분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20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분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달성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22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(3)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신앙 </a:t>
                      </a:r>
                      <a:r>
                        <a:rPr lang="ko-KR" altLang="en-US" sz="1800" b="1" baseline="0" dirty="0" err="1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년수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20.63</a:t>
                      </a: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년</a:t>
                      </a:r>
                      <a:endParaRPr 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18.00</a:t>
                      </a: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년</a:t>
                      </a:r>
                      <a:endParaRPr 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달성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endParaRPr 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222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(4)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불신자 친구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11.5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12.0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달성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평균 </a:t>
                      </a:r>
                      <a:r>
                        <a:rPr lang="ko-KR" altLang="en-US" sz="1800" b="1" baseline="0" dirty="0" err="1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성취률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   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달성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gray">
          <a:xfrm>
            <a:off x="1826742" y="836712"/>
            <a:ext cx="5728642" cy="6858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ko-KR" altLang="en-US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교회의 양적</a:t>
            </a:r>
            <a:r>
              <a:rPr lang="en-US" altLang="ko-KR" sz="28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목표 설정</a:t>
            </a:r>
            <a:r>
              <a:rPr lang="en-US" altLang="ko-KR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(2)</a:t>
            </a:r>
            <a:endParaRPr lang="en-US" altLang="ko-KR" sz="2800" kern="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41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1"/>
          <p:cNvSpPr txBox="1">
            <a:spLocks noChangeArrowheads="1"/>
          </p:cNvSpPr>
          <p:nvPr/>
        </p:nvSpPr>
        <p:spPr bwMode="gray">
          <a:xfrm>
            <a:off x="1524000" y="3657600"/>
            <a:ext cx="687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4" name="Text Box 22"/>
          <p:cNvSpPr txBox="1">
            <a:spLocks noChangeArrowheads="1"/>
          </p:cNvSpPr>
          <p:nvPr/>
        </p:nvSpPr>
        <p:spPr bwMode="gray">
          <a:xfrm>
            <a:off x="4114800" y="2133600"/>
            <a:ext cx="576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</a:t>
            </a:r>
          </a:p>
        </p:txBody>
      </p:sp>
      <p:sp>
        <p:nvSpPr>
          <p:cNvPr id="10245" name="Text Box 23"/>
          <p:cNvSpPr txBox="1">
            <a:spLocks noChangeArrowheads="1"/>
          </p:cNvSpPr>
          <p:nvPr/>
        </p:nvSpPr>
        <p:spPr bwMode="gray">
          <a:xfrm>
            <a:off x="7048500" y="2411413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6" name="Text Box 24"/>
          <p:cNvSpPr txBox="1">
            <a:spLocks noChangeArrowheads="1"/>
          </p:cNvSpPr>
          <p:nvPr/>
        </p:nvSpPr>
        <p:spPr bwMode="gray">
          <a:xfrm>
            <a:off x="5257800" y="4724400"/>
            <a:ext cx="687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7" name="Text Box 25"/>
          <p:cNvSpPr txBox="1">
            <a:spLocks noChangeArrowheads="1"/>
          </p:cNvSpPr>
          <p:nvPr/>
        </p:nvSpPr>
        <p:spPr bwMode="gray">
          <a:xfrm>
            <a:off x="2436813" y="5348288"/>
            <a:ext cx="687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pic>
        <p:nvPicPr>
          <p:cNvPr id="10248" name="그림 18" descr="로고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1800" y="5816600"/>
            <a:ext cx="2133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025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353652"/>
              </p:ext>
            </p:extLst>
          </p:nvPr>
        </p:nvGraphicFramePr>
        <p:xfrm>
          <a:off x="251521" y="1124744"/>
          <a:ext cx="8663880" cy="4146042"/>
        </p:xfrm>
        <a:graphic>
          <a:graphicData uri="http://schemas.openxmlformats.org/drawingml/2006/table">
            <a:tbl>
              <a:tblPr/>
              <a:tblGrid>
                <a:gridCol w="2016223"/>
                <a:gridCol w="1656184"/>
                <a:gridCol w="1656184"/>
                <a:gridCol w="1728192"/>
                <a:gridCol w="1607097"/>
              </a:tblGrid>
              <a:tr h="500096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1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차 진단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상태</a:t>
                      </a:r>
                      <a:endParaRPr lang="ko-KR" altLang="en-US" sz="1800" dirty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미래 목표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제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2</a:t>
                      </a: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차 진단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달성</a:t>
                      </a:r>
                      <a:endParaRPr lang="en-US" altLang="ko-KR" sz="1800" b="1" dirty="0" smtClean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성취도</a:t>
                      </a:r>
                      <a:r>
                        <a:rPr lang="en-US" altLang="ko-KR" sz="1800" b="1" dirty="0" smtClean="0">
                          <a:solidFill>
                            <a:srgbClr val="FFFF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(%)</a:t>
                      </a:r>
                      <a:endParaRPr lang="ko-KR" altLang="en-US" sz="1800" dirty="0">
                        <a:solidFill>
                          <a:srgbClr val="FFFF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(1)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교회 건강 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질적 </a:t>
                      </a: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평균치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65.3</a:t>
                      </a: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68.3(+3.0)</a:t>
                      </a: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(2)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교회 건강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최소치 </a:t>
                      </a:r>
                      <a:r>
                        <a:rPr lang="ko-KR" altLang="en-US" sz="1800" b="1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질적수치</a:t>
                      </a:r>
                      <a:endParaRPr lang="ko-KR" alt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소 그룹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59 </a:t>
                      </a:r>
                      <a:endParaRPr 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소 그룹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70(+11)</a:t>
                      </a: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 </a:t>
                      </a:r>
                      <a:endParaRPr 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(3)</a:t>
                      </a: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영감 있는 예배</a:t>
                      </a:r>
                      <a:endParaRPr lang="en-US" altLang="ko-KR" sz="1800" b="1" dirty="0" smtClean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질적 평균치</a:t>
                      </a:r>
                      <a:endParaRPr lang="ko-KR" altLang="en-US" sz="1800" dirty="0">
                        <a:solidFill>
                          <a:schemeClr val="bg2">
                            <a:lumMod val="10000"/>
                          </a:schemeClr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75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80(+5)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</a:t>
                      </a: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(4)</a:t>
                      </a:r>
                      <a:r>
                        <a:rPr lang="ko-KR" altLang="en-US" sz="1800" b="1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예배의 시간 </a:t>
                      </a:r>
                      <a:endParaRPr lang="en-US" altLang="ko-KR" sz="1800" b="1" dirty="0" smtClean="0">
                        <a:solidFill>
                          <a:schemeClr val="bg2">
                            <a:lumMod val="10000"/>
                          </a:schemeClr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  </a:t>
                      </a:r>
                      <a:r>
                        <a:rPr lang="ko-KR" altLang="en-US" sz="1800" b="1" dirty="0" err="1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엄수률</a:t>
                      </a:r>
                      <a:endParaRPr lang="en-US" altLang="ko-KR" sz="1800" b="1" dirty="0" smtClean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60%</a:t>
                      </a: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(330</a:t>
                      </a: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r>
                        <a:rPr lang="ko-KR" altLang="en-US" sz="1800" b="1" dirty="0" smtClean="0">
                          <a:solidFill>
                            <a:srgbClr val="0033CC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endParaRPr lang="ko-KR" altLang="en-US" sz="1800" dirty="0">
                        <a:solidFill>
                          <a:srgbClr val="0033CC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80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%</a:t>
                      </a: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(440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)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%</a:t>
                      </a: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  <a:endParaRPr lang="en-US" altLang="ko-KR" sz="1800" b="1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</a:t>
                      </a:r>
                      <a:endParaRPr lang="en-US" altLang="ko-KR" sz="1800" b="1" baseline="0" dirty="0" smtClean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6491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(5)</a:t>
                      </a: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열정적 영성</a:t>
                      </a:r>
                      <a:endParaRPr lang="en-US" altLang="ko-KR" sz="1800" b="1" dirty="0" smtClean="0">
                        <a:solidFill>
                          <a:srgbClr val="FF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dirty="0" smtClean="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 질적 평균치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69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b="1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75(+6)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b="1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b="1" baseline="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7363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  </a:t>
                      </a: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전체 합계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평균 </a:t>
                      </a:r>
                      <a:r>
                        <a:rPr lang="en-US" altLang="ko-KR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_______% </a:t>
                      </a:r>
                      <a:r>
                        <a:rPr lang="ko-KR" altLang="en-US" sz="1800" dirty="0" smtClean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성취 됨</a:t>
                      </a: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8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0795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3667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gray">
          <a:xfrm>
            <a:off x="1826742" y="260648"/>
            <a:ext cx="5728642" cy="6858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ko-KR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2. </a:t>
            </a:r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교회의 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질</a:t>
            </a:r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적 목표</a:t>
            </a:r>
            <a:r>
              <a:rPr lang="en-US" altLang="ko-KR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설정</a:t>
            </a:r>
            <a:endParaRPr lang="en-US" altLang="ko-KR" sz="2800" kern="0" dirty="0">
              <a:solidFill>
                <a:srgbClr val="FF33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3626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5"/>
          <p:cNvSpPr>
            <a:spLocks noChangeArrowheads="1"/>
          </p:cNvSpPr>
          <p:nvPr/>
        </p:nvSpPr>
        <p:spPr bwMode="auto">
          <a:xfrm>
            <a:off x="1071563" y="4598988"/>
            <a:ext cx="12858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altLang="ko-KR">
              <a:solidFill>
                <a:srgbClr val="00206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8" name="그림 7" descr="로고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9" name="그림 8" descr="로고UND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6538992"/>
            <a:ext cx="2546366" cy="324000"/>
          </a:xfrm>
          <a:prstGeom prst="rect">
            <a:avLst/>
          </a:prstGeom>
        </p:spPr>
      </p:pic>
      <p:sp>
        <p:nvSpPr>
          <p:cNvPr id="11" name="Text Box 3"/>
          <p:cNvSpPr txBox="1">
            <a:spLocks noChangeArrowheads="1"/>
          </p:cNvSpPr>
          <p:nvPr/>
        </p:nvSpPr>
        <p:spPr bwMode="auto">
          <a:xfrm>
            <a:off x="661988" y="2074863"/>
            <a:ext cx="8193087" cy="2308324"/>
          </a:xfrm>
          <a:prstGeom prst="rect">
            <a:avLst/>
          </a:prstGeom>
          <a:solidFill>
            <a:srgbClr val="92D050"/>
          </a:solidFill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latinLnBrk="0">
              <a:defRPr/>
            </a:pPr>
            <a:r>
              <a:rPr lang="en-US" altLang="ko-KR" sz="72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Session 2</a:t>
            </a:r>
            <a:endParaRPr kumimoji="0" lang="ko-KR" altLang="en-US" sz="72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  <a:p>
            <a:pPr algn="r" latinLnBrk="0">
              <a:defRPr/>
            </a:pPr>
            <a:r>
              <a:rPr kumimoji="0" lang="ko-KR" altLang="en-US" sz="7200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휴먼엑스포" pitchFamily="18" charset="-127"/>
                <a:ea typeface="휴먼엑스포" pitchFamily="18" charset="-127"/>
              </a:rPr>
              <a:t>전략 세우기</a:t>
            </a:r>
            <a:endParaRPr kumimoji="0" lang="ko-KR" altLang="en-US" sz="7200" dirty="0">
              <a:solidFill>
                <a:srgbClr val="008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071562" y="285728"/>
            <a:ext cx="7207615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제목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6911975" cy="850900"/>
          </a:xfrm>
        </p:spPr>
        <p:txBody>
          <a:bodyPr/>
          <a:lstStyle/>
          <a:p>
            <a:r>
              <a:rPr lang="en-US" altLang="ko-KR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1.</a:t>
            </a:r>
            <a:r>
              <a:rPr lang="ko-KR" altLang="en-US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전략의 의미</a:t>
            </a:r>
            <a:endParaRPr lang="ko-KR" altLang="en-US" b="1" u="sng" dirty="0" smtClean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467544" y="1700808"/>
            <a:ext cx="8352928" cy="4752528"/>
          </a:xfrm>
          <a:prstGeom prst="rect">
            <a:avLst/>
          </a:prstGeom>
          <a:solidFill>
            <a:srgbClr val="92D050"/>
          </a:solidFill>
          <a:ln w="9525" algn="in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1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전략이란 고대 그리스어인 “</a:t>
            </a:r>
            <a:r>
              <a:rPr lang="en-US" altLang="ko-KR" sz="2800" dirty="0" err="1">
                <a:latin typeface="HY견고딕" pitchFamily="18" charset="-127"/>
                <a:ea typeface="HY견고딕" pitchFamily="18" charset="-127"/>
              </a:rPr>
              <a:t>Strategos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스트라티고스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)”(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랄프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쇼이스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지음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“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전략사전”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2011,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옥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당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,p.23)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에서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왔다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 “</a:t>
            </a:r>
            <a:r>
              <a:rPr lang="en-US" altLang="ko-KR" sz="2800" dirty="0" err="1">
                <a:latin typeface="HY견고딕" pitchFamily="18" charset="-127"/>
                <a:ea typeface="HY견고딕" pitchFamily="18" charset="-127"/>
              </a:rPr>
              <a:t>Strategos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스트라티고스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)”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는 “</a:t>
            </a:r>
            <a:r>
              <a:rPr lang="en-US" altLang="ko-KR" sz="2800" dirty="0" err="1">
                <a:latin typeface="HY견고딕" pitchFamily="18" charset="-127"/>
                <a:ea typeface="HY견고딕" pitchFamily="18" charset="-127"/>
              </a:rPr>
              <a:t>Stratos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스트라토스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)”(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군대나 민중집단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이라는 말과 “</a:t>
            </a:r>
            <a:r>
              <a:rPr lang="en-US" altLang="ko-KR" sz="2800" dirty="0" err="1">
                <a:latin typeface="HY견고딕" pitchFamily="18" charset="-127"/>
                <a:ea typeface="HY견고딕" pitchFamily="18" charset="-127"/>
              </a:rPr>
              <a:t>agein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아게인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) (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이끌다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몰아가다 혹은 움직이게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하다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라는 뜻의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합성어이다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.(*)</a:t>
            </a:r>
            <a:endParaRPr lang="ko-KR" altLang="en-US" sz="28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 “</a:t>
            </a:r>
            <a:r>
              <a:rPr lang="en-US" altLang="ko-KR" sz="2800" dirty="0" err="1">
                <a:latin typeface="HY견고딕" pitchFamily="18" charset="-127"/>
                <a:ea typeface="HY견고딕" pitchFamily="18" charset="-127"/>
              </a:rPr>
              <a:t>strategos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스트라티고스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)”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는 자신의 자원을 목적에 맞게 가장 적절하게 이용하는 영리한 군사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역할만이 아니라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군대를 격려하고 열광하게 만들어 </a:t>
            </a:r>
            <a:r>
              <a:rPr lang="ko-KR" altLang="en-US" sz="28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</a:t>
            </a:r>
            <a:r>
              <a:rPr lang="ko-KR" altLang="en-US" sz="28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표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를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향해 전진하게 이끄는 사람을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의미한다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800" dirty="0"/>
              <a:t> 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HY수평선M" pitchFamily="18" charset="-127"/>
              <a:ea typeface="HY수평선M" pitchFamily="18" charset="-127"/>
              <a:cs typeface="굴림" pitchFamily="50" charset="-127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75656" y="285728"/>
            <a:ext cx="680352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9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611188" y="1341462"/>
            <a:ext cx="7999412" cy="48958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ko-KR" sz="3600" b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200" b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인생에 </a:t>
            </a:r>
            <a:r>
              <a:rPr lang="ko-KR" altLang="en-US" sz="3200" b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목표</a:t>
            </a:r>
            <a:r>
              <a:rPr lang="ko-KR" altLang="en-US" sz="3200" b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가 없는 사람은 성공의 기회가 주어지지 아니한다</a:t>
            </a:r>
            <a:r>
              <a:rPr lang="en-US" altLang="ko-KR" sz="3200" b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r>
              <a:rPr lang="ko-KR" altLang="en-US" sz="3200" b="0">
                <a:latin typeface="HY견고딕" pitchFamily="18" charset="-127"/>
                <a:ea typeface="HY견고딕" pitchFamily="18" charset="-127"/>
              </a:rPr>
              <a:t>성공한 사람들은 대부분 목표를 설정한 사람들이었고</a:t>
            </a:r>
            <a:r>
              <a:rPr lang="en-US" altLang="ko-KR" sz="3200" b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3200" b="0">
                <a:latin typeface="HY견고딕" pitchFamily="18" charset="-127"/>
                <a:ea typeface="HY견고딕" pitchFamily="18" charset="-127"/>
              </a:rPr>
              <a:t>그 목표를 향해 뛰어간 분들이었다</a:t>
            </a:r>
            <a:r>
              <a:rPr lang="en-US" altLang="ko-KR" sz="3200" b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200" b="0">
                <a:latin typeface="HY견고딕" pitchFamily="18" charset="-127"/>
                <a:ea typeface="HY견고딕" pitchFamily="18" charset="-127"/>
              </a:rPr>
              <a:t>예를 들면 삼성의 이건희는 삼성전자를 세계 최고의 기업으로 만드는 목표를 실천하기 위해 뛴 사람들이다</a:t>
            </a:r>
            <a:r>
              <a:rPr lang="en-US" altLang="ko-KR" sz="3600" b="0">
                <a:ea typeface="휴먼엑스포" pitchFamily="18" charset="-127"/>
              </a:rPr>
              <a:t>.</a:t>
            </a:r>
          </a:p>
          <a:p>
            <a:r>
              <a:rPr lang="ko-KR" altLang="ko-KR" sz="4000" b="0"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ko-KR" altLang="ko-KR" sz="4000" b="0">
                <a:latin typeface="휴먼엑스포" pitchFamily="18" charset="-127"/>
                <a:ea typeface="휴먼엑스포" pitchFamily="18" charset="-127"/>
              </a:rPr>
            </a:br>
            <a:endParaRPr lang="en-US" altLang="ko-KR" sz="4000" b="0">
              <a:latin typeface="휴먼엑스포" pitchFamily="18" charset="-127"/>
              <a:ea typeface="휴먼엑스포" pitchFamily="18" charset="-127"/>
            </a:endParaRPr>
          </a:p>
        </p:txBody>
      </p:sp>
      <p:pic>
        <p:nvPicPr>
          <p:cNvPr id="19459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867400" y="4105275"/>
            <a:ext cx="2984500" cy="2351088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03648" y="285728"/>
            <a:ext cx="687553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ChangeArrowheads="1"/>
          </p:cNvSpPr>
          <p:nvPr/>
        </p:nvSpPr>
        <p:spPr bwMode="auto">
          <a:xfrm>
            <a:off x="467544" y="1485379"/>
            <a:ext cx="8065269" cy="4967957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endParaRPr lang="ko-KR" altLang="en-US" sz="2800" dirty="0"/>
          </a:p>
          <a:p>
            <a:r>
              <a:rPr lang="ko-KR" altLang="en-US" sz="2800" dirty="0"/>
              <a:t> </a:t>
            </a:r>
            <a:endParaRPr lang="en-US" altLang="ko-KR" sz="2800" dirty="0"/>
          </a:p>
          <a:p>
            <a:endParaRPr lang="en-US" altLang="ko-KR" sz="2800" dirty="0" smtClean="0">
              <a:solidFill>
                <a:srgbClr val="6C2112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800" dirty="0" smtClean="0">
              <a:solidFill>
                <a:srgbClr val="6C2112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800" dirty="0" smtClean="0">
              <a:solidFill>
                <a:srgbClr val="6C2112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실행전략</a:t>
            </a:r>
            <a:r>
              <a:rPr lang="en-US" altLang="ko-KR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(Operative Strategy)</a:t>
            </a:r>
            <a:r>
              <a:rPr lang="ko-KR" altLang="en-US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이란</a:t>
            </a:r>
            <a:endParaRPr lang="en-US" altLang="ko-KR" sz="2800" dirty="0">
              <a:solidFill>
                <a:srgbClr val="6C2112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1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실행전략은 피트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에프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드러커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(Peter Ferdinand </a:t>
            </a:r>
            <a:r>
              <a:rPr lang="en-US" altLang="ko-KR" sz="2800" dirty="0" err="1">
                <a:latin typeface="HY견고딕" pitchFamily="18" charset="-127"/>
                <a:ea typeface="HY견고딕" pitchFamily="18" charset="-127"/>
              </a:rPr>
              <a:t>Drucker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의 목표 관리에서 나왔습니다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2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그러므로 실행전략은 목표 관리를 말하며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(MBO: Management by objective),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조직 단위를 위해 </a:t>
            </a:r>
            <a:r>
              <a:rPr lang="ko-KR" altLang="en-US" sz="2800" dirty="0" err="1" smtClean="0">
                <a:latin typeface="HY견고딕" pitchFamily="18" charset="-127"/>
                <a:ea typeface="HY견고딕" pitchFamily="18" charset="-127"/>
              </a:rPr>
              <a:t>정의돤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전략들을  직원들에게까지 전달하는 역할을 말합니다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.(p.60) </a:t>
            </a:r>
            <a:endParaRPr lang="ko-KR" altLang="en-US" sz="28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dirty="0" smtClean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직원들에게 기업 전체의 명령 체계를 관통하는 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MBO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과정을 통해 전략이 실제로 관철될 수 있게 되는 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것을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말합니다</a:t>
            </a:r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32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3200" dirty="0"/>
              <a:t> </a:t>
            </a:r>
          </a:p>
          <a:p>
            <a:r>
              <a:rPr lang="ko-KR" altLang="en-US" sz="32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ko-KR" altLang="ko-KR" sz="4000" b="0" dirty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ko-KR" altLang="ko-KR" sz="4000" b="0" dirty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</a:br>
            <a:endParaRPr lang="en-US" altLang="ko-KR" sz="4000" b="0" dirty="0">
              <a:solidFill>
                <a:srgbClr val="FFFF00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15616" y="285728"/>
            <a:ext cx="716356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99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ChangeArrowheads="1"/>
          </p:cNvSpPr>
          <p:nvPr/>
        </p:nvSpPr>
        <p:spPr bwMode="auto">
          <a:xfrm>
            <a:off x="467544" y="1268760"/>
            <a:ext cx="8065269" cy="43926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endParaRPr lang="ko-KR" altLang="en-US" sz="4000" dirty="0"/>
          </a:p>
          <a:p>
            <a:r>
              <a:rPr lang="ko-KR" altLang="en-US" sz="4000" dirty="0"/>
              <a:t> </a:t>
            </a:r>
            <a:endParaRPr lang="en-US" altLang="ko-KR" sz="4000" dirty="0"/>
          </a:p>
          <a:p>
            <a:r>
              <a:rPr lang="en-US" altLang="ko-KR" sz="40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3.Building </a:t>
            </a:r>
            <a:r>
              <a:rPr lang="en-US" altLang="ko-KR" sz="40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Bridge</a:t>
            </a:r>
            <a:r>
              <a:rPr lang="ko-KR" altLang="en-US" sz="40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만들기</a:t>
            </a:r>
            <a:endParaRPr lang="en-US" altLang="ko-KR" sz="4000" dirty="0">
              <a:solidFill>
                <a:srgbClr val="6C2112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>
              <a:buAutoNum type="arabicParenR"/>
            </a:pP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현재와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미래 사이에 세운 목표를 이루기 위해서는 빌딩 </a:t>
            </a:r>
            <a:r>
              <a:rPr lang="ko-KR" altLang="en-US" sz="2800" dirty="0" err="1">
                <a:latin typeface="HY견고딕" pitchFamily="18" charset="-127"/>
                <a:ea typeface="HY견고딕" pitchFamily="18" charset="-127"/>
              </a:rPr>
              <a:t>브리치를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 만들어야 한다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실행</a:t>
            </a:r>
            <a:r>
              <a:rPr lang="ko-KR" altLang="en-US" sz="2800" dirty="0" smtClean="0">
                <a:latin typeface="HY견고딕" pitchFamily="18" charset="-127"/>
                <a:ea typeface="HY견고딕" pitchFamily="18" charset="-127"/>
              </a:rPr>
              <a:t>전략은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반드시 당신의 교회가 가진 비전과 가치 위에 세워져야 한다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그 비전과 가치에 근거해서 올해의 목표를 세우고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dirty="0">
                <a:latin typeface="HY견고딕" pitchFamily="18" charset="-127"/>
                <a:ea typeface="HY견고딕" pitchFamily="18" charset="-127"/>
              </a:rPr>
              <a:t>그 목표를 이루기 위한 실행 전략을 구체적으로 세워야 한다</a:t>
            </a:r>
            <a:r>
              <a:rPr lang="en-US" altLang="ko-KR" sz="2800" dirty="0"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endParaRPr lang="ko-KR" altLang="en-US" sz="280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320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ko-KR" altLang="ko-KR" sz="4000" b="0" dirty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ko-KR" altLang="ko-KR" sz="4000" b="0" dirty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</a:br>
            <a:endParaRPr lang="en-US" altLang="ko-KR" sz="4000" b="0" dirty="0">
              <a:solidFill>
                <a:srgbClr val="FFFF00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115616" y="285728"/>
            <a:ext cx="716356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539750" y="1196752"/>
            <a:ext cx="8153400" cy="5518396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그러기 위해 할 일은 아래와 같습니다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(1)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야무진 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결심</a:t>
            </a:r>
            <a:r>
              <a:rPr lang="ko-KR" altLang="en-US" sz="2400" b="0" u="sng" dirty="0">
                <a:solidFill>
                  <a:srgbClr val="532476"/>
                </a:solidFill>
                <a:latin typeface="HY견고딕" pitchFamily="18" charset="-127"/>
                <a:ea typeface="HY견고딕" pitchFamily="18" charset="-127"/>
              </a:rPr>
              <a:t>을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하고 타임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(Time)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을 정하기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;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언제까지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!</a:t>
            </a:r>
            <a:endParaRPr lang="ko-KR" altLang="en-US" sz="2400" b="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(2)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무서운 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집중력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과 반복적인 학습과정 밟기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하루 시간의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1%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를 쏟기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b="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(3)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장애물을 뛰어 넘는 자세를 가지기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,(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장애물이 없는 것이 이상하다고 생각하기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b="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(4)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이룰 수 있다는 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자신감</a:t>
            </a:r>
            <a:r>
              <a:rPr lang="en-US" altLang="ko-KR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(confidence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을 가지기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“나의 사전에는 불가능이 없다”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나폴레옹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“내게 능력 주시는 자 안에서 할 수 있느니라”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빌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4:13)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(5) 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기도로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서 밀고 나가기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기도는 든든한 무기임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b="0" dirty="0"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r>
              <a:rPr lang="ko-KR" altLang="ko-KR" sz="2400" b="0" dirty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  <a:t/>
            </a:r>
            <a:br>
              <a:rPr lang="ko-KR" altLang="ko-KR" sz="2400" b="0" dirty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</a:rPr>
            </a:br>
            <a:endParaRPr lang="en-US" altLang="ko-KR" sz="2400" b="0" dirty="0">
              <a:solidFill>
                <a:srgbClr val="FFFF00"/>
              </a:solidFill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47664" y="285728"/>
            <a:ext cx="673151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1"/>
          <p:cNvSpPr txBox="1">
            <a:spLocks noChangeArrowheads="1"/>
          </p:cNvSpPr>
          <p:nvPr/>
        </p:nvSpPr>
        <p:spPr bwMode="gray">
          <a:xfrm>
            <a:off x="1524000" y="3657600"/>
            <a:ext cx="687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4" name="Text Box 22"/>
          <p:cNvSpPr txBox="1">
            <a:spLocks noChangeArrowheads="1"/>
          </p:cNvSpPr>
          <p:nvPr/>
        </p:nvSpPr>
        <p:spPr bwMode="gray">
          <a:xfrm>
            <a:off x="4114800" y="2133600"/>
            <a:ext cx="5762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</a:t>
            </a:r>
          </a:p>
        </p:txBody>
      </p:sp>
      <p:sp>
        <p:nvSpPr>
          <p:cNvPr id="10245" name="Text Box 23"/>
          <p:cNvSpPr txBox="1">
            <a:spLocks noChangeArrowheads="1"/>
          </p:cNvSpPr>
          <p:nvPr/>
        </p:nvSpPr>
        <p:spPr bwMode="gray">
          <a:xfrm>
            <a:off x="7048500" y="2411413"/>
            <a:ext cx="68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6" name="Text Box 24"/>
          <p:cNvSpPr txBox="1">
            <a:spLocks noChangeArrowheads="1"/>
          </p:cNvSpPr>
          <p:nvPr/>
        </p:nvSpPr>
        <p:spPr bwMode="gray">
          <a:xfrm>
            <a:off x="5257800" y="4724400"/>
            <a:ext cx="687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0247" name="Text Box 25"/>
          <p:cNvSpPr txBox="1">
            <a:spLocks noChangeArrowheads="1"/>
          </p:cNvSpPr>
          <p:nvPr/>
        </p:nvSpPr>
        <p:spPr bwMode="gray">
          <a:xfrm>
            <a:off x="2436813" y="5348288"/>
            <a:ext cx="6873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ko-KR">
                <a:solidFill>
                  <a:schemeClr val="bg1"/>
                </a:solidFill>
                <a:latin typeface="Verdana" pitchFamily="34" charset="0"/>
              </a:rPr>
              <a:t>Text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gray">
          <a:xfrm>
            <a:off x="611560" y="798984"/>
            <a:ext cx="7920880" cy="541784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당신의 교회 역사적 자료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현황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, &amp;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장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단점 파악하라</a:t>
            </a:r>
            <a:endParaRPr lang="en-US" altLang="ko-KR" sz="2400" kern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0250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sp>
        <p:nvSpPr>
          <p:cNvPr id="1025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  <p:graphicFrame>
        <p:nvGraphicFramePr>
          <p:cNvPr id="14" name="표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3923741"/>
              </p:ext>
            </p:extLst>
          </p:nvPr>
        </p:nvGraphicFramePr>
        <p:xfrm>
          <a:off x="611560" y="1412777"/>
          <a:ext cx="7992888" cy="5040559"/>
        </p:xfrm>
        <a:graphic>
          <a:graphicData uri="http://schemas.openxmlformats.org/drawingml/2006/table">
            <a:tbl>
              <a:tblPr/>
              <a:tblGrid>
                <a:gridCol w="1937662"/>
                <a:gridCol w="1840783"/>
                <a:gridCol w="2034559"/>
                <a:gridCol w="2179884"/>
              </a:tblGrid>
              <a:tr h="499480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 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1400" dirty="0">
                          <a:solidFill>
                            <a:srgbClr val="FFFFFF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현재 </a:t>
                      </a:r>
                      <a:r>
                        <a:rPr lang="ko-KR" altLang="en-US" sz="1400" b="1" kern="1400" dirty="0" smtClean="0">
                          <a:solidFill>
                            <a:srgbClr val="FFFFFF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상태</a:t>
                      </a:r>
                      <a:endParaRPr lang="ko-KR" altLang="en-US" sz="1400" kern="1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1400" dirty="0">
                          <a:solidFill>
                            <a:srgbClr val="FFFFFF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미래 </a:t>
                      </a:r>
                      <a:r>
                        <a:rPr lang="ko-KR" altLang="en-US" sz="1400" b="1" kern="1400" dirty="0" smtClean="0">
                          <a:solidFill>
                            <a:srgbClr val="FFFFFF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목표</a:t>
                      </a:r>
                      <a:endParaRPr lang="ko-KR" altLang="en-US" sz="1400" kern="1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1400" dirty="0" smtClean="0">
                          <a:solidFill>
                            <a:srgbClr val="FFFFFF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결과</a:t>
                      </a:r>
                      <a:endParaRPr lang="ko-KR" altLang="en-US" sz="1400" kern="1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600"/>
                    </a:solidFill>
                  </a:tcPr>
                </a:tc>
              </a:tr>
              <a:tr h="502533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(1) </a:t>
                      </a:r>
                      <a:r>
                        <a:rPr lang="ko-KR" altLang="en-US" sz="1400" b="1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교회의 질적</a:t>
                      </a:r>
                      <a:r>
                        <a:rPr lang="ko-KR" altLang="en-US" sz="1400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평균치</a:t>
                      </a:r>
                      <a:endParaRPr lang="ko-KR" altLang="en-US" sz="1400" kern="140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5F3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5F3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5F3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5F3"/>
                    </a:solidFill>
                  </a:tcPr>
                </a:tc>
              </a:tr>
              <a:tr h="454590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(2) </a:t>
                      </a:r>
                      <a:r>
                        <a:rPr lang="ko-KR" altLang="en-US" sz="1400" b="1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최소치</a:t>
                      </a:r>
                      <a:r>
                        <a:rPr lang="ko-KR" altLang="en-US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질적 수치</a:t>
                      </a:r>
                      <a:endParaRPr lang="ko-KR" altLang="en-US" sz="1400" kern="140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5F3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5F3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5F3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점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C5F3"/>
                    </a:solidFill>
                  </a:tcPr>
                </a:tc>
              </a:tr>
              <a:tr h="502533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(3) </a:t>
                      </a:r>
                      <a:r>
                        <a:rPr lang="ko-KR" altLang="en-US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주일예배 </a:t>
                      </a:r>
                      <a:r>
                        <a:rPr lang="ko-KR" altLang="en-US" sz="1400" b="1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평균출석</a:t>
                      </a:r>
                      <a:endParaRPr lang="ko-KR" altLang="en-US" sz="1400" kern="140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</a:tr>
              <a:tr h="502533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(4) </a:t>
                      </a:r>
                      <a:r>
                        <a:rPr lang="ko-KR" altLang="en-US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주일예배 </a:t>
                      </a:r>
                      <a:r>
                        <a:rPr lang="ko-KR" altLang="en-US" sz="1400" b="1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평균헌금</a:t>
                      </a:r>
                      <a:endParaRPr lang="ko-KR" altLang="en-US" sz="1400" kern="140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$</a:t>
                      </a: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$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%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</a:tr>
              <a:tr h="502533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(5) </a:t>
                      </a:r>
                      <a:r>
                        <a:rPr lang="ko-KR" altLang="en-US" sz="1400" b="1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소그룹</a:t>
                      </a:r>
                      <a:r>
                        <a:rPr lang="ko-KR" altLang="en-US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400" b="1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개수</a:t>
                      </a:r>
                      <a:r>
                        <a:rPr lang="ko-KR" altLang="en-US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는</a:t>
                      </a: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?</a:t>
                      </a:r>
                      <a:endParaRPr lang="ko-KR" altLang="en-US" sz="1400" kern="140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개</a:t>
                      </a: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개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개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</a:tr>
              <a:tr h="502533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(6) </a:t>
                      </a:r>
                      <a:r>
                        <a:rPr lang="ko-KR" altLang="en-US" sz="1400" b="1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소그룹 참석인원</a:t>
                      </a: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?</a:t>
                      </a:r>
                      <a:endParaRPr lang="ko-KR" altLang="en-US" sz="1400" kern="140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</a:tr>
              <a:tr h="502533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(7) </a:t>
                      </a:r>
                      <a:r>
                        <a:rPr lang="ko-KR" altLang="en-US" sz="1400" b="1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회원 등록</a:t>
                      </a:r>
                      <a:r>
                        <a:rPr lang="ko-KR" altLang="en-US" sz="1400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</a:t>
                      </a:r>
                      <a:r>
                        <a:rPr lang="ko-KR" altLang="en-US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숫자</a:t>
                      </a:r>
                      <a:endParaRPr lang="ko-KR" altLang="en-US" sz="1400" kern="140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</a:tr>
              <a:tr h="502533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(8) </a:t>
                      </a:r>
                      <a:r>
                        <a:rPr lang="ko-KR" altLang="en-US" sz="1400" b="1" u="sng" kern="1400">
                          <a:solidFill>
                            <a:srgbClr val="FF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훈련 참여</a:t>
                      </a:r>
                      <a:r>
                        <a:rPr lang="ko-KR" altLang="en-US" sz="1400" b="1" kern="140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 숫자</a:t>
                      </a:r>
                      <a:endParaRPr lang="ko-KR" altLang="en-US" sz="1400" kern="140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</a:tr>
              <a:tr h="568758">
                <a:tc>
                  <a:txBody>
                    <a:bodyPr/>
                    <a:lstStyle/>
                    <a:p>
                      <a:pPr marR="0" indent="0" algn="just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kern="1400" dirty="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(9) </a:t>
                      </a:r>
                      <a:r>
                        <a:rPr lang="ko-KR" altLang="en-US" sz="1400" b="1" kern="1400" dirty="0">
                          <a:solidFill>
                            <a:srgbClr val="282828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교회 리더들의 숫자</a:t>
                      </a:r>
                      <a:endParaRPr lang="ko-KR" altLang="en-US" sz="1400" kern="1400" dirty="0">
                        <a:solidFill>
                          <a:srgbClr val="000000"/>
                        </a:solidFill>
                        <a:latin typeface="HY견고딕" pitchFamily="18" charset="-127"/>
                        <a:ea typeface="HY견고딕" pitchFamily="18" charset="-127"/>
                      </a:endParaRP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2514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  <a:tc>
                  <a:txBody>
                    <a:bodyPr/>
                    <a:lstStyle/>
                    <a:p>
                      <a:pPr marL="50800" marR="254000" indent="0" algn="r" rtl="0">
                        <a:lnSpc>
                          <a:spcPct val="12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1400" dirty="0">
                          <a:solidFill>
                            <a:srgbClr val="000000"/>
                          </a:solidFill>
                          <a:latin typeface="HY견고딕" pitchFamily="18" charset="-127"/>
                          <a:ea typeface="HY견고딕" pitchFamily="18" charset="-127"/>
                        </a:rPr>
                        <a:t>명</a:t>
                      </a:r>
                    </a:p>
                  </a:txBody>
                  <a:tcPr marL="17894" marR="17894" marT="17894" marB="17894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237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E1"/>
                    </a:solidFill>
                  </a:tcPr>
                </a:tc>
              </a:tr>
            </a:tbl>
          </a:graphicData>
        </a:graphic>
      </p:graphicFrame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327296" y="6521576"/>
            <a:ext cx="4104456" cy="260648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tabLst/>
              <a:defRPr/>
            </a:pPr>
            <a:r>
              <a:rPr kumimoji="0" lang="en-US" altLang="ko-KR" sz="140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http://www.igomt.com</a:t>
            </a:r>
          </a:p>
        </p:txBody>
      </p:sp>
      <p:pic>
        <p:nvPicPr>
          <p:cNvPr id="15" name="그림 14" descr="로고TOP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37465" y="6291904"/>
            <a:ext cx="2510999" cy="216000"/>
          </a:xfrm>
          <a:prstGeom prst="rect">
            <a:avLst/>
          </a:prstGeom>
        </p:spPr>
      </p:pic>
      <p:pic>
        <p:nvPicPr>
          <p:cNvPr id="16" name="그림 15" descr="로고UND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15074" y="6534000"/>
            <a:ext cx="2546366" cy="324000"/>
          </a:xfrm>
          <a:prstGeom prst="rect">
            <a:avLst/>
          </a:prstGeom>
        </p:spPr>
      </p:pic>
      <p:sp>
        <p:nvSpPr>
          <p:cNvPr id="17" name="제목 5"/>
          <p:cNvSpPr>
            <a:spLocks noGrp="1"/>
          </p:cNvSpPr>
          <p:nvPr>
            <p:ph type="title"/>
          </p:nvPr>
        </p:nvSpPr>
        <p:spPr>
          <a:xfrm>
            <a:off x="468313" y="116632"/>
            <a:ext cx="7632079" cy="576262"/>
          </a:xfrm>
          <a:solidFill>
            <a:srgbClr val="FFC000"/>
          </a:solidFill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4.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교회가 준비할 </a:t>
            </a:r>
            <a:r>
              <a:rPr lang="ko-KR" altLang="en-US" sz="3600" b="1" dirty="0" err="1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자료물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ChangeArrowheads="1"/>
          </p:cNvSpPr>
          <p:nvPr/>
        </p:nvSpPr>
        <p:spPr bwMode="auto">
          <a:xfrm>
            <a:off x="539750" y="1890737"/>
            <a:ext cx="8153400" cy="4967287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r>
              <a:rPr lang="ko-KR" altLang="en-US" sz="28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pitchFamily="34" charset="0"/>
              </a:rPr>
              <a:t>실행 전략을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pitchFamily="34" charset="0"/>
              </a:rPr>
              <a:t>세우기 위해 준비할 </a:t>
            </a:r>
            <a:r>
              <a:rPr lang="ko-KR" altLang="en-US" sz="28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pitchFamily="34" charset="0"/>
              </a:rPr>
              <a:t>자료물</a:t>
            </a:r>
            <a:endParaRPr lang="ko-KR" altLang="en-US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457200" indent="-457200">
              <a:buFontTx/>
              <a:buAutoNum type="arabicParenBoth"/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자기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/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교회를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진단하라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신빙성 있는 도구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)</a:t>
            </a:r>
          </a:p>
          <a:p>
            <a:pPr marL="457200" indent="-457200">
              <a:lnSpc>
                <a:spcPts val="2500"/>
              </a:lnSpc>
              <a:defRPr/>
            </a:pP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	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1.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자산평가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: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강점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,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은사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,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리더십 스타일과 기질</a:t>
            </a:r>
            <a:endParaRPr lang="en-US" altLang="ko-KR" sz="2000" dirty="0">
              <a:solidFill>
                <a:srgbClr val="0033CC"/>
              </a:solidFill>
              <a:latin typeface="HY강B" pitchFamily="18" charset="-127"/>
              <a:ea typeface="HY강B" pitchFamily="18" charset="-127"/>
              <a:cs typeface="Arial" pitchFamily="34" charset="0"/>
            </a:endParaRPr>
          </a:p>
          <a:p>
            <a:pPr marL="457200" indent="-457200">
              <a:lnSpc>
                <a:spcPts val="2500"/>
              </a:lnSpc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	2.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목회자 건강진단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: GO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목회 건강진단 도구</a:t>
            </a:r>
            <a:endParaRPr lang="en-US" altLang="ko-KR" sz="2000" dirty="0">
              <a:solidFill>
                <a:srgbClr val="0033CC"/>
              </a:solidFill>
              <a:latin typeface="HY강B" pitchFamily="18" charset="-127"/>
              <a:ea typeface="HY강B" pitchFamily="18" charset="-127"/>
              <a:cs typeface="Arial" pitchFamily="34" charset="0"/>
            </a:endParaRPr>
          </a:p>
          <a:p>
            <a:pPr marL="457200" indent="-457200">
              <a:lnSpc>
                <a:spcPts val="2500"/>
              </a:lnSpc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	3.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교회 건강진단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: NCD/ GO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교회 건강진단 도구</a:t>
            </a:r>
            <a:endParaRPr lang="en-US" altLang="ko-KR" sz="2000" dirty="0">
              <a:solidFill>
                <a:srgbClr val="0033CC"/>
              </a:solidFill>
              <a:latin typeface="HY강B" pitchFamily="18" charset="-127"/>
              <a:ea typeface="HY강B" pitchFamily="18" charset="-127"/>
              <a:cs typeface="Arial" pitchFamily="34" charset="0"/>
            </a:endParaRPr>
          </a:p>
          <a:p>
            <a:pPr marL="457200" indent="-457200">
              <a:lnSpc>
                <a:spcPts val="2500"/>
              </a:lnSpc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      4.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pitchFamily="34" charset="0"/>
              </a:rPr>
              <a:t>교회의 비전과 가치에 기초한 목표와 실행전략</a:t>
            </a:r>
            <a:endParaRPr lang="en-US" altLang="ko-KR" sz="2000" dirty="0">
              <a:solidFill>
                <a:srgbClr val="0033CC"/>
              </a:solidFill>
              <a:latin typeface="HY강B" pitchFamily="18" charset="-127"/>
              <a:ea typeface="HY강B" pitchFamily="18" charset="-127"/>
              <a:cs typeface="Arial" pitchFamily="34" charset="0"/>
            </a:endParaRPr>
          </a:p>
          <a:p>
            <a:pPr marL="457200" indent="-457200">
              <a:defRPr/>
            </a:pP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(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pitchFamily="34" charset="0"/>
              </a:rPr>
              <a:t>2)GO 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pitchFamily="34" charset="0"/>
              </a:rPr>
              <a:t>건강진단 보고서에서 나온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pitchFamily="34" charset="0"/>
              </a:rPr>
              <a:t>자료를 참고하라</a:t>
            </a:r>
            <a:endParaRPr lang="en-US" altLang="ko-KR" sz="2400" b="0" dirty="0"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457200" indent="-457200">
              <a:lnSpc>
                <a:spcPts val="2500"/>
              </a:lnSpc>
              <a:defRPr/>
            </a:pP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   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당신의 </a:t>
            </a:r>
            <a:r>
              <a:rPr lang="ko-KR" altLang="en-US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교회의 </a:t>
            </a:r>
            <a:r>
              <a:rPr lang="en-US" altLang="ko-KR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NCD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와 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GO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전략 도구로 건강 상태를 </a:t>
            </a:r>
            <a:r>
              <a:rPr lang="ko-KR" altLang="en-US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진단된 결과를 기초로 나온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약 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30-40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쪽의 리포트가 </a:t>
            </a:r>
            <a:r>
              <a:rPr lang="ko-KR" altLang="en-US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보고 연구하기 바랍니다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.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(3)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교회가 가야 할 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실행전략을 만들어라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.</a:t>
            </a:r>
            <a:r>
              <a:rPr lang="ko-KR" altLang="en-US" sz="2400" dirty="0">
                <a:cs typeface="Arial" charset="0"/>
              </a:rPr>
              <a:t> </a:t>
            </a:r>
            <a:endParaRPr lang="en-US" altLang="ko-KR" sz="2400" dirty="0">
              <a:cs typeface="Arial" charset="0"/>
            </a:endParaRPr>
          </a:p>
          <a:p>
            <a:pPr>
              <a:defRPr/>
            </a:pPr>
            <a:r>
              <a:rPr lang="en-US" altLang="ko-KR" sz="24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    </a:t>
            </a:r>
            <a:r>
              <a:rPr lang="en-US" altLang="ko-KR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NCD</a:t>
            </a:r>
            <a:r>
              <a:rPr lang="ko-KR" altLang="en-US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나 </a:t>
            </a:r>
            <a:r>
              <a:rPr lang="en-US" altLang="ko-KR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GOS</a:t>
            </a:r>
            <a:r>
              <a:rPr lang="ko-KR" altLang="en-US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에서 나온 교회의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건강진단과 리포트를 보고 교회 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    </a:t>
            </a:r>
          </a:p>
          <a:p>
            <a:pPr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   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리더들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(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실행 </a:t>
            </a:r>
            <a:r>
              <a:rPr lang="ko-KR" altLang="en-US" sz="2000" dirty="0" err="1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전략팀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: Task Force Team, </a:t>
            </a:r>
            <a:r>
              <a:rPr lang="en-US" altLang="ko-KR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3-8</a:t>
            </a:r>
            <a:r>
              <a:rPr lang="ko-KR" altLang="en-US" sz="20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명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)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과 모여 개 교회의 상황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  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과 형편에 맞추어 다시  실행 전략을 세웁니다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. </a:t>
            </a:r>
            <a:r>
              <a:rPr lang="ko-KR" altLang="en-US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그 후에 교인 총회에서 다시 공유한 후에 실행 합니다</a:t>
            </a:r>
            <a:r>
              <a:rPr lang="en-US" altLang="ko-KR" sz="20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  <a:cs typeface="Arial" charset="0"/>
              </a:rPr>
              <a:t>.</a:t>
            </a:r>
            <a:endParaRPr lang="ko-KR" altLang="en-US" sz="2400" dirty="0">
              <a:cs typeface="Arial" charset="0"/>
            </a:endParaRPr>
          </a:p>
          <a:p>
            <a:pPr>
              <a:defRPr/>
            </a:pPr>
            <a:r>
              <a:rPr lang="ko-KR" altLang="en-US" sz="2400" dirty="0">
                <a:cs typeface="Arial" charset="0"/>
              </a:rPr>
              <a:t> </a:t>
            </a:r>
          </a:p>
          <a:p>
            <a:pPr marL="457200" indent="-457200">
              <a:defRPr/>
            </a:pPr>
            <a:endParaRPr lang="en-US" altLang="ko-KR" sz="2400" b="0" dirty="0"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457200" indent="-457200">
              <a:defRPr/>
            </a:pPr>
            <a:endParaRPr lang="en-US" altLang="ko-KR" sz="2400" b="0" dirty="0"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 marL="457200" indent="-457200">
              <a:defRPr/>
            </a:pPr>
            <a:endParaRPr lang="en-US" altLang="ko-KR" sz="2400" b="0" dirty="0"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400" b="0" dirty="0"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400" b="0" dirty="0"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400" b="0" dirty="0"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endParaRPr lang="en-US" altLang="ko-KR" sz="2400" b="0" dirty="0"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  <a:p>
            <a:pPr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pitchFamily="34" charset="0"/>
              </a:rPr>
              <a:t> </a:t>
            </a:r>
          </a:p>
          <a:p>
            <a:pPr>
              <a:defRPr/>
            </a:pPr>
            <a:r>
              <a:rPr lang="ko-KR" altLang="ko-KR" sz="2400" b="0" dirty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  <a:cs typeface="Arial" pitchFamily="34" charset="0"/>
              </a:rPr>
              <a:t/>
            </a:r>
            <a:br>
              <a:rPr lang="ko-KR" altLang="ko-KR" sz="2400" b="0" dirty="0">
                <a:solidFill>
                  <a:srgbClr val="FFFF00"/>
                </a:solidFill>
                <a:latin typeface="휴먼엑스포" pitchFamily="18" charset="-127"/>
                <a:ea typeface="휴먼엑스포" pitchFamily="18" charset="-127"/>
                <a:cs typeface="Arial" pitchFamily="34" charset="0"/>
              </a:rPr>
            </a:br>
            <a:endParaRPr lang="en-US" altLang="ko-KR" sz="2400" b="0" dirty="0">
              <a:solidFill>
                <a:srgbClr val="FFFF00"/>
              </a:solidFill>
              <a:latin typeface="휴먼엑스포" pitchFamily="18" charset="-127"/>
              <a:ea typeface="휴먼엑스포" pitchFamily="18" charset="-127"/>
              <a:cs typeface="Arial" pitchFamily="34" charset="0"/>
            </a:endParaRPr>
          </a:p>
        </p:txBody>
      </p:sp>
      <p:sp>
        <p:nvSpPr>
          <p:cNvPr id="45060" name="제목 5"/>
          <p:cNvSpPr>
            <a:spLocks noGrp="1"/>
          </p:cNvSpPr>
          <p:nvPr>
            <p:ph type="title"/>
          </p:nvPr>
        </p:nvSpPr>
        <p:spPr>
          <a:xfrm>
            <a:off x="468313" y="1170012"/>
            <a:ext cx="7416055" cy="576262"/>
          </a:xfrm>
          <a:solidFill>
            <a:srgbClr val="FFC000"/>
          </a:solidFill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4.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교회가 준비할 </a:t>
            </a:r>
            <a:r>
              <a:rPr lang="ko-KR" altLang="en-US" sz="3600" b="1" dirty="0" err="1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자료물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31640" y="285728"/>
            <a:ext cx="6947538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ChangeArrowheads="1"/>
          </p:cNvSpPr>
          <p:nvPr/>
        </p:nvSpPr>
        <p:spPr bwMode="auto">
          <a:xfrm>
            <a:off x="395536" y="1719245"/>
            <a:ext cx="8297614" cy="5113039"/>
          </a:xfrm>
          <a:prstGeom prst="rect">
            <a:avLst/>
          </a:prstGeom>
          <a:solidFill>
            <a:srgbClr val="92D050"/>
          </a:solidFill>
          <a:ln w="9525">
            <a:solidFill>
              <a:schemeClr val="accent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lIns="92075" tIns="46038" rIns="92075" bIns="46038" anchor="ctr"/>
          <a:lstStyle/>
          <a:p>
            <a:pPr marL="514350" indent="-514350">
              <a:buFontTx/>
              <a:buAutoNum type="arabicParenR"/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marL="514350" indent="-514350">
              <a:buFontTx/>
              <a:buAutoNum type="arabicParenR"/>
              <a:defRPr/>
            </a:pPr>
            <a:r>
              <a:rPr lang="en-US" altLang="ko-KR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3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가지로 나누어서 세워라</a:t>
            </a:r>
            <a:endParaRPr lang="en-US" altLang="ko-KR" sz="2800" b="0" dirty="0"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marL="514350" indent="-514350">
              <a:defRPr/>
            </a:pPr>
            <a:r>
              <a:rPr lang="en-US" altLang="ko-KR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(1) Satisfactory Goals.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보통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(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출석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4%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성장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)</a:t>
            </a:r>
          </a:p>
          <a:p>
            <a:pPr marL="514350" indent="-514350">
              <a:defRPr/>
            </a:pP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	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(2) Expected Goals: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희망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출석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5%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성장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)</a:t>
            </a:r>
          </a:p>
          <a:p>
            <a:pPr marL="514350" indent="-514350">
              <a:defRPr/>
            </a:pP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	</a:t>
            </a:r>
            <a:r>
              <a:rPr lang="en-US" altLang="ko-KR" sz="2400" b="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(3) Exceptional Goals:</a:t>
            </a:r>
            <a:r>
              <a:rPr lang="ko-KR" altLang="en-US" sz="2400" b="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예외</a:t>
            </a:r>
            <a:r>
              <a:rPr lang="en-US" altLang="ko-KR" sz="2400" b="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출석</a:t>
            </a:r>
            <a:r>
              <a:rPr lang="ko-KR" altLang="en-US" sz="2400" b="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en-US" altLang="ko-KR" sz="2400" b="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6% </a:t>
            </a:r>
            <a:r>
              <a:rPr lang="ko-KR" altLang="en-US" sz="2400" b="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성장</a:t>
            </a:r>
            <a:r>
              <a:rPr lang="en-US" altLang="ko-KR" sz="2400" b="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)</a:t>
            </a:r>
          </a:p>
          <a:p>
            <a:pPr marL="514350" indent="-514350">
              <a:defRPr/>
            </a:pPr>
            <a:r>
              <a:rPr lang="en-US" altLang="ko-KR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2)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신속성을 가져라</a:t>
            </a:r>
            <a:endParaRPr lang="en-US" altLang="ko-KR" sz="2800" b="0" dirty="0"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marL="514350" indent="-514350">
              <a:defRPr/>
            </a:pPr>
            <a:r>
              <a:rPr lang="en-US" altLang="ko-KR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	(1)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오늘의 할 일을 내일로 미루지 말라</a:t>
            </a:r>
            <a:endParaRPr lang="en-US" altLang="ko-KR" sz="2800" b="0" dirty="0"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marL="514350" indent="-514350">
              <a:defRPr/>
            </a:pPr>
            <a:r>
              <a:rPr lang="en-US" altLang="ko-KR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	(2) </a:t>
            </a:r>
            <a:r>
              <a:rPr lang="ko-KR" altLang="en-US" sz="28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기한</a:t>
            </a:r>
            <a:r>
              <a:rPr lang="en-US" altLang="ko-KR" sz="28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(dead Line)</a:t>
            </a:r>
            <a:r>
              <a:rPr lang="ko-KR" altLang="en-US" sz="28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을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정하라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.  </a:t>
            </a:r>
          </a:p>
          <a:p>
            <a:pPr marL="514350" indent="-514350">
              <a:defRPr/>
            </a:pPr>
            <a:r>
              <a:rPr lang="en-US" altLang="ko-KR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     (3)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경영 컨설턴트 </a:t>
            </a:r>
            <a:r>
              <a:rPr lang="ko-KR" altLang="en-US" sz="2800" b="0" dirty="0" err="1">
                <a:latin typeface="HY견고딕" pitchFamily="18" charset="-127"/>
                <a:ea typeface="HY견고딕" pitchFamily="18" charset="-127"/>
                <a:cs typeface="Arial" charset="0"/>
              </a:rPr>
              <a:t>혼다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ko-KR" altLang="en-US" sz="2800" b="0" dirty="0" err="1">
                <a:latin typeface="HY견고딕" pitchFamily="18" charset="-127"/>
                <a:ea typeface="HY견고딕" pitchFamily="18" charset="-127"/>
                <a:cs typeface="Arial" charset="0"/>
              </a:rPr>
              <a:t>켄의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 연구조사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  <a:cs typeface="Arial" charset="0"/>
              </a:rPr>
              <a:t>(*)</a:t>
            </a:r>
          </a:p>
          <a:p>
            <a:pPr marL="514350" indent="-514350">
              <a:defRPr/>
            </a:pP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  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그가 백만장자 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12,000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명을 대상으로 인터뷰의 설문조사를 실시한 결과 고액 소득자일 수록 응답시간이 빨랐다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.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폴 </a:t>
            </a:r>
            <a:r>
              <a:rPr lang="ko-KR" altLang="en-US" sz="24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멕케나가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수 많은 부자들과의 인터뷰 한 결과 성공요인 여섯 가지 중 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“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신속성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”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이 다섯번째임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marL="514350" indent="-514350">
              <a:defRPr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</p:txBody>
      </p:sp>
      <p:sp>
        <p:nvSpPr>
          <p:cNvPr id="46086" name="제목 5"/>
          <p:cNvSpPr>
            <a:spLocks noGrp="1"/>
          </p:cNvSpPr>
          <p:nvPr>
            <p:ph type="title"/>
          </p:nvPr>
        </p:nvSpPr>
        <p:spPr>
          <a:xfrm>
            <a:off x="468313" y="1000108"/>
            <a:ext cx="8229600" cy="652463"/>
          </a:xfrm>
          <a:solidFill>
            <a:srgbClr val="FFC000"/>
          </a:solidFill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5.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 </a:t>
            </a:r>
            <a:r>
              <a:rPr lang="ko-KR" altLang="en-US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전</a:t>
            </a:r>
            <a:r>
              <a:rPr lang="ko-KR" altLang="en-US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략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을 세우기 위해 할일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979712" y="285728"/>
            <a:ext cx="579541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실행계획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ChangeArrowheads="1"/>
          </p:cNvSpPr>
          <p:nvPr/>
        </p:nvSpPr>
        <p:spPr bwMode="auto">
          <a:xfrm>
            <a:off x="539750" y="1817712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3)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추진력을 발휘하라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4)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지혜롭게 짜라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8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창의적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아이디어를 가져라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(**)</a:t>
            </a:r>
            <a:r>
              <a:rPr lang="ko-KR" altLang="en-US" sz="2800" dirty="0"/>
              <a:t>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“레스토랑 입구에 노숙자 한 명이 피켓을 들고 있었다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. ‘</a:t>
            </a:r>
            <a:r>
              <a:rPr lang="ko-KR" altLang="en-US" sz="2800" u="sng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집이 없어요</a:t>
            </a:r>
            <a:r>
              <a:rPr lang="en-US" altLang="ko-KR" sz="2800" u="sng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800" u="sng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도와 주세요”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지나가던 한 남자가 이 노숙자에게 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2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달러를 쥐어주며 피켓의 문구를 바꾸고 두 시간만 더 서 있으면 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5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달러를 주겠다고 제한했다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두 시간이 지난 후 식사를 끝낸 남자가 노숙자에게 약속한 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5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달러를 내밀었다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그 노숙자는 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5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달러를 사양하면서 오히려 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10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달러를 주겠다고 내밀었다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두 시간 동안 무려 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60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달러를 벌었기 때문이다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그 남자가 바꿔</a:t>
            </a:r>
            <a:endParaRPr lang="en-US" altLang="ko-KR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endParaRPr lang="en-US" altLang="ko-KR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  </a:t>
            </a: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7108" name="제목 5"/>
          <p:cNvSpPr>
            <a:spLocks noGrp="1"/>
          </p:cNvSpPr>
          <p:nvPr>
            <p:ph type="title"/>
          </p:nvPr>
        </p:nvSpPr>
        <p:spPr>
          <a:xfrm>
            <a:off x="468313" y="1098574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5.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 </a:t>
            </a:r>
            <a:r>
              <a:rPr lang="ko-KR" altLang="en-US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전</a:t>
            </a:r>
            <a:r>
              <a:rPr lang="ko-KR" altLang="en-US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략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을 세우기 위해 할일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91680" y="285728"/>
            <a:ext cx="6587498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4)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지혜롭게 짜라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: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창의적 아이디어를 가져라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(**)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 써준 피켓의 문구는 </a:t>
            </a:r>
            <a:r>
              <a:rPr lang="ko-KR" altLang="en-US" sz="2800" u="sng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“배고파 보신 적이 있나요</a:t>
            </a:r>
            <a:r>
              <a:rPr lang="en-US" altLang="ko-KR" sz="2800" u="sng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?”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였다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.” (</a:t>
            </a:r>
            <a:r>
              <a:rPr lang="ko-KR" altLang="en-US" sz="2800" dirty="0" err="1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패트릭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800" dirty="0" err="1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링보아제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마케팅 전문가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 </a:t>
            </a:r>
            <a:endParaRPr lang="en-US" altLang="ko-KR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endParaRPr lang="en-US" altLang="ko-KR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   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당신은 다음의 문구를 어떻게 바꾸면 사람들의 시선을 더 얻을 수 있습니까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?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바꾸어 보시기 바랍니다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.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“</a:t>
            </a:r>
            <a:r>
              <a:rPr lang="ko-KR" altLang="en-US" sz="2800" dirty="0" smtClean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저는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앞을 못 보는 맹인입니다”</a:t>
            </a:r>
            <a:r>
              <a:rPr lang="ko-KR" altLang="en-US" sz="2800" dirty="0" err="1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를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 어떻게 바꾸면 좋을까요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?  </a:t>
            </a:r>
          </a:p>
          <a:p>
            <a:pPr marL="514350" indent="-514350"/>
            <a:endParaRPr lang="en-US" altLang="ko-KR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r>
              <a:rPr lang="en-US" altLang="ko-KR" sz="2800" u="sng" dirty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    </a:t>
            </a:r>
            <a:r>
              <a:rPr lang="en-US" altLang="ko-KR" sz="2800" u="sng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“</a:t>
            </a:r>
            <a:r>
              <a:rPr lang="ko-KR" altLang="en-US" sz="2800" u="sng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봄이 왔으나</a:t>
            </a:r>
            <a:r>
              <a:rPr lang="en-US" altLang="ko-KR" sz="2800" u="sng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,</a:t>
            </a:r>
            <a:r>
              <a:rPr lang="ko-KR" altLang="en-US" sz="2800" u="sng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 저는 그 봄을 볼 수 없습니다</a:t>
            </a:r>
            <a:r>
              <a:rPr lang="en-US" altLang="ko-KR" sz="2800" u="sng" dirty="0" smtClean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”.</a:t>
            </a:r>
            <a:endParaRPr lang="ko-KR" altLang="en-US" sz="2800" u="sng" dirty="0">
              <a:solidFill>
                <a:srgbClr val="FF0000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endParaRPr lang="ko-KR" altLang="en-US" sz="2800" dirty="0"/>
          </a:p>
          <a:p>
            <a:pPr marL="514350" indent="-514350"/>
            <a:endParaRPr lang="en-US" altLang="ko-KR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endParaRPr lang="en-US" altLang="ko-KR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endParaRPr lang="en-US" altLang="ko-KR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endParaRPr lang="ko-KR" altLang="en-US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8132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 </a:t>
            </a:r>
            <a:r>
              <a:rPr lang="ko-KR" altLang="en-US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전</a:t>
            </a:r>
            <a:r>
              <a:rPr lang="ko-KR" altLang="en-US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략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을 세우기 위해 할일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835696" y="285728"/>
            <a:ext cx="644348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ChangeArrowheads="1"/>
          </p:cNvSpPr>
          <p:nvPr/>
        </p:nvSpPr>
        <p:spPr bwMode="auto">
          <a:xfrm>
            <a:off x="539750" y="1746274"/>
            <a:ext cx="835273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5) </a:t>
            </a:r>
            <a:r>
              <a:rPr lang="ko-KR" altLang="en-US" sz="2800" b="0" dirty="0" err="1" smtClean="0">
                <a:latin typeface="HY견고딕" pitchFamily="18" charset="-127"/>
                <a:ea typeface="HY견고딕" pitchFamily="18" charset="-127"/>
              </a:rPr>
              <a:t>멘토</a:t>
            </a:r>
            <a:r>
              <a:rPr lang="en-US" altLang="ko-KR" sz="2800" b="0" dirty="0" smtClean="0"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800" b="0" dirty="0" smtClean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코치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의 도움을 받아라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6)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결과를 관찰하고 기록하라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800" dirty="0">
                <a:ea typeface="HY견고딕" pitchFamily="18" charset="-127"/>
              </a:rPr>
              <a:t> </a:t>
            </a:r>
            <a:endParaRPr lang="en-US" altLang="ko-KR" sz="2800" dirty="0">
              <a:ea typeface="HY견고딕" pitchFamily="18" charset="-127"/>
            </a:endParaRPr>
          </a:p>
          <a:p>
            <a:pPr marL="514350" indent="-514350"/>
            <a:r>
              <a:rPr lang="en-US" altLang="ko-KR" sz="2800" dirty="0">
                <a:ea typeface="HY견고딕" pitchFamily="18" charset="-127"/>
              </a:rPr>
              <a:t>	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(1)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매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3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개월마다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적어도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)</a:t>
            </a:r>
            <a:endParaRPr lang="ko-KR" altLang="en-US" sz="28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	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(2) 3-5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명의 전략 팀이 모여</a:t>
            </a:r>
          </a:p>
          <a:p>
            <a:pPr marL="514350" indent="-514350"/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	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(3) 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성취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(Accomplishment)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한 것과 앞으로 할 것</a:t>
            </a:r>
            <a:r>
              <a:rPr lang="en-US" altLang="ko-KR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(Challenge)</a:t>
            </a:r>
            <a:r>
              <a:rPr lang="ko-KR" altLang="en-US" sz="280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 정리</a:t>
            </a:r>
            <a:endParaRPr lang="en-US" altLang="ko-KR" sz="2800" b="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7) </a:t>
            </a:r>
            <a:r>
              <a:rPr lang="ko-KR" altLang="en-US" sz="28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쉬운 일에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빠지지 말고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중요한 일을 농치지 말라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(Priority)</a:t>
            </a: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8)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열심히 일하기 보다 </a:t>
            </a:r>
            <a:r>
              <a:rPr lang="ko-KR" altLang="en-US" sz="28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생산적으로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 일하라</a:t>
            </a:r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9) “</a:t>
            </a:r>
            <a:r>
              <a:rPr lang="ko-KR" altLang="en-US" sz="28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세이렌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을 이기라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본문 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12.p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읽기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49156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 </a:t>
            </a:r>
            <a:r>
              <a:rPr lang="ko-KR" altLang="en-US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전</a:t>
            </a:r>
            <a:r>
              <a:rPr lang="ko-KR" altLang="en-US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략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을 세우기 위해 할일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75656" y="285728"/>
            <a:ext cx="680352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ChangeArrowheads="1"/>
          </p:cNvSpPr>
          <p:nvPr/>
        </p:nvSpPr>
        <p:spPr bwMode="auto">
          <a:xfrm>
            <a:off x="539750" y="1674836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>
              <a:buFontTx/>
              <a:buAutoNum type="arabicParenR"/>
            </a:pP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“트로이 전쟁에서 오디세우스는 사랑하는 가족이 있는 고향으로 돌아가는 길에</a:t>
            </a:r>
            <a:r>
              <a:rPr lang="en-US" altLang="ko-KR" sz="2400" dirty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미녀 </a:t>
            </a:r>
            <a:r>
              <a:rPr lang="ko-KR" altLang="en-US" sz="2400" dirty="0" err="1">
                <a:latin typeface="HY강B" pitchFamily="18" charset="-127"/>
                <a:ea typeface="HY강B" pitchFamily="18" charset="-127"/>
              </a:rPr>
              <a:t>키르케의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 유혹에 빠져 가족들을 잊고 그녀와 동거를 하게 된다</a:t>
            </a:r>
            <a:r>
              <a:rPr lang="en-US" altLang="ko-KR" sz="2400" dirty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뒤 늦게 정신을 차린 오디세우스는 </a:t>
            </a:r>
            <a:r>
              <a:rPr lang="ko-KR" altLang="en-US" sz="2400" dirty="0" err="1">
                <a:latin typeface="HY강B" pitchFamily="18" charset="-127"/>
                <a:ea typeface="HY강B" pitchFamily="18" charset="-127"/>
              </a:rPr>
              <a:t>키르케의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 만류를 뿌리치고 다시 고향을 향해 배를 띄운다</a:t>
            </a:r>
            <a:r>
              <a:rPr lang="en-US" altLang="ko-KR" sz="2400" dirty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그러나 고향으로 가려면 반드시 이타나 섬을 지나쳐야 하는데</a:t>
            </a:r>
            <a:r>
              <a:rPr lang="en-US" altLang="ko-KR" sz="2400" dirty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그곳에는 달콤한 노래로 선원들을 유혹해 잡아먹는 바다 요정 </a:t>
            </a:r>
            <a:r>
              <a:rPr lang="ko-KR" altLang="en-US" sz="2400" u="sng" dirty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세이렌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자매가 살고 있었다</a:t>
            </a:r>
            <a:r>
              <a:rPr lang="en-US" altLang="ko-KR" sz="2400" dirty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그 섬에는 부서진 배와 선원들의 뼈가 산처럼 쌓여 있다</a:t>
            </a:r>
            <a:r>
              <a:rPr lang="en-US" altLang="ko-KR" sz="2400" dirty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오디세우스는 부하들이 세	</a:t>
            </a:r>
            <a:r>
              <a:rPr lang="ko-KR" altLang="en-US" sz="2400" dirty="0" err="1">
                <a:latin typeface="HY강B" pitchFamily="18" charset="-127"/>
                <a:ea typeface="HY강B" pitchFamily="18" charset="-127"/>
              </a:rPr>
              <a:t>이렌의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 노래를 듣지 못하도록 밀랍으로 귀를 막게 하고</a:t>
            </a:r>
            <a:r>
              <a:rPr lang="en-US" altLang="ko-KR" sz="2400" dirty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자신의 몸을 쇠사슬로 돛대에 묶게 한 뒤 항해를 시작했다</a:t>
            </a:r>
            <a:r>
              <a:rPr lang="en-US" altLang="ko-KR" sz="2400" dirty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400" dirty="0">
                <a:latin typeface="HY강B" pitchFamily="18" charset="-127"/>
                <a:ea typeface="HY강B" pitchFamily="18" charset="-127"/>
              </a:rPr>
              <a:t>섬을 지나자 세이렌 자매는 여느 때처럼 달콤한 노래로 선원들을 	</a:t>
            </a:r>
            <a:endParaRPr lang="en-US" altLang="ko-KR" sz="2400" dirty="0">
              <a:solidFill>
                <a:srgbClr val="0033CC"/>
              </a:solidFill>
              <a:latin typeface="HY강B" pitchFamily="18" charset="-127"/>
              <a:ea typeface="HY강B" pitchFamily="18" charset="-127"/>
            </a:endParaRP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0180" name="제목 5"/>
          <p:cNvSpPr>
            <a:spLocks noGrp="1"/>
          </p:cNvSpPr>
          <p:nvPr>
            <p:ph type="title"/>
          </p:nvPr>
        </p:nvSpPr>
        <p:spPr>
          <a:xfrm>
            <a:off x="468313" y="955698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 </a:t>
            </a:r>
            <a:r>
              <a:rPr lang="ko-KR" altLang="en-US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전</a:t>
            </a:r>
            <a:r>
              <a:rPr lang="ko-KR" altLang="en-US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략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을 세우기 위해 할일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827584" y="285728"/>
            <a:ext cx="745159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1117618"/>
            <a:ext cx="8305800" cy="495520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2)</a:t>
            </a:r>
            <a:r>
              <a:rPr lang="ko-KR" altLang="en-US" sz="2800" dirty="0" err="1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아리스토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err="1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텔레스는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모든 인간의 행동은 </a:t>
            </a:r>
            <a:r>
              <a:rPr lang="ko-KR" altLang="en-US" sz="28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목적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이 있다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pPr latinLnBrk="0"/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사람이 행복한 것은 당신이 무엇인가 </a:t>
            </a:r>
            <a:r>
              <a:rPr lang="ko-KR" altLang="en-US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원하는 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방향으로 </a:t>
            </a:r>
            <a:r>
              <a:rPr lang="ko-KR" altLang="en-US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움직여</a:t>
            </a:r>
            <a:r>
              <a:rPr lang="en-US" altLang="ko-KR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당신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이</a:t>
            </a:r>
            <a:r>
              <a:rPr lang="ko-KR" altLang="en-US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무엇인가를 하고 있을 </a:t>
            </a:r>
            <a:r>
              <a:rPr lang="ko-KR" altLang="en-US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때</a:t>
            </a:r>
            <a:r>
              <a:rPr lang="en-US" altLang="ko-KR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고 했다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(all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human action is purposeful in some way. You</a:t>
            </a:r>
            <a:r>
              <a:rPr lang="ko-KR" altLang="en-US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are happy only when you are doing </a:t>
            </a:r>
            <a:r>
              <a:rPr lang="en-US" altLang="ko-KR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something </a:t>
            </a:r>
          </a:p>
          <a:p>
            <a:pPr latinLnBrk="0"/>
            <a:r>
              <a:rPr lang="en-US" altLang="ko-KR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that 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is </a:t>
            </a:r>
            <a:r>
              <a:rPr lang="en-US" altLang="ko-KR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moving 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you </a:t>
            </a:r>
            <a:endParaRPr lang="en-US" altLang="ko-KR" sz="2800" dirty="0" smtClean="0">
              <a:solidFill>
                <a:srgbClr val="6C2112"/>
              </a:solidFill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en-US" altLang="ko-KR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toward something 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you </a:t>
            </a:r>
            <a:endParaRPr lang="en-US" altLang="ko-KR" sz="2800" dirty="0" smtClean="0">
              <a:solidFill>
                <a:srgbClr val="6C2112"/>
              </a:solidFill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en-US" altLang="ko-KR" sz="28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want </a:t>
            </a:r>
            <a:r>
              <a:rPr lang="en-US" altLang="ko-KR" sz="28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)”</a:t>
            </a:r>
            <a:endParaRPr lang="ko-KR" altLang="en-US" sz="2800" dirty="0">
              <a:solidFill>
                <a:srgbClr val="6C2112"/>
              </a:solidFill>
              <a:latin typeface="HY견고딕" pitchFamily="18" charset="-127"/>
              <a:ea typeface="HY견고딕" pitchFamily="18" charset="-127"/>
            </a:endParaRPr>
          </a:p>
          <a:p>
            <a:pPr latinLnBrk="0"/>
            <a:endParaRPr lang="en-US" altLang="ko-KR" sz="3600" dirty="0">
              <a:solidFill>
                <a:srgbClr val="00B0F0"/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47664" y="285728"/>
            <a:ext cx="673151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pic>
        <p:nvPicPr>
          <p:cNvPr id="20482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57800" y="3810000"/>
            <a:ext cx="3576638" cy="2819400"/>
          </a:xfr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강B" pitchFamily="18" charset="-127"/>
                <a:ea typeface="HY강B" pitchFamily="18" charset="-127"/>
              </a:rPr>
              <a:t>    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 유혹했다</a:t>
            </a:r>
            <a:r>
              <a:rPr lang="en-US" altLang="ko-KR" sz="2800" dirty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마법에 걸린 것 </a:t>
            </a:r>
            <a:r>
              <a:rPr lang="ko-KR" altLang="en-US" sz="2800" dirty="0" err="1">
                <a:latin typeface="HY강B" pitchFamily="18" charset="-127"/>
                <a:ea typeface="HY강B" pitchFamily="18" charset="-127"/>
              </a:rPr>
              <a:t>쳐럼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800" u="sng" dirty="0" err="1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세이렌</a:t>
            </a:r>
            <a:r>
              <a:rPr lang="ko-KR" altLang="en-US" sz="2800" dirty="0" err="1">
                <a:latin typeface="HY강B" pitchFamily="18" charset="-127"/>
                <a:ea typeface="HY강B" pitchFamily="18" charset="-127"/>
              </a:rPr>
              <a:t>의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 유혹에 빠져든 오디세우스는 발버둥을 치면서 쇠사슬을 풀어달라고 명령하지만 아무도 그 명령을 </a:t>
            </a:r>
            <a:r>
              <a:rPr lang="ko-KR" altLang="en-US" sz="2800" dirty="0" err="1">
                <a:latin typeface="HY강B" pitchFamily="18" charset="-127"/>
                <a:ea typeface="HY강B" pitchFamily="18" charset="-127"/>
              </a:rPr>
              <a:t>듣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	지 못해 무사히 섬을 빠져 나가게 된다</a:t>
            </a:r>
            <a:r>
              <a:rPr lang="en-US" altLang="ko-KR" sz="2800" dirty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비상 경보를 의미하는 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사이렌</a:t>
            </a: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sz="2800" dirty="0">
                <a:latin typeface="HY강B" pitchFamily="18" charset="-127"/>
                <a:ea typeface="HY강B" pitchFamily="18" charset="-127"/>
              </a:rPr>
              <a:t>siren)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이라는 단어는 이렇듯 유혹을 상징하는 바다 요정 </a:t>
            </a:r>
            <a:r>
              <a:rPr lang="ko-KR" altLang="en-US" sz="2800" u="sng" dirty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세이렌</a:t>
            </a:r>
            <a:r>
              <a:rPr lang="en-US" altLang="ko-KR" sz="2800" u="sng" dirty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(</a:t>
            </a:r>
            <a:r>
              <a:rPr lang="en-US" altLang="ko-KR" sz="2800" u="sng" dirty="0" err="1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seiren</a:t>
            </a:r>
            <a:r>
              <a:rPr lang="en-US" altLang="ko-KR" sz="2800" u="sng" dirty="0">
                <a:solidFill>
                  <a:srgbClr val="FF0000"/>
                </a:solidFill>
                <a:latin typeface="HY강B" pitchFamily="18" charset="-127"/>
                <a:ea typeface="HY강B" pitchFamily="18" charset="-127"/>
              </a:rPr>
              <a:t>)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에서 기원했다</a:t>
            </a:r>
            <a:r>
              <a:rPr lang="en-US" altLang="ko-KR" sz="2800" dirty="0">
                <a:latin typeface="HY강B" pitchFamily="18" charset="-127"/>
                <a:ea typeface="HY강B" pitchFamily="18" charset="-127"/>
              </a:rPr>
              <a:t>. 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지금 내 목표 달성을 위해 나를 유혹하고 있는 </a:t>
            </a:r>
            <a:r>
              <a:rPr lang="ko-KR" altLang="en-US" sz="2800" dirty="0" err="1">
                <a:latin typeface="HY강B" pitchFamily="18" charset="-127"/>
                <a:ea typeface="HY강B" pitchFamily="18" charset="-127"/>
              </a:rPr>
              <a:t>세이렌의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 노래는 무엇이고</a:t>
            </a:r>
            <a:r>
              <a:rPr lang="en-US" altLang="ko-KR" sz="2800" dirty="0">
                <a:latin typeface="HY강B" pitchFamily="18" charset="-127"/>
                <a:ea typeface="HY강B" pitchFamily="18" charset="-127"/>
              </a:rPr>
              <a:t>, 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그에 대비해 	내가 준비하고 있는 귀마개와 쇠사슬은 무엇인가</a:t>
            </a:r>
            <a:r>
              <a:rPr lang="en-US" altLang="ko-KR" sz="2800" dirty="0">
                <a:latin typeface="HY강B" pitchFamily="18" charset="-127"/>
                <a:ea typeface="HY강B" pitchFamily="18" charset="-127"/>
              </a:rPr>
              <a:t>?”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  </a:t>
            </a: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1204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 </a:t>
            </a:r>
            <a:r>
              <a:rPr lang="ko-KR" altLang="en-US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전</a:t>
            </a:r>
            <a:r>
              <a:rPr lang="ko-KR" altLang="en-US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략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을 세우기 위해 할일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63688" y="285728"/>
            <a:ext cx="651549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10)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한번 목표를 정하면 그 </a:t>
            </a:r>
            <a:r>
              <a:rPr lang="ko-KR" altLang="en-US" sz="28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목표에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눈을 </a:t>
            </a:r>
            <a:r>
              <a:rPr lang="ko-KR" altLang="en-US" sz="28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떼지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말라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지지지 중지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b="0" dirty="0" err="1">
                <a:latin typeface="HY견고딕" pitchFamily="18" charset="-127"/>
                <a:ea typeface="HY견고딕" pitchFamily="18" charset="-127"/>
              </a:rPr>
              <a:t>행행행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 중성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”(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가도 가도 또 가다가 보면 알게 되고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행하고 행하고 또 행하게 되면 이루게 된다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    “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머리 속으로 자신이 바라보는 것을 생생하게 그리면 온 몸의 세포는 모두 그 목적을 달성하도록 </a:t>
            </a:r>
            <a:r>
              <a:rPr lang="ko-KR" altLang="en-US" sz="2800" b="0" dirty="0" smtClean="0">
                <a:latin typeface="HY견고딕" pitchFamily="18" charset="-127"/>
                <a:ea typeface="HY견고딕" pitchFamily="18" charset="-127"/>
              </a:rPr>
              <a:t>방향을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조절한다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”(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아리스토텔레스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     “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한가지 목표에 몰두하면 대뇌의 </a:t>
            </a:r>
            <a:r>
              <a:rPr lang="ko-KR" altLang="en-US" sz="2800" b="0" dirty="0" err="1">
                <a:latin typeface="HY견고딕" pitchFamily="18" charset="-127"/>
                <a:ea typeface="HY견고딕" pitchFamily="18" charset="-127"/>
              </a:rPr>
              <a:t>망상체가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 고성능 필터를 작동시킨다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그래서 목표와 관련된 것들에 대해서는 민감하게 반응하고 나머지는 무시한다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이것이 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선택적 주의 집중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이라 한다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2228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 </a:t>
            </a:r>
            <a:r>
              <a:rPr lang="ko-KR" altLang="en-US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전</a:t>
            </a:r>
            <a:r>
              <a:rPr lang="ko-KR" altLang="en-US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략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을 세우기 위해 할일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63688" y="285728"/>
            <a:ext cx="651549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10)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한번 목표를 정하면 그 목표에 눈을 띄지 말라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800" dirty="0">
              <a:ea typeface="HY견고딕" pitchFamily="18" charset="-127"/>
            </a:endParaRPr>
          </a:p>
          <a:p>
            <a:r>
              <a:rPr lang="ko-KR" altLang="en-US" sz="2800" dirty="0">
                <a:ea typeface="HY견고딕" pitchFamily="18" charset="-127"/>
              </a:rPr>
              <a:t>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“어디서 누구와 무슨 일을 하든 그 일을 목표와 관련시키고 목표에서 생각의 끈을 놓지 말라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우리 주변에는 목표 달성을 도울 수 있는 </a:t>
            </a:r>
            <a:r>
              <a:rPr lang="ko-KR" altLang="en-US" sz="2400" dirty="0" err="1">
                <a:latin typeface="HY견고딕" pitchFamily="18" charset="-127"/>
                <a:ea typeface="HY견고딕" pitchFamily="18" charset="-127"/>
              </a:rPr>
              <a:t>노재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 들이 마치 전파처럼  가득 차 있고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우리가 안테나를 세우기만 하면 그것들은 우리의 목표 달성을 돕기 위해 빠른 속도로 물려 든다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목표에서 눈을 떼지 않는 사람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목표의 안테나를 높이 세우는 사람은 주변에서 아무리 방해를 해도 원하는 주파수를 잡아 낸다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”(****)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400" b="0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400" b="0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</a:t>
            </a:r>
            <a:endParaRPr lang="en-US" altLang="ko-KR" sz="2400" b="0" dirty="0">
              <a:latin typeface="HY견고딕" pitchFamily="18" charset="-127"/>
              <a:ea typeface="HY견고딕" pitchFamily="18" charset="-127"/>
            </a:endParaRPr>
          </a:p>
          <a:p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3252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실행전략을 세우기 위해 할일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19672" y="285728"/>
            <a:ext cx="6659506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ChangeArrowheads="1"/>
          </p:cNvSpPr>
          <p:nvPr/>
        </p:nvSpPr>
        <p:spPr bwMode="auto">
          <a:xfrm>
            <a:off x="611560" y="1772815"/>
            <a:ext cx="8081590" cy="4751809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endParaRPr lang="en-US" altLang="ko-KR" sz="2800" b="0" dirty="0" smtClean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11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8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하루에 </a:t>
            </a:r>
            <a:r>
              <a:rPr lang="en-US" altLang="ko-KR" sz="28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1%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라도 목표와 관련된 일을 하라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12)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목표와 관련된 </a:t>
            </a:r>
            <a:r>
              <a:rPr lang="ko-KR" altLang="en-US" sz="28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책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기사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그림 등을 스크랩북 하라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13)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목표가 이루어지고 있는 과정에서 얻어지는 것들을 진열하라</a:t>
            </a:r>
            <a:r>
              <a:rPr lang="en-US" altLang="ko-KR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(</a:t>
            </a:r>
            <a:r>
              <a:rPr lang="ko-KR" altLang="en-US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세미나 광고</a:t>
            </a:r>
            <a:r>
              <a:rPr lang="en-US" altLang="ko-KR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b="0" dirty="0" err="1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베너</a:t>
            </a:r>
            <a:r>
              <a:rPr lang="en-US" altLang="ko-KR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명찰</a:t>
            </a:r>
            <a:r>
              <a:rPr lang="en-US" altLang="ko-KR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차트</a:t>
            </a:r>
            <a:r>
              <a:rPr lang="en-US" altLang="ko-KR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..)</a:t>
            </a:r>
          </a:p>
          <a:p>
            <a:pPr marL="514350" indent="-514350"/>
            <a:r>
              <a:rPr lang="en-US" altLang="ko-KR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14)</a:t>
            </a:r>
            <a:r>
              <a:rPr lang="ko-KR" altLang="en-US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목표가 </a:t>
            </a:r>
            <a:r>
              <a:rPr lang="ko-KR" altLang="en-US" sz="2800" b="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동일한 </a:t>
            </a:r>
            <a:r>
              <a:rPr lang="ko-KR" altLang="en-US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사람들과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정기적인 모임을 가져라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en-US" altLang="ko-KR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사자는 한번 </a:t>
            </a:r>
            <a:r>
              <a:rPr lang="ko-KR" altLang="en-US" sz="2800" b="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목표를 정한 </a:t>
            </a:r>
            <a:r>
              <a:rPr lang="ko-KR" altLang="en-US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먹이 </a:t>
            </a:r>
            <a:r>
              <a:rPr lang="ko-KR" altLang="en-US" sz="2800" b="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감이 나타나면 </a:t>
            </a:r>
            <a:r>
              <a:rPr lang="ko-KR" altLang="en-US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아무리 바로 옆에 다른 동물이 나타나도 목표 실행에 흔들리지 않습니다</a:t>
            </a:r>
            <a:r>
              <a:rPr lang="en-US" altLang="ko-KR" sz="28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4276" name="제목 5"/>
          <p:cNvSpPr>
            <a:spLocks noGrp="1"/>
          </p:cNvSpPr>
          <p:nvPr>
            <p:ph type="title"/>
          </p:nvPr>
        </p:nvSpPr>
        <p:spPr>
          <a:xfrm>
            <a:off x="468313" y="904329"/>
            <a:ext cx="8229600" cy="101250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실행전략을 세우기 위해 할일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63688" y="285728"/>
            <a:ext cx="651549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>
              <a:buFontTx/>
              <a:buAutoNum type="arabicParenR"/>
            </a:pP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포기 하지 말라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난공불락을 계속 도전하라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 (1)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미국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마켙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리서치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다트넬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en-US" altLang="ko-KR" sz="2400" b="0" dirty="0" err="1">
                <a:latin typeface="HY견고딕" pitchFamily="18" charset="-127"/>
                <a:ea typeface="HY견고딕" pitchFamily="18" charset="-127"/>
              </a:rPr>
              <a:t>Dartnell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에 의하면 세일즈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맨이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한번 거절 당하면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48%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포기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두번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거절 당하면 </a:t>
            </a:r>
            <a:r>
              <a:rPr lang="en-US" altLang="ko-KR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25%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포기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그리고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세번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거절 당하면 </a:t>
            </a:r>
            <a:r>
              <a:rPr lang="en-US" altLang="ko-KR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12%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포기합니다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그러나 전체 매상의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80%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는 세번 거절 당한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12%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의 세일즈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맨들이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전체 매상의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80%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를 판다는 사실을 기억하기 바랍니다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임계점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&lt;critical point&gt;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인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도가 넘어야 물은 끓습니다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(99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도에서는 끓지 않습니다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).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임계점을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넘어야 역사가 일어 납니다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.(*****)</a:t>
            </a:r>
          </a:p>
          <a:p>
            <a:pPr marL="514350" indent="-514350"/>
            <a:endParaRPr lang="en-US" altLang="ko-KR" sz="24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4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5300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성과가 나타나지 </a:t>
            </a:r>
            <a:r>
              <a:rPr lang="ko-KR" altLang="en-US" sz="3600" b="1" dirty="0" err="1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않을때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07704" y="285728"/>
            <a:ext cx="637147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포기 하지 말라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난공불락을 계속 도전하라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 (2)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대나무 중에 최고로 치는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모죽의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이야기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…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씨 뿌리진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년 동안 아무리 물을 주고 가꾸어도 싹이 나지 않는다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하지만 시기가 지나면 어느 날 손가락 만한 죽순이 돋아나 주성장기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월인데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4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월이 되면 갑자기 하루에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80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센터 미터씩 쑥쑥 자라기 시작한다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..</a:t>
            </a:r>
            <a:r>
              <a:rPr lang="en-US" altLang="ko-KR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5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년간 긴 세월 동안 땅속 보이지 않는 곳에서 성장의 준비를 했기 때문이다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수 많은 사람들이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임계점에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달하기 전에 포기한다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실패하는 사람들의 공통점이 바로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임계점이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존재한다는 사실을 가정하지 못하기 때문이다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</a:rPr>
              <a:t>사역도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마찬가지이다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당신은 사역을 포기 포기하는 순간 성공이 코 앞에 있다는 사실을 명심하라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ko-KR" altLang="en-US" sz="2400" dirty="0">
                <a:ea typeface="HY견고딕" pitchFamily="18" charset="-127"/>
              </a:rPr>
              <a:t> </a:t>
            </a:r>
          </a:p>
          <a:p>
            <a:pPr marL="514350" indent="-514350"/>
            <a:endParaRPr lang="ko-KR" altLang="en-US" sz="24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4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6324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성과가 나타나지 </a:t>
            </a:r>
            <a:r>
              <a:rPr lang="ko-KR" altLang="en-US" sz="3600" b="1" dirty="0" err="1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않을때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19672" y="285728"/>
            <a:ext cx="6659506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(3) 1997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년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-2006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년까지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년 동안 무려 </a:t>
            </a:r>
            <a:r>
              <a:rPr lang="en-US" altLang="ko-KR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310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조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원을 벌어들인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해리포트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&gt;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시리즈의 저자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조앤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롤링은 처음 책이 출판될 때가지 무려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12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군데 출판사로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부터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거절을 당했습니다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전 세계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47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개국 이상의 언어로 번역되어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억 부 이상이 팔려나간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잭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캔필드와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마크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한센의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&lt;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영혼을 위한 닭고기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스프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&gt;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는 출판될때까지 무려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33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개의 출판사로부터 거절을 당했습니다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100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편이 넘는 소설을 써서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2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억부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이상을 판매한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루이스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라모르는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첫 원고의 출판을 무려 </a:t>
            </a:r>
            <a:r>
              <a:rPr lang="en-US" altLang="ko-KR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350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번이나 거절 당했습니다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나중에 탁월한 공로를 인정받아 작가로서는 처음으로 미국 의회로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부터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특별훈장을 받은 그는 ’모든 것이 끝났다고 여기는 그 순간이 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하지만 그때가 곧 시작이다”라고 말했습니다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endParaRPr lang="ko-KR" altLang="en-US" sz="28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7348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성과가 나타나지 </a:t>
            </a:r>
            <a:r>
              <a:rPr lang="ko-KR" altLang="en-US" sz="3600" b="1" dirty="0" err="1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않을때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63688" y="285728"/>
            <a:ext cx="651549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7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endParaRPr lang="en-US" altLang="ko-KR" sz="2000" dirty="0">
              <a:latin typeface="HY강M" pitchFamily="18" charset="-127"/>
              <a:ea typeface="HY강M" pitchFamily="18" charset="-127"/>
            </a:endParaRPr>
          </a:p>
          <a:p>
            <a:endParaRPr lang="en-US" altLang="ko-KR" sz="2400" dirty="0">
              <a:latin typeface="HY강M" pitchFamily="18" charset="-127"/>
              <a:ea typeface="HY강M" pitchFamily="18" charset="-127"/>
            </a:endParaRPr>
          </a:p>
          <a:p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평균 법칙을 알아라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</a:t>
            </a:r>
            <a:endParaRPr lang="ko-KR" altLang="en-US" sz="2400" b="0" dirty="0"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(1)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보통 </a:t>
            </a:r>
            <a:r>
              <a:rPr lang="ko-KR" altLang="en-US" sz="24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세일즈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맨들이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평균 몇 번씩 실패하면 다음에 계약이 성취되는가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 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자동차 </a:t>
            </a:r>
            <a:r>
              <a:rPr lang="ko-KR" altLang="en-US" sz="24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세일즈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맨으로써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고객으로부터 만일 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20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번째 설득해서  한대를 팔았다면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“20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번씩이나 거절을 당했다고 한다면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거절당할 때마다 계약이 성사되었을 때 얻은 수입의 </a:t>
            </a:r>
            <a:r>
              <a:rPr lang="en-US" altLang="ko-KR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20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분의 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씩 벌고 있다고 생각해 보면 어떻습니까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이것이 바로 평균의 법칙입니다”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세일즈맨 동기 부여 분야의 </a:t>
            </a:r>
            <a:r>
              <a:rPr lang="ko-KR" altLang="en-US" sz="24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명강사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리사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하메네스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ko-KR" altLang="en-US" sz="24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(2)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만일 당신이 자동차 한대를 팔기 위해 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20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번 거절을 당했고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 후에 팔아 </a:t>
            </a:r>
            <a:r>
              <a:rPr lang="en-US" altLang="ko-KR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1,000</a:t>
            </a:r>
            <a:r>
              <a:rPr lang="ko-KR" altLang="en-US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달러가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남았다면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한번 거절을 당할 때 마다 당신은 </a:t>
            </a:r>
            <a:r>
              <a:rPr lang="en-US" altLang="ko-KR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50</a:t>
            </a:r>
            <a:r>
              <a:rPr lang="ko-KR" altLang="en-US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달러씩을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벌고 있었습니다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그러므로 당신이 손님으로 </a:t>
            </a:r>
            <a:r>
              <a:rPr lang="ko-KR" altLang="en-US" sz="2400" b="0" dirty="0" err="1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부터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거절 당하는 순간마다 속으로 이렇게 외칩니다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 “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! 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나는 </a:t>
            </a:r>
            <a:r>
              <a:rPr lang="en-US" altLang="ko-KR" sz="2400" b="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50</a:t>
            </a:r>
            <a:r>
              <a:rPr lang="ko-KR" altLang="en-US" sz="2400" b="0" u="sng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달러</a:t>
            </a:r>
            <a:r>
              <a:rPr lang="ko-KR" altLang="en-US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를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벌었습니다” </a:t>
            </a:r>
          </a:p>
          <a:p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ko-KR" altLang="en-US" sz="2800" dirty="0"/>
          </a:p>
        </p:txBody>
      </p:sp>
      <p:sp>
        <p:nvSpPr>
          <p:cNvPr id="58372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성과가 나타나지 않을 때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47664" y="285728"/>
            <a:ext cx="673151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altLang="ko-KR" sz="2400" b="0"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2400" b="0">
                <a:latin typeface="HY견고딕" pitchFamily="18" charset="-127"/>
                <a:ea typeface="HY견고딕" pitchFamily="18" charset="-127"/>
              </a:rPr>
              <a:t>평균 법칙을 알아라</a:t>
            </a:r>
            <a:r>
              <a:rPr lang="en-US" altLang="ko-KR" sz="2400" b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en-US" altLang="ko-KR" sz="2400" b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(3)</a:t>
            </a:r>
            <a:r>
              <a:rPr lang="ko-KR" altLang="en-US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당신의 삶이나 사역에서 더 이상 소용이 없다고 생각해서 포기하려 다가</a:t>
            </a:r>
            <a:r>
              <a:rPr lang="en-US" altLang="ko-KR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포기하지 않고 성취를 한적이 있습니까</a:t>
            </a:r>
            <a:r>
              <a:rPr lang="en-US" altLang="ko-KR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그러나 반대로 포기한 적은 있습니까</a:t>
            </a:r>
            <a:r>
              <a:rPr lang="en-US" altLang="ko-KR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왜</a:t>
            </a:r>
            <a:r>
              <a:rPr lang="en-US" altLang="ko-KR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아래에 적고 옆 사람과 나누기 바랍니다</a:t>
            </a:r>
            <a:r>
              <a:rPr lang="en-US" altLang="ko-KR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endParaRPr lang="en-US" altLang="ko-KR" sz="2400" b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en-US" altLang="ko-KR" sz="2400" b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___________________________________________________</a:t>
            </a:r>
            <a:endParaRPr lang="ko-KR" altLang="en-US" sz="2400" b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r>
              <a:rPr lang="ko-KR" altLang="en-US" sz="2400" b="0">
                <a:latin typeface="HY견고딕" pitchFamily="18" charset="-127"/>
                <a:ea typeface="HY견고딕" pitchFamily="18" charset="-127"/>
              </a:rPr>
              <a:t> </a:t>
            </a:r>
          </a:p>
          <a:p>
            <a:endParaRPr lang="en-US" altLang="ko-KR" sz="2400">
              <a:latin typeface="HY강M" pitchFamily="18" charset="-127"/>
              <a:ea typeface="HY강M" pitchFamily="18" charset="-127"/>
            </a:endParaRPr>
          </a:p>
          <a:p>
            <a:r>
              <a:rPr lang="ko-KR" altLang="en-US" sz="2400"/>
              <a:t> </a:t>
            </a:r>
          </a:p>
          <a:p>
            <a:endParaRPr lang="ko-KR" altLang="en-US" sz="2800"/>
          </a:p>
        </p:txBody>
      </p:sp>
      <p:sp>
        <p:nvSpPr>
          <p:cNvPr id="59396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성과가 나타나지 않을 때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19672" y="285728"/>
            <a:ext cx="6659506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>
              <a:defRPr/>
            </a:pPr>
            <a:endParaRPr lang="en-US" altLang="ko-KR" sz="20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B" pitchFamily="18" charset="-127"/>
              <a:ea typeface="HY강B" pitchFamily="18" charset="-127"/>
              <a:cs typeface="Arial" charset="0"/>
            </a:endParaRPr>
          </a:p>
          <a:p>
            <a:pPr>
              <a:defRPr/>
            </a:pP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5.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 성과 측정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성과와 역량과의 관계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)</a:t>
            </a:r>
            <a:endParaRPr lang="ko-KR" altLang="en-US" sz="2400" b="0" dirty="0"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 </a:t>
            </a:r>
          </a:p>
          <a:p>
            <a:pPr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역량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(Competency)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X(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곱하기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실행력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(Action)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= 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성과</a:t>
            </a:r>
          </a:p>
          <a:p>
            <a:pPr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예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)	0.5(50%) X(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곱하기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) 0.5(50%) = </a:t>
            </a:r>
            <a:r>
              <a:rPr lang="en-US" altLang="ko-KR" sz="2400" b="0" dirty="0">
                <a:solidFill>
                  <a:schemeClr val="accent6">
                    <a:lumMod val="50000"/>
                  </a:schemeClr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0.25(25%) </a:t>
            </a:r>
            <a:endParaRPr lang="ko-KR" altLang="en-US" sz="2400" b="0" dirty="0">
              <a:solidFill>
                <a:schemeClr val="accent6">
                  <a:lumMod val="50000"/>
                </a:schemeClr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0.4(40%) X(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곱하기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) 0.8(80%) = </a:t>
            </a:r>
            <a:r>
              <a:rPr lang="en-US" altLang="ko-KR" sz="2400" b="0" dirty="0">
                <a:solidFill>
                  <a:schemeClr val="accent6">
                    <a:lumMod val="50000"/>
                  </a:schemeClr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0.32(32%)</a:t>
            </a:r>
            <a:endParaRPr lang="ko-KR" altLang="en-US" sz="2400" b="0" dirty="0">
              <a:solidFill>
                <a:schemeClr val="accent6">
                  <a:lumMod val="50000"/>
                </a:schemeClr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	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1.0(100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%) X(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곱하기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) 0.0%(0%) = </a:t>
            </a:r>
            <a:r>
              <a:rPr lang="en-US" altLang="ko-KR" sz="2400" b="0" dirty="0">
                <a:solidFill>
                  <a:schemeClr val="accent6">
                    <a:lumMod val="50000"/>
                  </a:schemeClr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0.0(0%)</a:t>
            </a:r>
            <a:endParaRPr lang="ko-KR" altLang="en-US" sz="2400" b="0" dirty="0">
              <a:solidFill>
                <a:schemeClr val="accent6">
                  <a:lumMod val="50000"/>
                </a:schemeClr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0.2(20%) X(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곱하기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) 1.0(100%) = </a:t>
            </a:r>
            <a:r>
              <a:rPr lang="en-US" altLang="ko-KR" sz="2400" b="0" dirty="0">
                <a:solidFill>
                  <a:schemeClr val="accent6">
                    <a:lumMod val="50000"/>
                  </a:schemeClr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0.2(20%)</a:t>
            </a:r>
            <a:endParaRPr lang="ko-KR" altLang="en-US" sz="2400" b="0" dirty="0">
              <a:solidFill>
                <a:schemeClr val="accent6">
                  <a:lumMod val="50000"/>
                </a:schemeClr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0.8(80%)X(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곱하기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) 0.9(90%) =</a:t>
            </a:r>
            <a:r>
              <a:rPr lang="en-US" altLang="ko-KR" sz="2400" b="0" dirty="0">
                <a:solidFill>
                  <a:schemeClr val="accent6">
                    <a:lumMod val="50000"/>
                  </a:schemeClr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0.72(72%)</a:t>
            </a:r>
          </a:p>
          <a:p>
            <a:pPr>
              <a:defRPr/>
            </a:pPr>
            <a:endParaRPr lang="ko-KR" altLang="en-US" sz="2400" b="0" dirty="0"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>
              <a:defRPr/>
            </a:pP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 * 실행력은 실행 계획이 아니라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일을 이룰 수 있는 </a:t>
            </a:r>
            <a:r>
              <a:rPr lang="ko-KR" altLang="en-US" sz="2400" b="0" u="sng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기술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이다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.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 즉 효과적인 방법이다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.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endParaRPr lang="en-US" altLang="ko-KR" sz="2400" b="0" dirty="0"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b="0" dirty="0"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cs typeface="Arial" charset="0"/>
            </a:endParaRPr>
          </a:p>
          <a:p>
            <a:pPr>
              <a:defRPr/>
            </a:pPr>
            <a:endParaRPr lang="en-US" altLang="ko-KR" sz="2400" dirty="0">
              <a:cs typeface="Arial" charset="0"/>
            </a:endParaRPr>
          </a:p>
          <a:p>
            <a:pPr>
              <a:defRPr/>
            </a:pPr>
            <a:endParaRPr lang="en-US" altLang="ko-KR" sz="2400" dirty="0">
              <a:cs typeface="Arial" charset="0"/>
            </a:endParaRPr>
          </a:p>
          <a:p>
            <a:pPr>
              <a:defRPr/>
            </a:pPr>
            <a:endParaRPr lang="en-US" altLang="ko-KR" sz="2400" dirty="0">
              <a:cs typeface="Arial" charset="0"/>
            </a:endParaRPr>
          </a:p>
          <a:p>
            <a:pPr>
              <a:defRPr/>
            </a:pPr>
            <a:endParaRPr lang="ko-KR" altLang="en-US" sz="2400" dirty="0">
              <a:cs typeface="Arial" charset="0"/>
            </a:endParaRPr>
          </a:p>
          <a:p>
            <a:pPr>
              <a:defRPr/>
            </a:pPr>
            <a:r>
              <a:rPr lang="ko-KR" altLang="en-US" sz="2400" dirty="0">
                <a:cs typeface="Arial" charset="0"/>
              </a:rPr>
              <a:t> </a:t>
            </a:r>
          </a:p>
          <a:p>
            <a:pPr>
              <a:defRPr/>
            </a:pPr>
            <a:r>
              <a:rPr lang="ko-KR" altLang="en-US" sz="2400" dirty="0">
                <a:cs typeface="Arial" charset="0"/>
              </a:rPr>
              <a:t> </a:t>
            </a:r>
          </a:p>
          <a:p>
            <a:pPr>
              <a:defRPr/>
            </a:pPr>
            <a:r>
              <a:rPr lang="ko-KR" altLang="en-US" sz="2400" dirty="0">
                <a:cs typeface="Arial" charset="0"/>
              </a:rPr>
              <a:t> </a:t>
            </a:r>
            <a:endParaRPr lang="ko-KR" altLang="en-US" sz="2800" dirty="0">
              <a:cs typeface="Arial" charset="0"/>
            </a:endParaRPr>
          </a:p>
        </p:txBody>
      </p:sp>
      <p:sp>
        <p:nvSpPr>
          <p:cNvPr id="60420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성과가 나타나지 않을 때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123728" y="285728"/>
            <a:ext cx="615545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468313" y="982469"/>
            <a:ext cx="6934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3600" dirty="0" smtClean="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rPr>
              <a:t>2. </a:t>
            </a:r>
            <a:r>
              <a:rPr lang="ko-KR" altLang="en-US" sz="3600" dirty="0" smtClean="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rPr>
              <a:t>인생과 사역의 목표 세우는 이유</a:t>
            </a:r>
            <a:r>
              <a:rPr lang="en-US" altLang="ko-KR" sz="3600" dirty="0" smtClean="0">
                <a:solidFill>
                  <a:srgbClr val="000000"/>
                </a:solidFill>
                <a:latin typeface="휴먼모음T" pitchFamily="18" charset="-127"/>
                <a:ea typeface="휴먼모음T" pitchFamily="18" charset="-127"/>
              </a:rPr>
              <a:t> </a:t>
            </a:r>
            <a:endParaRPr lang="en-US" altLang="ko-KR" sz="3600" dirty="0">
              <a:solidFill>
                <a:srgbClr val="00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21508" name="TextBox 4"/>
          <p:cNvSpPr txBox="1">
            <a:spLocks noChangeArrowheads="1"/>
          </p:cNvSpPr>
          <p:nvPr/>
        </p:nvSpPr>
        <p:spPr bwMode="auto">
          <a:xfrm>
            <a:off x="395536" y="1700808"/>
            <a:ext cx="8280152" cy="489364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latinLnBrk="0">
              <a:buAutoNum type="arabicParenR"/>
            </a:pP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목표를 세우면 효과적으로 </a:t>
            </a:r>
            <a:r>
              <a:rPr lang="ko-KR" altLang="en-US" sz="2400" dirty="0" err="1" smtClean="0">
                <a:latin typeface="HY견고딕" pitchFamily="18" charset="-127"/>
                <a:ea typeface="HY견고딕" pitchFamily="18" charset="-127"/>
              </a:rPr>
              <a:t>일할수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457200" indent="-457200" latinLnBrk="0"/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	(1)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만일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KAL/ </a:t>
            </a:r>
            <a:r>
              <a:rPr lang="en-US" altLang="ko-KR" sz="2400" dirty="0" err="1">
                <a:latin typeface="HY견고딕" pitchFamily="18" charset="-127"/>
                <a:ea typeface="HY견고딕" pitchFamily="18" charset="-127"/>
              </a:rPr>
              <a:t>Asiana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를 운전하고 인천을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목표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방향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로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잡았다면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어디로 가야 할지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방향설정을 하니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…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목적지를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알기에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걱정할 필요 없고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한길로 가면 됨</a:t>
            </a: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 </a:t>
            </a:r>
          </a:p>
          <a:p>
            <a:pPr latinLnBrk="0"/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    (2)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만일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에베레스트 산을 향해 등반을 하고자 하는 목표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방향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를 가졌다면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 </a:t>
            </a:r>
            <a:r>
              <a:rPr lang="ko-KR" altLang="en-US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기대</a:t>
            </a:r>
            <a:r>
              <a:rPr lang="en-US" altLang="ko-KR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흥분</a:t>
            </a:r>
            <a:r>
              <a:rPr lang="en-US" altLang="ko-KR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되어지고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등반에 필요한 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준비를 철저히 하게 됨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,…,</a:t>
            </a:r>
          </a:p>
          <a:p>
            <a:pPr latinLnBrk="0"/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(3)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만일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당신이 책을 한 권 쓰겠다는 </a:t>
            </a:r>
            <a:endParaRPr lang="en-US" altLang="ko-KR" sz="2400" dirty="0"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목표를 세운다면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원고준비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..,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기도하고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, </a:t>
            </a:r>
          </a:p>
          <a:p>
            <a:pPr latinLnBrk="0"/>
            <a:r>
              <a:rPr lang="ko-KR" altLang="en-US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스케줄을 짜게 되고</a:t>
            </a:r>
            <a:r>
              <a:rPr lang="en-US" altLang="ko-KR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,..</a:t>
            </a:r>
            <a:r>
              <a:rPr lang="ko-KR" altLang="en-US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관련 책을 읽게 </a:t>
            </a:r>
            <a:endParaRPr lang="en-US" altLang="ko-KR" sz="2400" dirty="0">
              <a:solidFill>
                <a:srgbClr val="0A6E02"/>
              </a:solidFill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ko-KR" altLang="en-US" sz="2400" dirty="0">
                <a:solidFill>
                  <a:srgbClr val="0A6E02"/>
                </a:solidFill>
                <a:latin typeface="HY견고딕" pitchFamily="18" charset="-127"/>
                <a:ea typeface="HY견고딕" pitchFamily="18" charset="-127"/>
              </a:rPr>
              <a:t>되고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…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쉽게</a:t>
            </a:r>
            <a:r>
              <a:rPr lang="en-US" altLang="ko-KR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4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효과적으로 일을 함</a:t>
            </a:r>
            <a:endParaRPr lang="en-US" altLang="ko-KR" sz="2400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835696" y="285728"/>
            <a:ext cx="6443482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  <p:pic>
        <p:nvPicPr>
          <p:cNvPr id="21506" name="클립 아트 개체 틀 6" descr="j2.jpg"/>
          <p:cNvPicPr>
            <a:picLocks noGrp="1" noChangeAspect="1"/>
          </p:cNvPicPr>
          <p:nvPr>
            <p:ph type="clipArt"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728022" y="4365104"/>
            <a:ext cx="3092450" cy="2439988"/>
          </a:xfrm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I.  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교회 비전을 받아라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잠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29:18)</a:t>
            </a:r>
            <a:r>
              <a:rPr lang="en-US" altLang="ko-KR" sz="32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☞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교회의 방향 설정을 위함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비전의 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정의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는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	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미래 교회 그림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(future church picture)</a:t>
            </a:r>
            <a:endParaRPr lang="en-US" altLang="ko-KR" sz="24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막연한 그림이 아니라</a:t>
            </a:r>
            <a:endParaRPr lang="en-US" altLang="ko-KR" sz="24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도전적인 그림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(challenging picture) 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그림은 누가 주는가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  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하나님이 주심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(God’s given picture)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그림이 어디서 나오는가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하나님의 말씀으로 </a:t>
            </a:r>
            <a:r>
              <a:rPr lang="ko-KR" altLang="en-US" sz="2400" b="0" dirty="0" err="1">
                <a:latin typeface="HY견고딕" pitchFamily="18" charset="-127"/>
                <a:ea typeface="HY견고딕" pitchFamily="18" charset="-127"/>
              </a:rPr>
              <a:t>부터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(from the word of God)</a:t>
            </a:r>
          </a:p>
          <a:p>
            <a:pPr marL="514350" indent="-514350"/>
            <a:endParaRPr lang="en-US" altLang="ko-KR" sz="24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1444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특강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스마트 실행 전략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lang="en-US" altLang="ko-KR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a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763688" y="285728"/>
            <a:ext cx="651549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0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0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60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0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0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0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0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0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0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0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I.  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교회 비전을 받아라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en-US" altLang="ko-KR" sz="32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☞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교회에 주신 비전의 가치 측정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 비전을 위해 생명을 드릴 수 있나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	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시간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물질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온 생명을 드려도 아깝지 않다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</a:t>
            </a:r>
            <a:endParaRPr lang="en-US" altLang="ko-KR" sz="24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 비전이 당신의 심장을 박동하게 하는가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앞으로 이루어질 비전을 생각하면 심장이 약동한다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 비전이 영적 에너지를 공급해 주는가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  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심장이 온 몸에 피를 공급하듯이 삶에 생기를 준다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 비전이 당신의 삶을 지배하는가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내 삶의 모든 영역에 영향을 미치고 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4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2468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특강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1) 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스마트 실행 전략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비전</a:t>
            </a:r>
            <a:r>
              <a:rPr lang="en-US" altLang="ko-KR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b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547664" y="285728"/>
            <a:ext cx="673151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3"/>
          <p:cNvSpPr>
            <a:spLocks noChangeArrowheads="1"/>
          </p:cNvSpPr>
          <p:nvPr/>
        </p:nvSpPr>
        <p:spPr bwMode="auto">
          <a:xfrm>
            <a:off x="539750" y="1674836"/>
            <a:ext cx="8153400" cy="5040312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II.  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교회 핵심가치를 정하라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빌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3:8)</a:t>
            </a:r>
            <a:r>
              <a:rPr lang="en-US" altLang="ko-KR" sz="32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☞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교회의 방향과 진로 설정을 위함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핵심가치의 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“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정의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는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	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영원히 변하지 않는 믿음 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(forever and unchanging belief/faith)</a:t>
            </a:r>
            <a:endParaRPr lang="en-US" altLang="ko-KR" sz="24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핵심 가치는 많은 가치 중에서 가장 중요한 가치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많은  가치들 중에서 가장 큰 가치를 정하라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핵심 가치는 어디에 근거하는가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  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하나님의 말씀에서 나옴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예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예수님의 가치 중 하나는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“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사랑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”,”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희생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”,”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섬김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”,.”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영혼 구원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”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등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핵심가치는 비전을 이루어가는데 얼마나 중요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예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!,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비전을 이루어가는데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절대적임</a:t>
            </a:r>
            <a:endParaRPr lang="en-US" altLang="ko-KR" sz="24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3492" name="제목 5"/>
          <p:cNvSpPr>
            <a:spLocks noGrp="1"/>
          </p:cNvSpPr>
          <p:nvPr>
            <p:ph type="title"/>
          </p:nvPr>
        </p:nvSpPr>
        <p:spPr>
          <a:xfrm>
            <a:off x="468313" y="955698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특강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스마트 실행 전략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핵심가치</a:t>
            </a:r>
            <a:r>
              <a:rPr lang="en-US" altLang="ko-KR" sz="3600" b="1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a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03648" y="285728"/>
            <a:ext cx="687553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04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04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604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60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604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60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04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0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04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0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041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0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041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II.  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교회 핵심가치를 정하라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en-US" altLang="ko-KR" sz="32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☞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교회의 방향과 진로 설정을 위함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비전과 핵심가치는 영어로 말하면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	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비전은 </a:t>
            </a:r>
            <a:r>
              <a:rPr lang="en-US" altLang="ko-KR" sz="2400" b="0" u="sng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where are you going?(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어디로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도착지가 어디인가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당신이 머리 속에 있는 그림은 어떤 그림인가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?)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이라면 핵심가치는 </a:t>
            </a:r>
            <a:r>
              <a:rPr lang="en-US" altLang="ko-KR" sz="2400" b="0" u="sng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Who are you?(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당신은 누구인가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?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당신의 존재는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?)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이라 할수 있다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  <a:endParaRPr lang="en-US" altLang="ko-KR" sz="24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시간이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지나면서 가치는 변하는가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아님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!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만일 시간이 지나 변하면 가치로 정할 수 없다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 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그러면 가치가 수정되거나 더해 질 수 있는가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  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예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,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수정 가능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,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가지에서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4-5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개로 더 할 수 있음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 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핵심가치는 몇 개 정도 정할까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	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가능하면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4-7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개로 정하라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.</a:t>
            </a:r>
          </a:p>
        </p:txBody>
      </p:sp>
      <p:sp>
        <p:nvSpPr>
          <p:cNvPr id="64516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smtClean="0"/>
              <a:t/>
            </a:r>
            <a:br>
              <a:rPr lang="en-US" altLang="ko-KR" smtClean="0"/>
            </a:br>
            <a:r>
              <a:rPr lang="en-US" altLang="ko-KR" sz="3600" b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특강</a:t>
            </a:r>
            <a:r>
              <a:rPr lang="en-US" altLang="ko-KR" sz="3600" b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2) </a:t>
            </a:r>
            <a:r>
              <a:rPr lang="ko-KR" altLang="en-US" sz="3600" b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스마트 실행 전략</a:t>
            </a:r>
            <a:r>
              <a:rPr lang="en-US" altLang="ko-KR" sz="3600" b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핵심가치</a:t>
            </a:r>
            <a:r>
              <a:rPr lang="en-US" altLang="ko-KR" sz="3600" b="1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b</a:t>
            </a:r>
            <a:r>
              <a:rPr lang="en-US" altLang="ko-KR" sz="3600" b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3600" b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mtClean="0"/>
              <a:t/>
            </a:r>
            <a:br>
              <a:rPr lang="en-US" altLang="ko-KR" smtClean="0"/>
            </a:br>
            <a:endParaRPr lang="ko-KR" altLang="en-US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91680" y="285728"/>
            <a:ext cx="6587498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III.  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문제를 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Define(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찾아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하라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en-US" altLang="ko-KR" sz="32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☞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진로나 방향을 설정하기 위함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교회가 가진 강점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(Strength)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을 발견하라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		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교회 건강진단 처방 리포트를 참고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가장 큰 문제점 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3-5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개를 발견하라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    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교회 건강진단 처방 리포트를 참고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 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그 문제를 일으키는 근본 원인을 찾아라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3-5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개가 전체 문제의 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80%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됨을 알라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할일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 	1)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교회 건강진단을 실시하기</a:t>
            </a:r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			2)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교인들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각부서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기관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의 의견 수렴</a:t>
            </a:r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5540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특강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스마트 실행 전략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31640" y="285728"/>
            <a:ext cx="6947538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IV.  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전략 팀을 형성하라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en-US" altLang="ko-KR" sz="32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☞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누가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?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 문제 해결 자로 세울까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?</a:t>
            </a:r>
            <a:endParaRPr lang="en-US" altLang="ko-KR" sz="28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3-5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명의 전략 팀을 구성하라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주일 출석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명 이상의 교회는 각 문제 해결을 위해 지원 팀으로 약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5-7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명으로 할 것 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 </a:t>
            </a:r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할당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(Assignment)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을 정하라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각자 자기 부서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기관 일을 하면서 전략 팀에서 일하라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자기 일의 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50%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정도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 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예산을 지원 받아라</a:t>
            </a:r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할일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 	1) 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자격을 발표하고 지원 팀 모집</a:t>
            </a:r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endParaRPr lang="en-US" altLang="ko-KR" sz="28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6564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특강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스마트 실행 전략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91680" y="285728"/>
            <a:ext cx="6587498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4779070"/>
          </a:xfrm>
          <a:prstGeom prst="rect">
            <a:avLst/>
          </a:prstGeom>
          <a:solidFill>
            <a:srgbClr val="FFC0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marL="514350" indent="-514350"/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V.  </a:t>
            </a:r>
            <a:r>
              <a:rPr lang="ko-KR" altLang="en-US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실행 계획서를 작성하라</a:t>
            </a:r>
            <a:r>
              <a:rPr lang="en-US" altLang="ko-KR" sz="3200" b="0" dirty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en-US" altLang="ko-KR" sz="32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   </a:t>
            </a:r>
          </a:p>
          <a:p>
            <a:pPr marL="514350" indent="-514350"/>
            <a:r>
              <a:rPr lang="en-US" altLang="ko-KR" sz="28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☞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교회 발전을 위한 리포트 만들기</a:t>
            </a:r>
            <a:endParaRPr lang="en-US" altLang="ko-KR" sz="24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1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년을 기초해서 만들어라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    </a:t>
            </a:r>
            <a:r>
              <a:rPr lang="en-US" altLang="ko-KR" sz="20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000" b="0" dirty="0">
                <a:latin typeface="HY견고딕" pitchFamily="18" charset="-127"/>
                <a:ea typeface="HY견고딕" pitchFamily="18" charset="-127"/>
              </a:rPr>
              <a:t>주일 출석 </a:t>
            </a:r>
            <a:r>
              <a:rPr lang="en-US" altLang="ko-KR" sz="2000" b="0" dirty="0">
                <a:latin typeface="HY견고딕" pitchFamily="18" charset="-127"/>
                <a:ea typeface="HY견고딕" pitchFamily="18" charset="-127"/>
              </a:rPr>
              <a:t>100</a:t>
            </a:r>
            <a:r>
              <a:rPr lang="ko-KR" altLang="en-US" sz="2000" b="0" dirty="0">
                <a:latin typeface="HY견고딕" pitchFamily="18" charset="-127"/>
                <a:ea typeface="HY견고딕" pitchFamily="18" charset="-127"/>
              </a:rPr>
              <a:t>명 이상의 교회는 각 문제 해결을 위해 지원 팀으로 약 </a:t>
            </a:r>
            <a:r>
              <a:rPr lang="en-US" altLang="ko-KR" sz="2000" b="0" dirty="0">
                <a:latin typeface="HY견고딕" pitchFamily="18" charset="-127"/>
                <a:ea typeface="HY견고딕" pitchFamily="18" charset="-127"/>
              </a:rPr>
              <a:t>5-7</a:t>
            </a:r>
            <a:r>
              <a:rPr lang="ko-KR" altLang="en-US" sz="2000" b="0" dirty="0">
                <a:latin typeface="HY견고딕" pitchFamily="18" charset="-127"/>
                <a:ea typeface="HY견고딕" pitchFamily="18" charset="-127"/>
              </a:rPr>
              <a:t>명으로 할 것 </a:t>
            </a:r>
            <a:r>
              <a:rPr lang="en-US" altLang="ko-KR" sz="2000" b="0" dirty="0">
                <a:latin typeface="HY견고딕" pitchFamily="18" charset="-127"/>
                <a:ea typeface="HY견고딕" pitchFamily="18" charset="-127"/>
              </a:rPr>
              <a:t>) </a:t>
            </a:r>
            <a:endParaRPr lang="en-US" altLang="ko-KR" sz="2400" b="0" dirty="0"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목표와 그에 따른 실행전략을 상세히 쓰라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전략 팀과 지원자들이 함께 모여 의견을 모으라</a:t>
            </a:r>
            <a:r>
              <a:rPr lang="en-US" altLang="ko-KR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.(</a:t>
            </a:r>
            <a:r>
              <a:rPr lang="ko-KR" altLang="en-US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공감</a:t>
            </a:r>
            <a:r>
              <a:rPr lang="en-US" altLang="ko-KR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/</a:t>
            </a:r>
            <a:r>
              <a:rPr lang="ko-KR" altLang="en-US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공유</a:t>
            </a:r>
            <a:r>
              <a:rPr lang="en-US" altLang="ko-KR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sz="24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실행 가능한 것을 찾아라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● 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교회 사무총회에서 안준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(Approve)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받아라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.</a:t>
            </a:r>
            <a:r>
              <a:rPr lang="ko-KR" altLang="en-US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공인</a:t>
            </a:r>
            <a:r>
              <a:rPr lang="en-US" altLang="ko-KR" sz="2400" b="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)</a:t>
            </a:r>
            <a:endParaRPr lang="en-US" altLang="ko-KR" sz="2400" b="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</a:endParaRPr>
          </a:p>
          <a:p>
            <a:pPr marL="514350" indent="-514350"/>
            <a:r>
              <a:rPr lang="en-US" altLang="ko-KR" sz="2400" b="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	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할일</a:t>
            </a:r>
            <a:r>
              <a:rPr lang="en-US" altLang="ko-KR" sz="2400" b="0" dirty="0">
                <a:latin typeface="HY견고딕" pitchFamily="18" charset="-127"/>
                <a:ea typeface="HY견고딕" pitchFamily="18" charset="-127"/>
              </a:rPr>
              <a:t>) 1) </a:t>
            </a:r>
            <a:r>
              <a:rPr lang="ko-KR" altLang="en-US" sz="2400" b="0" dirty="0">
                <a:latin typeface="HY견고딕" pitchFamily="18" charset="-127"/>
                <a:ea typeface="HY견고딕" pitchFamily="18" charset="-127"/>
              </a:rPr>
              <a:t>실행계획서를 만들어 담임목사의 피드백 받고 사무총회에 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</a:rPr>
              <a:t>제출</a:t>
            </a:r>
            <a:endParaRPr lang="en-US" altLang="ko-KR" sz="2400" b="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7588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특강</a:t>
            </a:r>
            <a:r>
              <a:rPr lang="en-US" altLang="ko-KR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) </a:t>
            </a:r>
            <a:r>
              <a:rPr lang="ko-KR" altLang="en-US" sz="3600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스마트 실행 전략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610733" y="285728"/>
            <a:ext cx="601143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7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ChangeArrowheads="1"/>
          </p:cNvSpPr>
          <p:nvPr/>
        </p:nvSpPr>
        <p:spPr bwMode="auto">
          <a:xfrm>
            <a:off x="539750" y="1746274"/>
            <a:ext cx="8153400" cy="5040312"/>
          </a:xfrm>
          <a:prstGeom prst="rect">
            <a:avLst/>
          </a:prstGeom>
          <a:solidFill>
            <a:srgbClr val="92D05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>
              <a:defRPr/>
            </a:pPr>
            <a:endParaRPr lang="en-US" altLang="ko-KR" sz="20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M" pitchFamily="18" charset="-127"/>
              <a:ea typeface="HY강M" pitchFamily="18" charset="-127"/>
              <a:cs typeface="Arial" charset="0"/>
            </a:endParaRPr>
          </a:p>
          <a:p>
            <a:pPr>
              <a:defRPr/>
            </a:pPr>
            <a:endParaRPr lang="en-US" altLang="ko-KR" sz="2400" dirty="0">
              <a:latin typeface="HY강B" pitchFamily="18" charset="-127"/>
              <a:ea typeface="HY강B" pitchFamily="18" charset="-127"/>
              <a:cs typeface="Arial" charset="0"/>
            </a:endParaRPr>
          </a:p>
          <a:p>
            <a:pPr marL="457200" indent="-457200">
              <a:buAutoNum type="arabicParenR"/>
              <a:defRPr/>
            </a:pP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“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교회 마케팅 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101”(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올리브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북스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리차드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라이징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저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, 2007, p.304)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나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“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스타벅스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사람들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”(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명진충판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조셉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미첼리저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, 2007, p.269)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중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한권을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택하여 읽어 오십시오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.(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필수가 아님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)</a:t>
            </a:r>
          </a:p>
          <a:p>
            <a:pPr marL="457200" indent="-457200">
              <a:buAutoNum type="arabicParenR"/>
              <a:defRPr/>
            </a:pPr>
            <a:endParaRPr lang="en-US" altLang="ko-KR" sz="2400" b="0" dirty="0" smtClean="0"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marL="457200" indent="-457200">
              <a:buAutoNum type="arabicParenR"/>
              <a:defRPr/>
            </a:pP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당신의 교회 지난 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5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년간의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상활을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파악할수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있는 자료들 차트로 만들어 오십시오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.(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예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: 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주일예배 출석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주일헌금 등의 변화와 미래 목표 적기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)</a:t>
            </a:r>
          </a:p>
          <a:p>
            <a:pPr marL="457200" indent="-457200">
              <a:defRPr/>
            </a:pP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3)“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끌리는 사람의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백만불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짜리 매력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(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브라이언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ko-KR" altLang="en-US" sz="2400" b="0" dirty="0" err="1" smtClean="0">
                <a:latin typeface="HY견고딕" pitchFamily="18" charset="-127"/>
                <a:ea typeface="HY견고딕" pitchFamily="18" charset="-127"/>
                <a:cs typeface="Arial" charset="0"/>
              </a:rPr>
              <a:t>트레이시외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한국경제 신문 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p.266)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을 읽고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, &lt;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부록 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8-1&gt; “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당신의 대인관계는 얼마나 매력적인가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”(33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문제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)</a:t>
            </a:r>
            <a:r>
              <a:rPr lang="ko-KR" altLang="en-US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를 해 오십시오</a:t>
            </a:r>
            <a:r>
              <a:rPr lang="en-US" altLang="ko-KR" sz="2400" b="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</a:t>
            </a:r>
            <a:endParaRPr lang="en-US" altLang="ko-KR" sz="2400" dirty="0">
              <a:cs typeface="Arial" charset="0"/>
            </a:endParaRPr>
          </a:p>
          <a:p>
            <a:pPr>
              <a:defRPr/>
            </a:pPr>
            <a:endParaRPr lang="en-US" altLang="ko-KR" sz="2400" dirty="0">
              <a:cs typeface="Arial" charset="0"/>
            </a:endParaRPr>
          </a:p>
          <a:p>
            <a:pPr>
              <a:defRPr/>
            </a:pPr>
            <a:endParaRPr lang="en-US" altLang="ko-KR" sz="2400" dirty="0">
              <a:cs typeface="Arial" charset="0"/>
            </a:endParaRPr>
          </a:p>
          <a:p>
            <a:pPr>
              <a:defRPr/>
            </a:pPr>
            <a:endParaRPr lang="en-US" altLang="ko-KR" sz="2400" dirty="0">
              <a:cs typeface="Arial" charset="0"/>
            </a:endParaRPr>
          </a:p>
          <a:p>
            <a:pPr>
              <a:defRPr/>
            </a:pPr>
            <a:endParaRPr lang="ko-KR" altLang="en-US" sz="2400" dirty="0">
              <a:cs typeface="Arial" charset="0"/>
            </a:endParaRPr>
          </a:p>
          <a:p>
            <a:pPr>
              <a:defRPr/>
            </a:pPr>
            <a:r>
              <a:rPr lang="ko-KR" altLang="en-US" sz="2400" dirty="0">
                <a:cs typeface="Arial" charset="0"/>
              </a:rPr>
              <a:t> </a:t>
            </a:r>
          </a:p>
          <a:p>
            <a:pPr>
              <a:defRPr/>
            </a:pPr>
            <a:r>
              <a:rPr lang="ko-KR" altLang="en-US" sz="2400" dirty="0">
                <a:cs typeface="Arial" charset="0"/>
              </a:rPr>
              <a:t> </a:t>
            </a:r>
          </a:p>
          <a:p>
            <a:pPr>
              <a:defRPr/>
            </a:pPr>
            <a:r>
              <a:rPr lang="ko-KR" altLang="en-US" sz="2400" dirty="0">
                <a:cs typeface="Arial" charset="0"/>
              </a:rPr>
              <a:t> </a:t>
            </a:r>
            <a:endParaRPr lang="ko-KR" altLang="en-US" sz="2800" dirty="0">
              <a:cs typeface="Arial" charset="0"/>
            </a:endParaRPr>
          </a:p>
        </p:txBody>
      </p:sp>
      <p:sp>
        <p:nvSpPr>
          <p:cNvPr id="60420" name="제목 5"/>
          <p:cNvSpPr>
            <a:spLocks noGrp="1"/>
          </p:cNvSpPr>
          <p:nvPr>
            <p:ph type="title"/>
          </p:nvPr>
        </p:nvSpPr>
        <p:spPr>
          <a:xfrm>
            <a:off x="468313" y="1027136"/>
            <a:ext cx="8229600" cy="652463"/>
          </a:xfrm>
          <a:solidFill>
            <a:srgbClr val="FFC000"/>
          </a:solidFill>
        </p:spPr>
        <p:txBody>
          <a:bodyPr/>
          <a:lstStyle/>
          <a:p>
            <a:pPr algn="l"/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6</a:t>
            </a:r>
            <a:r>
              <a:rPr lang="en-US" altLang="ko-KR" sz="3600" b="1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다음달 </a:t>
            </a:r>
            <a:r>
              <a:rPr lang="ko-KR" altLang="en-US" sz="3600" dirty="0" err="1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숙제물</a:t>
            </a:r>
            <a:r>
              <a:rPr lang="ko-KR" altLang="en-US" sz="3600" dirty="0" smtClean="0">
                <a:solidFill>
                  <a:srgbClr val="6C2112"/>
                </a:solidFill>
                <a:latin typeface="HY견고딕" pitchFamily="18" charset="-127"/>
                <a:ea typeface="HY견고딕" pitchFamily="18" charset="-127"/>
              </a:rPr>
              <a:t> 하기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79712" y="285728"/>
            <a:ext cx="6299466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79512" y="2147372"/>
            <a:ext cx="8784976" cy="156966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제</a:t>
            </a:r>
            <a: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4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강이 끝났습니다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제</a:t>
            </a:r>
            <a:r>
              <a:rPr lang="en-US" altLang="ko-KR" sz="240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5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강이 곧 시작되겠습니다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 </a:t>
            </a:r>
          </a:p>
          <a:p>
            <a:pPr algn="ctr">
              <a:defRPr/>
            </a:pP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즐거운 쉼이 되기를 바랍니다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  <a:cs typeface="Arial" charset="0"/>
              </a:rPr>
              <a:t>.</a:t>
            </a:r>
          </a:p>
          <a:p>
            <a:pPr algn="ctr">
              <a:defRPr/>
            </a:pPr>
            <a:r>
              <a:rPr lang="en-US" altLang="ko-KR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이 자료는 </a:t>
            </a:r>
            <a:r>
              <a:rPr lang="ko-KR" altLang="en-US" sz="2400" dirty="0" err="1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그린오션</a:t>
            </a: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전략 연구소의 허락을 받지 않고 </a:t>
            </a:r>
            <a:endParaRPr lang="en-US" altLang="ko-KR" sz="2400" dirty="0" smtClean="0">
              <a:solidFill>
                <a:srgbClr val="C00000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algn="ctr">
              <a:defRPr/>
            </a:pPr>
            <a:r>
              <a:rPr lang="ko-KR" altLang="en-US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사용하는 것은 불법이기에 법적 책임을 질 수 있습니다</a:t>
            </a:r>
            <a:r>
              <a:rPr lang="en-US" altLang="ko-KR" sz="2400" dirty="0" smtClean="0">
                <a:solidFill>
                  <a:srgbClr val="C000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.)</a:t>
            </a:r>
            <a:endParaRPr lang="en-US" altLang="ko-KR" sz="3600" dirty="0">
              <a:solidFill>
                <a:srgbClr val="C00000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</p:txBody>
      </p:sp>
      <p:pic>
        <p:nvPicPr>
          <p:cNvPr id="5" name="그림 4" descr="Thrive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285728"/>
            <a:ext cx="3240360" cy="691044"/>
          </a:xfrm>
          <a:prstGeom prst="rect">
            <a:avLst/>
          </a:prstGeom>
        </p:spPr>
      </p:pic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95536" y="5805264"/>
            <a:ext cx="4104456" cy="86409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www.igomt.com</a:t>
            </a:r>
          </a:p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굴림" charset="-127"/>
                <a:cs typeface="+mn-cs"/>
              </a:rPr>
              <a:t>Jamessok_4@hotmail.com</a:t>
            </a:r>
            <a:endParaRPr kumimoji="0" lang="ko-KR" altLang="en-US" sz="18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굴림" charset="-127"/>
              <a:cs typeface="+mn-cs"/>
            </a:endParaRP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611560" y="3784972"/>
            <a:ext cx="81438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ko-KR" altLang="en-US" sz="3600" dirty="0" err="1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그린오션</a:t>
            </a:r>
            <a:r>
              <a:rPr lang="ko-KR" altLang="en-US" sz="36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전략 연구</a:t>
            </a:r>
            <a:r>
              <a:rPr lang="ko-KR" altLang="en-US" sz="36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소</a:t>
            </a:r>
            <a:r>
              <a:rPr lang="ko-KR" altLang="en-US" sz="3600" dirty="0" smtClean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  <a:r>
              <a:rPr lang="ko-KR" altLang="en-US" sz="36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제공</a:t>
            </a:r>
            <a:r>
              <a:rPr lang="ko-KR" altLang="en-US" sz="440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GO Thrive Coaching, </a:t>
            </a: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SBC</a:t>
            </a:r>
          </a:p>
          <a:p>
            <a:pPr algn="ctr"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11417 S. Belmont Dr. Plainfield, IL 60585  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U.S.A</a:t>
            </a:r>
          </a:p>
          <a:p>
            <a:pPr algn="ctr">
              <a:defRPr/>
            </a:pPr>
            <a:r>
              <a:rPr lang="ko-KR" altLang="en-US" sz="2000" dirty="0" err="1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그린오션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 전략 연구소 제공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: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정재홍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박상준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천성호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 </a:t>
            </a:r>
            <a:r>
              <a:rPr lang="ko-KR" altLang="en-US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정재욱</a:t>
            </a:r>
            <a:r>
              <a:rPr lang="en-US" altLang="ko-KR" sz="20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,</a:t>
            </a:r>
            <a:endParaRPr lang="en-US" altLang="ko-KR" sz="20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  <a:p>
            <a:pPr algn="ctr">
              <a:defRPr/>
            </a:pPr>
            <a:r>
              <a:rPr lang="en-US" altLang="ko-KR" sz="20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  <a:cs typeface="Arial" charset="0"/>
              </a:rPr>
              <a:t>(815) 254-7720 (Office),  (630) 452-5100(Cell)</a:t>
            </a:r>
          </a:p>
          <a:p>
            <a:pPr algn="ctr">
              <a:defRPr/>
            </a:pPr>
            <a:endParaRPr lang="ko-KR" altLang="en-US" sz="2000" dirty="0">
              <a:solidFill>
                <a:srgbClr val="0033CC"/>
              </a:solidFill>
              <a:latin typeface="HY견고딕" pitchFamily="18" charset="-127"/>
              <a:ea typeface="HY견고딕" pitchFamily="18" charset="-127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37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457200" y="982935"/>
            <a:ext cx="70104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3200" dirty="0" smtClean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2)</a:t>
            </a:r>
            <a:r>
              <a:rPr lang="ko-KR" altLang="en-US" sz="32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목표를 향해 달려간 사람들과 그렇지 아니한 사람들의 차이</a:t>
            </a:r>
            <a:r>
              <a:rPr lang="en-US" altLang="ko-KR" sz="3200" dirty="0">
                <a:solidFill>
                  <a:srgbClr val="0033CC"/>
                </a:solidFill>
                <a:latin typeface="HY견고딕" pitchFamily="18" charset="-127"/>
                <a:ea typeface="HY견고딕" pitchFamily="18" charset="-127"/>
              </a:rPr>
              <a:t>?</a:t>
            </a:r>
          </a:p>
        </p:txBody>
      </p:sp>
      <p:sp>
        <p:nvSpPr>
          <p:cNvPr id="22532" name="TextBox 4"/>
          <p:cNvSpPr txBox="1">
            <a:spLocks noChangeArrowheads="1"/>
          </p:cNvSpPr>
          <p:nvPr/>
        </p:nvSpPr>
        <p:spPr bwMode="auto">
          <a:xfrm>
            <a:off x="395288" y="2398236"/>
            <a:ext cx="8215312" cy="304698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ko-KR" altLang="en-US" sz="3200" b="0" u="sng" dirty="0" err="1">
                <a:latin typeface="HY견고딕" pitchFamily="18" charset="-127"/>
                <a:ea typeface="HY견고딕" pitchFamily="18" charset="-127"/>
              </a:rPr>
              <a:t>하바드</a:t>
            </a:r>
            <a:r>
              <a:rPr lang="en-US" altLang="ko-KR" sz="3200" b="0" u="sng" dirty="0">
                <a:latin typeface="HY견고딕" pitchFamily="18" charset="-127"/>
                <a:ea typeface="HY견고딕" pitchFamily="18" charset="-127"/>
              </a:rPr>
              <a:t>(Harvard Business School)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의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 MBA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과정 졸업생들의 조사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(1979-1989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년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: 10</a:t>
            </a:r>
            <a:r>
              <a:rPr lang="ko-KR" altLang="en-US" sz="3200" b="0" dirty="0">
                <a:latin typeface="HY견고딕" pitchFamily="18" charset="-127"/>
                <a:ea typeface="HY견고딕" pitchFamily="18" charset="-127"/>
              </a:rPr>
              <a:t>년간</a:t>
            </a:r>
            <a:r>
              <a:rPr lang="en-US" altLang="ko-KR" sz="3200" b="0" dirty="0">
                <a:latin typeface="HY견고딕" pitchFamily="18" charset="-127"/>
                <a:ea typeface="HY견고딕" pitchFamily="18" charset="-127"/>
              </a:rPr>
              <a:t>):  </a:t>
            </a:r>
            <a:endParaRPr lang="en-US" altLang="ko-KR" sz="3200" b="0" dirty="0">
              <a:solidFill>
                <a:srgbClr val="FFFFFF"/>
              </a:solidFill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84%(</a:t>
            </a:r>
            <a:r>
              <a:rPr lang="ko-KR" altLang="en-US" sz="3200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목표가 없음</a:t>
            </a:r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en-US" altLang="ko-KR" sz="32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latinLnBrk="0"/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13%(</a:t>
            </a:r>
            <a:r>
              <a:rPr lang="ko-KR" altLang="en-US" sz="3200" dirty="0">
                <a:solidFill>
                  <a:srgbClr val="0099FF"/>
                </a:solidFill>
                <a:latin typeface="HY견고딕" pitchFamily="18" charset="-127"/>
                <a:ea typeface="HY견고딕" pitchFamily="18" charset="-127"/>
              </a:rPr>
              <a:t>목표가 머리 속에만 있음</a:t>
            </a:r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latinLnBrk="0"/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3%(</a:t>
            </a:r>
            <a:r>
              <a:rPr lang="ko-KR" altLang="en-US" sz="3200" dirty="0">
                <a:solidFill>
                  <a:srgbClr val="00B050"/>
                </a:solidFill>
                <a:latin typeface="HY견고딕" pitchFamily="18" charset="-127"/>
                <a:ea typeface="HY견고딕" pitchFamily="18" charset="-127"/>
              </a:rPr>
              <a:t>쓰여진 목표가 있음</a:t>
            </a:r>
            <a:r>
              <a:rPr lang="en-US" altLang="ko-KR" sz="320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en-US" altLang="ko-KR" sz="3200" dirty="0">
                <a:solidFill>
                  <a:srgbClr val="FFFFFF"/>
                </a:solidFill>
                <a:latin typeface="HY견고딕" pitchFamily="18" charset="-127"/>
                <a:ea typeface="HY견고딕" pitchFamily="18" charset="-127"/>
              </a:rPr>
              <a:t>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907704" y="285728"/>
            <a:ext cx="6371474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Box 3"/>
          <p:cNvSpPr txBox="1">
            <a:spLocks noChangeArrowheads="1"/>
          </p:cNvSpPr>
          <p:nvPr/>
        </p:nvSpPr>
        <p:spPr bwMode="auto">
          <a:xfrm>
            <a:off x="457200" y="981075"/>
            <a:ext cx="784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ko-KR" altLang="en-US" sz="2800">
                <a:latin typeface="HY견고딕" pitchFamily="18" charset="-127"/>
                <a:ea typeface="HY견고딕" pitchFamily="18" charset="-127"/>
              </a:rPr>
              <a:t>하바드 </a:t>
            </a:r>
            <a:r>
              <a:rPr lang="en-US" altLang="ko-KR" sz="2800">
                <a:latin typeface="HY견고딕" pitchFamily="18" charset="-127"/>
                <a:ea typeface="HY견고딕" pitchFamily="18" charset="-127"/>
              </a:rPr>
              <a:t>MBA </a:t>
            </a:r>
            <a:r>
              <a:rPr lang="ko-KR" altLang="en-US" sz="2800">
                <a:latin typeface="HY견고딕" pitchFamily="18" charset="-127"/>
                <a:ea typeface="HY견고딕" pitchFamily="18" charset="-127"/>
              </a:rPr>
              <a:t>졸업생들의 </a:t>
            </a:r>
            <a:r>
              <a:rPr lang="en-US" altLang="ko-KR" sz="2800"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2800">
                <a:latin typeface="HY견고딕" pitchFamily="18" charset="-127"/>
                <a:ea typeface="HY견고딕" pitchFamily="18" charset="-127"/>
              </a:rPr>
              <a:t>년 후의 그 결과는 </a:t>
            </a:r>
            <a:r>
              <a:rPr lang="en-US" altLang="ko-KR" sz="2800">
                <a:latin typeface="HY견고딕" pitchFamily="18" charset="-127"/>
                <a:ea typeface="HY견고딕" pitchFamily="18" charset="-127"/>
              </a:rPr>
              <a:t>?</a:t>
            </a:r>
            <a:r>
              <a:rPr lang="ko-KR" altLang="en-US" sz="2800"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80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1520" y="1628800"/>
            <a:ext cx="8686800" cy="4462760"/>
          </a:xfrm>
          <a:prstGeom prst="rect">
            <a:avLst/>
          </a:prstGeom>
          <a:solidFill>
            <a:srgbClr val="FFFF00"/>
          </a:solidFill>
          <a:ln w="9525">
            <a:solidFill>
              <a:srgbClr val="00B05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latinLnBrk="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1.84%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의 학생들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개인봉급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:$  50,000) </a:t>
            </a:r>
          </a:p>
          <a:p>
            <a:pPr latinLnBrk="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2.13%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의 학생들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개인봉급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:$ 100,000)84%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의 </a:t>
            </a:r>
            <a:r>
              <a:rPr lang="en-US" altLang="ko-KR" sz="2800" b="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2</a:t>
            </a:r>
            <a:r>
              <a:rPr lang="ko-KR" altLang="en-US" sz="2800" b="0" dirty="0">
                <a:solidFill>
                  <a:srgbClr val="FF3300"/>
                </a:solidFill>
                <a:latin typeface="HY견고딕" pitchFamily="18" charset="-127"/>
                <a:ea typeface="HY견고딕" pitchFamily="18" charset="-127"/>
              </a:rPr>
              <a:t>배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800" b="0" dirty="0">
                <a:solidFill>
                  <a:srgbClr val="0099FF"/>
                </a:solidFill>
                <a:latin typeface="HY견고딕" pitchFamily="18" charset="-127"/>
                <a:ea typeface="HY견고딕" pitchFamily="18" charset="-127"/>
              </a:rPr>
              <a:t> </a:t>
            </a:r>
            <a:endParaRPr lang="en-US" altLang="ko-KR" sz="2800" b="0" dirty="0">
              <a:solidFill>
                <a:srgbClr val="0099FF"/>
              </a:solidFill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3.3%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의 학생들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 (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개인봉급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: </a:t>
            </a:r>
            <a:r>
              <a:rPr lang="en-US" altLang="ko-KR" sz="2800" b="0" dirty="0" smtClean="0">
                <a:latin typeface="HY견고딕" pitchFamily="18" charset="-127"/>
                <a:ea typeface="HY견고딕" pitchFamily="18" charset="-127"/>
              </a:rPr>
              <a:t>$1,500,000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)= 84%+13%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의 합의 </a:t>
            </a:r>
            <a:r>
              <a:rPr lang="en-US" altLang="ko-KR" sz="2800" b="0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10</a:t>
            </a:r>
            <a:r>
              <a:rPr lang="ko-KR" altLang="en-US" sz="2800" b="0" dirty="0">
                <a:latin typeface="HY견고딕" pitchFamily="18" charset="-127"/>
                <a:ea typeface="HY견고딕" pitchFamily="18" charset="-127"/>
              </a:rPr>
              <a:t>배</a:t>
            </a:r>
            <a:r>
              <a:rPr lang="en-US" altLang="ko-KR" sz="2800" b="0" dirty="0">
                <a:latin typeface="HY견고딕" pitchFamily="18" charset="-127"/>
                <a:ea typeface="HY견고딕" pitchFamily="18" charset="-127"/>
              </a:rPr>
              <a:t>)</a:t>
            </a:r>
          </a:p>
          <a:p>
            <a:pPr latinLnBrk="0">
              <a:buFont typeface="Arial" charset="0"/>
              <a:buChar char="•"/>
            </a:pPr>
            <a:r>
              <a:rPr lang="ko-KR" altLang="en-US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 위에서 말하는 </a:t>
            </a:r>
            <a:r>
              <a:rPr lang="en-US" altLang="ko-KR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MBA</a:t>
            </a:r>
            <a:r>
              <a:rPr lang="ko-KR" altLang="en-US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를 한 어떤 학생의 개인 봉급을 </a:t>
            </a:r>
            <a:r>
              <a:rPr lang="en-US" altLang="ko-KR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$50,000</a:t>
            </a:r>
            <a:r>
              <a:rPr lang="ko-KR" altLang="en-US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로 정한 것은 독자가 쉽게 이해하도록 하기 위해 쓴 내용이다</a:t>
            </a:r>
            <a:r>
              <a:rPr lang="en-US" altLang="ko-KR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 </a:t>
            </a:r>
            <a:r>
              <a:rPr lang="ko-KR" altLang="en-US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실질적으로는 미국에서는 </a:t>
            </a:r>
            <a:r>
              <a:rPr lang="en-US" altLang="ko-KR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MBA</a:t>
            </a:r>
            <a:r>
              <a:rPr lang="ko-KR" altLang="en-US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한 학생은 훨씬 더 많은 봉급이 책정이 된다</a:t>
            </a:r>
            <a:r>
              <a:rPr lang="en-US" altLang="ko-KR" sz="2400" b="0" dirty="0" smtClean="0">
                <a:solidFill>
                  <a:srgbClr val="86041A"/>
                </a:solidFill>
                <a:latin typeface="HY견고딕" pitchFamily="18" charset="-127"/>
                <a:ea typeface="HY견고딕" pitchFamily="18" charset="-127"/>
              </a:rPr>
              <a:t>.</a:t>
            </a:r>
          </a:p>
          <a:p>
            <a:pPr latinLnBrk="0">
              <a:buFont typeface="Arial" charset="0"/>
              <a:buChar char="•"/>
            </a:pPr>
            <a:endParaRPr lang="en-US" altLang="ko-KR" sz="2800" b="0" dirty="0">
              <a:solidFill>
                <a:srgbClr val="0099FF"/>
              </a:solidFill>
              <a:latin typeface="HY견고딕" pitchFamily="18" charset="-127"/>
              <a:ea typeface="HY견고딕" pitchFamily="18" charset="-127"/>
            </a:endParaRPr>
          </a:p>
          <a:p>
            <a:pPr latinLnBrk="0"/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3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)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당신은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2013-14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년을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향한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쓰여진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400" dirty="0" smtClean="0">
                <a:latin typeface="HY견고딕" pitchFamily="18" charset="-127"/>
                <a:ea typeface="HY견고딕" pitchFamily="18" charset="-127"/>
              </a:rPr>
              <a:t>목표가 </a:t>
            </a:r>
            <a:r>
              <a:rPr lang="ko-KR" altLang="en-US" sz="2400" dirty="0">
                <a:latin typeface="HY견고딕" pitchFamily="18" charset="-127"/>
                <a:ea typeface="HY견고딕" pitchFamily="18" charset="-127"/>
              </a:rPr>
              <a:t>있습니까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? (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Do you </a:t>
            </a:r>
            <a:r>
              <a:rPr lang="en-US" altLang="ko-KR" sz="2400" dirty="0" smtClean="0">
                <a:latin typeface="HY견고딕" pitchFamily="18" charset="-127"/>
                <a:ea typeface="HY견고딕" pitchFamily="18" charset="-127"/>
              </a:rPr>
              <a:t>have </a:t>
            </a:r>
            <a:r>
              <a:rPr lang="en-US" altLang="ko-KR" sz="2400" dirty="0">
                <a:latin typeface="HY견고딕" pitchFamily="18" charset="-127"/>
                <a:ea typeface="HY견고딕" pitchFamily="18" charset="-127"/>
              </a:rPr>
              <a:t>your written goal?)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763688" y="285728"/>
            <a:ext cx="6515490" cy="692696"/>
          </a:xfrm>
          <a:prstGeom prst="rect">
            <a:avLst/>
          </a:prstGeom>
          <a:solidFill>
            <a:srgbClr val="FF00FF"/>
          </a:solidFill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제</a:t>
            </a:r>
            <a:r>
              <a:rPr lang="en-US" altLang="ko-KR" sz="3200" b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4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과 </a:t>
            </a:r>
            <a:r>
              <a:rPr lang="en-US" altLang="ko-KR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 </a:t>
            </a:r>
            <a:r>
              <a:rPr lang="ko-KR" altLang="en-US" sz="3200" b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HY견고딕" pitchFamily="18" charset="-127"/>
                <a:ea typeface="HY견고딕" pitchFamily="18" charset="-127"/>
                <a:cs typeface="Arial" pitchFamily="34" charset="0"/>
              </a:rPr>
              <a:t>목표와 실행전략 </a:t>
            </a:r>
            <a:endParaRPr lang="en-US" altLang="ko-KR" sz="3200" b="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HY견고딕" pitchFamily="18" charset="-127"/>
              <a:ea typeface="HY견고딕" pitchFamily="18" charset="-127"/>
              <a:cs typeface="Arial" pitchFamily="34" charset="0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017TGp_medical_green">
  <a:themeElements>
    <a:clrScheme name="017TGp_medical_green 3">
      <a:dk1>
        <a:srgbClr val="2B166E"/>
      </a:dk1>
      <a:lt1>
        <a:srgbClr val="FFFFFF"/>
      </a:lt1>
      <a:dk2>
        <a:srgbClr val="336699"/>
      </a:dk2>
      <a:lt2>
        <a:srgbClr val="DDDDDD"/>
      </a:lt2>
      <a:accent1>
        <a:srgbClr val="458F8F"/>
      </a:accent1>
      <a:accent2>
        <a:srgbClr val="47CB79"/>
      </a:accent2>
      <a:accent3>
        <a:srgbClr val="FFFFFF"/>
      </a:accent3>
      <a:accent4>
        <a:srgbClr val="23115D"/>
      </a:accent4>
      <a:accent5>
        <a:srgbClr val="B0C6C6"/>
      </a:accent5>
      <a:accent6>
        <a:srgbClr val="3FB86D"/>
      </a:accent6>
      <a:hlink>
        <a:srgbClr val="9999FF"/>
      </a:hlink>
      <a:folHlink>
        <a:srgbClr val="6C9BBE"/>
      </a:folHlink>
    </a:clrScheme>
    <a:fontScheme name="017TGp_medical_gre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017TGp_medical_green 1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CA3C8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CCE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2">
        <a:dk1>
          <a:srgbClr val="006699"/>
        </a:dk1>
        <a:lt1>
          <a:srgbClr val="FFFFFF"/>
        </a:lt1>
        <a:dk2>
          <a:srgbClr val="000000"/>
        </a:dk2>
        <a:lt2>
          <a:srgbClr val="F7F4D5"/>
        </a:lt2>
        <a:accent1>
          <a:srgbClr val="5ECA94"/>
        </a:accent1>
        <a:accent2>
          <a:srgbClr val="C78DD7"/>
        </a:accent2>
        <a:accent3>
          <a:srgbClr val="FFFFFF"/>
        </a:accent3>
        <a:accent4>
          <a:srgbClr val="005682"/>
        </a:accent4>
        <a:accent5>
          <a:srgbClr val="B6E1C8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7TGp_medical_green 3">
        <a:dk1>
          <a:srgbClr val="2B166E"/>
        </a:dk1>
        <a:lt1>
          <a:srgbClr val="FFFFFF"/>
        </a:lt1>
        <a:dk2>
          <a:srgbClr val="336699"/>
        </a:dk2>
        <a:lt2>
          <a:srgbClr val="DDDDDD"/>
        </a:lt2>
        <a:accent1>
          <a:srgbClr val="458F8F"/>
        </a:accent1>
        <a:accent2>
          <a:srgbClr val="47CB79"/>
        </a:accent2>
        <a:accent3>
          <a:srgbClr val="FFFFFF"/>
        </a:accent3>
        <a:accent4>
          <a:srgbClr val="23115D"/>
        </a:accent4>
        <a:accent5>
          <a:srgbClr val="B0C6C6"/>
        </a:accent5>
        <a:accent6>
          <a:srgbClr val="3FB86D"/>
        </a:accent6>
        <a:hlink>
          <a:srgbClr val="9999FF"/>
        </a:hlink>
        <a:folHlink>
          <a:srgbClr val="6C9BB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017TGp_medical_green_v2</Template>
  <TotalTime>25806</TotalTime>
  <Words>5203</Words>
  <Application>Microsoft Office PowerPoint</Application>
  <PresentationFormat>화면 슬라이드 쇼(4:3)</PresentationFormat>
  <Paragraphs>879</Paragraphs>
  <Slides>78</Slides>
  <Notes>7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78</vt:i4>
      </vt:variant>
    </vt:vector>
  </HeadingPairs>
  <TitlesOfParts>
    <vt:vector size="79" baseType="lpstr">
      <vt:lpstr>017TGp_medical_green</vt:lpstr>
      <vt:lpstr>제4과: 목표와 실행전략</vt:lpstr>
      <vt:lpstr>핸드폰을 진동으로 바꿔주시거나 잠을 재우셔도 좋습니다.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6. 목표를 세우고 실습하기</vt:lpstr>
      <vt:lpstr>PowerPoint 프레젠테이션</vt:lpstr>
      <vt:lpstr>PowerPoint 프레젠테이션</vt:lpstr>
      <vt:lpstr>1. 교회 실행전략팀 선정</vt:lpstr>
      <vt:lpstr>3. 교회 비전</vt:lpstr>
      <vt:lpstr>4. 교회 핵심가치 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5. 교회 목표와 실행전략</vt:lpstr>
      <vt:lpstr>PowerPoint 프레젠테이션</vt:lpstr>
      <vt:lpstr>PowerPoint 프레젠테이션</vt:lpstr>
      <vt:lpstr>PowerPoint 프레젠테이션</vt:lpstr>
      <vt:lpstr>PowerPoint 프레젠테이션</vt:lpstr>
      <vt:lpstr>1.전략의 의미</vt:lpstr>
      <vt:lpstr>PowerPoint 프레젠테이션</vt:lpstr>
      <vt:lpstr>PowerPoint 프레젠테이션</vt:lpstr>
      <vt:lpstr>PowerPoint 프레젠테이션</vt:lpstr>
      <vt:lpstr> 4. 교회가 준비할 자료물 </vt:lpstr>
      <vt:lpstr> 4. 교회가 준비할 자료물 </vt:lpstr>
      <vt:lpstr> 5. 실행 전략을 세우기 위해 할일 </vt:lpstr>
      <vt:lpstr> 5. 실행 전략을 세우기 위해 할일 </vt:lpstr>
      <vt:lpstr> 5. 실행 전략을 세우기 위해 할일 </vt:lpstr>
      <vt:lpstr> 5. 실행 전략을 세우기 위해 할일 </vt:lpstr>
      <vt:lpstr> 5. 실행 전략을 세우기 위해 할일 </vt:lpstr>
      <vt:lpstr> 5. 실행 전략을 세우기 위해 할일 </vt:lpstr>
      <vt:lpstr> 5. 실행 전략을 세우기 위해 할일 </vt:lpstr>
      <vt:lpstr> 5. 실행전략을 세우기 위해 할일 </vt:lpstr>
      <vt:lpstr> 5. 실행전략을 세우기 위해 할일 </vt:lpstr>
      <vt:lpstr> 6. 성과가 나타나지 않을때 </vt:lpstr>
      <vt:lpstr> 6. 성과가 나타나지 않을때 </vt:lpstr>
      <vt:lpstr> 6. 성과가 나타나지 않을때 </vt:lpstr>
      <vt:lpstr> 6. 성과가 나타나지 않을 때 </vt:lpstr>
      <vt:lpstr> 6. 성과가 나타나지 않을 때 </vt:lpstr>
      <vt:lpstr> 6. 성과가 나타나지 않을 때 </vt:lpstr>
      <vt:lpstr> (특강1) 스마트 실행 전략(비전a)  </vt:lpstr>
      <vt:lpstr> (특강1) 스마트 실행 전략(비전b)  </vt:lpstr>
      <vt:lpstr> (특강2) 스마트 실행 전략(핵심가치a)  </vt:lpstr>
      <vt:lpstr> (특강2) 스마트 실행 전략(핵심가치b)  </vt:lpstr>
      <vt:lpstr> (특강) 스마트 실행 전략  </vt:lpstr>
      <vt:lpstr> (특강) 스마트 실행 전략  </vt:lpstr>
      <vt:lpstr> (특강) 스마트 실행 전략  </vt:lpstr>
      <vt:lpstr> 6. 다음달 숙제물 하기 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당신의 목회를 그린오션으로 가게하라</dc:title>
  <dc:creator>Sang-Joon Park</dc:creator>
  <cp:lastModifiedBy>James Sok</cp:lastModifiedBy>
  <cp:revision>909</cp:revision>
  <dcterms:created xsi:type="dcterms:W3CDTF">2007-08-20T15:12:28Z</dcterms:created>
  <dcterms:modified xsi:type="dcterms:W3CDTF">2013-09-29T12:28:04Z</dcterms:modified>
</cp:coreProperties>
</file>