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73" r:id="rId2"/>
    <p:sldId id="264" r:id="rId3"/>
    <p:sldId id="347" r:id="rId4"/>
    <p:sldId id="323" r:id="rId5"/>
    <p:sldId id="324" r:id="rId6"/>
    <p:sldId id="348" r:id="rId7"/>
    <p:sldId id="325" r:id="rId8"/>
    <p:sldId id="350" r:id="rId9"/>
    <p:sldId id="352" r:id="rId10"/>
    <p:sldId id="353" r:id="rId11"/>
    <p:sldId id="356" r:id="rId12"/>
    <p:sldId id="357" r:id="rId13"/>
    <p:sldId id="358" r:id="rId14"/>
    <p:sldId id="354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27" r:id="rId23"/>
    <p:sldId id="366" r:id="rId24"/>
    <p:sldId id="367" r:id="rId25"/>
    <p:sldId id="333" r:id="rId26"/>
    <p:sldId id="369" r:id="rId27"/>
    <p:sldId id="371" r:id="rId28"/>
    <p:sldId id="370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272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BE"/>
    <a:srgbClr val="003300"/>
    <a:srgbClr val="F18105"/>
    <a:srgbClr val="000000"/>
    <a:srgbClr val="E09BFF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90" autoAdjust="0"/>
    <p:restoredTop sz="93275" autoAdjust="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29.&#45733;&#47141;&#52840;&#47168;&#44368;&#54924;(&#51060;&#49457;&#44428;&#47785;&#49324;)1,2&#52264;&#51652;&#45800;&#48708;&#44368;\1.&#45733;&#47141;&#52840;&#47168;&#44368;&#54924;(2&#52264;)-&#52264;&#53944;,&#44536;&#47000;&#5453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29.&#45733;&#47141;&#52840;&#47168;&#44368;&#54924;(&#51060;&#49457;&#44428;&#47785;&#49324;)1,2&#52264;&#51652;&#45800;&#48708;&#44368;\1.&#45733;&#47141;&#52840;&#47168;&#44368;&#54924;(2&#52264;)-&#52264;&#53944;,&#44536;&#47000;&#5453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29.&#45733;&#47141;&#52840;&#47168;&#44368;&#54924;(&#51060;&#49457;&#44428;&#47785;&#49324;)1,2&#52264;&#51652;&#45800;&#48708;&#44368;\1.&#45733;&#47141;&#52840;&#47168;&#44368;&#54924;(2&#52264;)-&#52264;&#53944;,&#44536;&#47000;&#54532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29.&#45733;&#47141;&#52840;&#47168;&#44368;&#54924;(&#51060;&#49457;&#44428;&#47785;&#49324;)1,2&#52264;&#51652;&#45800;&#48708;&#44368;\1.&#45733;&#47141;&#52840;&#47168;&#44368;&#54924;(2&#52264;)-&#52264;&#53944;,&#44536;&#47000;&#54532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29.&#45733;&#47141;&#52840;&#47168;&#44368;&#54924;(&#51060;&#49457;&#44428;&#47785;&#49324;)1,2&#52264;&#51652;&#45800;&#48708;&#44368;\1.&#45733;&#47141;&#52840;&#47168;&#44368;&#54924;(2&#52264;)-&#44368;&#54924;&#44148;&#44053;&#51652;&#45800;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5189637554847"/>
          <c:y val="3.3407572383073889E-2"/>
          <c:w val="0.78888888888888964"/>
          <c:h val="0.82182628062360863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기타요인그래프!$F$2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기타요인그래프!$F$3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1"/>
          <c:tx>
            <c:strRef>
              <c:f>기타요인그래프!$E$2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기타요인그래프!$E$3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2"/>
          <c:tx>
            <c:strRef>
              <c:f>기타요인그래프!$D$2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기타요인그래프!$D$3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4"/>
          <c:order val="3"/>
          <c:tx>
            <c:strRef>
              <c:f>기타요인그래프!$C$2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기타요인그래프!$C$3</c:f>
              <c:numCache>
                <c:formatCode>0.00_ </c:formatCode>
                <c:ptCount val="1"/>
                <c:pt idx="0">
                  <c:v>23.03</c:v>
                </c:pt>
              </c:numCache>
            </c:numRef>
          </c:val>
        </c:ser>
        <c:ser>
          <c:idx val="0"/>
          <c:order val="4"/>
          <c:tx>
            <c:strRef>
              <c:f>기타요인그래프!$B$2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기타요인그래프!$B$3</c:f>
              <c:numCache>
                <c:formatCode>0.00_ </c:formatCode>
                <c:ptCount val="1"/>
                <c:pt idx="0">
                  <c:v>25.279999999999998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6580736"/>
        <c:axId val="36619392"/>
        <c:axId val="0"/>
      </c:bar3DChart>
      <c:catAx>
        <c:axId val="365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6619392"/>
        <c:crosses val="autoZero"/>
        <c:auto val="1"/>
        <c:lblAlgn val="ctr"/>
        <c:lblOffset val="100"/>
        <c:noMultiLvlLbl val="0"/>
      </c:catAx>
      <c:valAx>
        <c:axId val="36619392"/>
        <c:scaling>
          <c:orientation val="minMax"/>
          <c:max val="3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65807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70917774622653"/>
          <c:y val="3.1914893617021281E-2"/>
          <c:w val="0.76697904565208785"/>
          <c:h val="0.8296039609748117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기타요인그래프!$F$6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기타요인그래프!$F$7</c:f>
              <c:numCache>
                <c:formatCode>0.00%</c:formatCode>
                <c:ptCount val="1"/>
                <c:pt idx="0">
                  <c:v>9.2500000000000027E-2</c:v>
                </c:pt>
              </c:numCache>
            </c:numRef>
          </c:val>
        </c:ser>
        <c:ser>
          <c:idx val="2"/>
          <c:order val="1"/>
          <c:tx>
            <c:strRef>
              <c:f>기타요인그래프!$E$6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기타요인그래프!$E$7</c:f>
              <c:numCache>
                <c:formatCode>0.00%</c:formatCode>
                <c:ptCount val="1"/>
                <c:pt idx="0">
                  <c:v>8.5000000000000006E-2</c:v>
                </c:pt>
              </c:numCache>
            </c:numRef>
          </c:val>
        </c:ser>
        <c:ser>
          <c:idx val="1"/>
          <c:order val="2"/>
          <c:tx>
            <c:strRef>
              <c:f>기타요인그래프!$D$6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기타요인그래프!$D$7</c:f>
              <c:numCache>
                <c:formatCode>0.00%</c:formatCode>
                <c:ptCount val="1"/>
                <c:pt idx="0">
                  <c:v>7.1999999999999995E-2</c:v>
                </c:pt>
              </c:numCache>
            </c:numRef>
          </c:val>
        </c:ser>
        <c:ser>
          <c:idx val="4"/>
          <c:order val="3"/>
          <c:tx>
            <c:strRef>
              <c:f>기타요인그래프!$C$6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50" b="1"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기타요인그래프!$C$7</c:f>
              <c:numCache>
                <c:formatCode>0.00%</c:formatCode>
                <c:ptCount val="1"/>
                <c:pt idx="0">
                  <c:v>8.3000000000000018E-2</c:v>
                </c:pt>
              </c:numCache>
            </c:numRef>
          </c:val>
        </c:ser>
        <c:ser>
          <c:idx val="0"/>
          <c:order val="4"/>
          <c:tx>
            <c:strRef>
              <c:f>기타요인그래프!$B$6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기타요인그래프!$B$7</c:f>
              <c:numCache>
                <c:formatCode>0.00%</c:formatCode>
                <c:ptCount val="1"/>
                <c:pt idx="0">
                  <c:v>0.10260000000000001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6461184"/>
        <c:axId val="36479360"/>
        <c:axId val="0"/>
      </c:bar3DChart>
      <c:catAx>
        <c:axId val="3646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6479360"/>
        <c:crosses val="autoZero"/>
        <c:auto val="1"/>
        <c:lblAlgn val="ctr"/>
        <c:lblOffset val="100"/>
        <c:noMultiLvlLbl val="0"/>
      </c:catAx>
      <c:valAx>
        <c:axId val="36479360"/>
        <c:scaling>
          <c:orientation val="minMax"/>
          <c:max val="0.15000000000000024"/>
          <c:min val="3.0000000000000002E-2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ko-KR"/>
          </a:p>
        </c:txPr>
        <c:crossAx val="36461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39409696429471"/>
          <c:y val="3.2896354622338878E-2"/>
          <c:w val="0.84444867033130722"/>
          <c:h val="0.80559393409157265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기타요인그래프!$F$9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기타요인그래프!$F$10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</c:ser>
        <c:ser>
          <c:idx val="2"/>
          <c:order val="1"/>
          <c:tx>
            <c:strRef>
              <c:f>기타요인그래프!$E$9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기타요인그래프!$E$10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</c:ser>
        <c:ser>
          <c:idx val="1"/>
          <c:order val="2"/>
          <c:tx>
            <c:strRef>
              <c:f>기타요인그래프!$D$9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기타요인그래프!$D$10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4"/>
          <c:order val="3"/>
          <c:tx>
            <c:strRef>
              <c:f>기타요인그래프!$C$9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기타요인그래프!$C$10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0"/>
          <c:order val="4"/>
          <c:tx>
            <c:strRef>
              <c:f>기타요인그래프!$B$9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기타요인그래프!$B$10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6533760"/>
        <c:axId val="36535296"/>
        <c:axId val="0"/>
      </c:bar3DChart>
      <c:catAx>
        <c:axId val="365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ko-KR"/>
          </a:p>
        </c:txPr>
        <c:crossAx val="36535296"/>
        <c:crosses val="autoZero"/>
        <c:auto val="1"/>
        <c:lblAlgn val="ctr"/>
        <c:lblOffset val="100"/>
        <c:noMultiLvlLbl val="0"/>
      </c:catAx>
      <c:valAx>
        <c:axId val="36535296"/>
        <c:scaling>
          <c:orientation val="minMax"/>
          <c:max val="1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65337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879721556537"/>
          <c:y val="3.2896354622338878E-2"/>
          <c:w val="0.83707074165136452"/>
          <c:h val="0.82423097112860888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기타요인그래프!$F$12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기타요인그래프!$F$13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1"/>
          <c:tx>
            <c:strRef>
              <c:f>기타요인그래프!$E$12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기타요인그래프!$E$13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2"/>
          <c:tx>
            <c:strRef>
              <c:f>기타요인그래프!$D$12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기타요인그래프!$D$13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4"/>
          <c:order val="3"/>
          <c:tx>
            <c:strRef>
              <c:f>기타요인그래프!$C$12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기타요인그래프!$C$13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0"/>
          <c:order val="4"/>
          <c:tx>
            <c:strRef>
              <c:f>기타요인그래프!$B$12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기타요인그래프!$B$13</c:f>
              <c:numCache>
                <c:formatCode>General</c:formatCode>
                <c:ptCount val="1"/>
                <c:pt idx="0">
                  <c:v>27.6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6659584"/>
        <c:axId val="36661120"/>
        <c:axId val="0"/>
      </c:bar3DChart>
      <c:catAx>
        <c:axId val="366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6661120"/>
        <c:crosses val="autoZero"/>
        <c:auto val="1"/>
        <c:lblAlgn val="ctr"/>
        <c:lblOffset val="100"/>
        <c:noMultiLvlLbl val="0"/>
      </c:catAx>
      <c:valAx>
        <c:axId val="36661120"/>
        <c:scaling>
          <c:orientation val="minMax"/>
          <c:max val="4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36659584"/>
        <c:crosses val="autoZero"/>
        <c:crossBetween val="between"/>
        <c:majorUnit val="5"/>
      </c:val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482840114556383E-2"/>
          <c:y val="0"/>
          <c:w val="0.6300188718893307"/>
          <c:h val="0.970844504651973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'기본(2)영역(1)'!$C$47</c:f>
              <c:strCache>
                <c:ptCount val="1"/>
                <c:pt idx="0">
                  <c:v>35미만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+mj-ea"/>
                    <a:ea typeface="+mj-ea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'기본(2)영역(1)'!$C$48</c:f>
              <c:numCache>
                <c:formatCode>0.00%</c:formatCode>
                <c:ptCount val="1"/>
                <c:pt idx="0">
                  <c:v>0.15790000000000004</c:v>
                </c:pt>
              </c:numCache>
            </c:numRef>
          </c:val>
        </c:ser>
        <c:ser>
          <c:idx val="1"/>
          <c:order val="1"/>
          <c:tx>
            <c:strRef>
              <c:f>'기본(2)영역(1)'!$D$47</c:f>
              <c:strCache>
                <c:ptCount val="1"/>
                <c:pt idx="0">
                  <c:v>35.1~42.5미만</c:v>
                </c:pt>
              </c:strCache>
            </c:strRef>
          </c:tx>
          <c:spPr>
            <a:solidFill>
              <a:srgbClr val="F27A7A"/>
            </a:solidFill>
          </c:spPr>
          <c:invertIfNegative val="0"/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+mj-ea"/>
                    <a:ea typeface="+mj-ea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'기본(2)영역(1)'!$D$48</c:f>
              <c:numCache>
                <c:formatCode>0.00%</c:formatCode>
                <c:ptCount val="1"/>
                <c:pt idx="0">
                  <c:v>0.21050000000000002</c:v>
                </c:pt>
              </c:numCache>
            </c:numRef>
          </c:val>
        </c:ser>
        <c:ser>
          <c:idx val="2"/>
          <c:order val="2"/>
          <c:tx>
            <c:strRef>
              <c:f>'기본(2)영역(1)'!$E$47</c:f>
              <c:strCache>
                <c:ptCount val="1"/>
                <c:pt idx="0">
                  <c:v>42.6~57.5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+mj-ea"/>
                    <a:ea typeface="+mj-ea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'기본(2)영역(1)'!$E$48</c:f>
              <c:numCache>
                <c:formatCode>0.00%</c:formatCode>
                <c:ptCount val="1"/>
                <c:pt idx="0">
                  <c:v>0.39470000000000005</c:v>
                </c:pt>
              </c:numCache>
            </c:numRef>
          </c:val>
        </c:ser>
        <c:ser>
          <c:idx val="3"/>
          <c:order val="3"/>
          <c:tx>
            <c:strRef>
              <c:f>'기본(2)영역(1)'!$F$47</c:f>
              <c:strCache>
                <c:ptCount val="1"/>
                <c:pt idx="0">
                  <c:v>57.6~65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+mj-ea"/>
                    <a:ea typeface="+mj-ea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'기본(2)영역(1)'!$F$48</c:f>
              <c:numCache>
                <c:formatCode>0.00%</c:formatCode>
                <c:ptCount val="1"/>
                <c:pt idx="0">
                  <c:v>0.13159999999999999</c:v>
                </c:pt>
              </c:numCache>
            </c:numRef>
          </c:val>
        </c:ser>
        <c:ser>
          <c:idx val="4"/>
          <c:order val="4"/>
          <c:tx>
            <c:strRef>
              <c:f>'기본(2)영역(1)'!$G$47</c:f>
              <c:strCache>
                <c:ptCount val="1"/>
                <c:pt idx="0">
                  <c:v>65이상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+mj-ea"/>
                    <a:ea typeface="+mj-ea"/>
                    <a:cs typeface="맑은 고딕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'기본(2)영역(1)'!$G$48</c:f>
              <c:numCache>
                <c:formatCode>0.00%</c:formatCode>
                <c:ptCount val="1"/>
                <c:pt idx="0">
                  <c:v>0.1053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09120"/>
        <c:axId val="36710656"/>
        <c:axId val="0"/>
      </c:bar3DChart>
      <c:catAx>
        <c:axId val="367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36710656"/>
        <c:crosses val="autoZero"/>
        <c:auto val="1"/>
        <c:lblAlgn val="ctr"/>
        <c:lblOffset val="100"/>
        <c:noMultiLvlLbl val="0"/>
      </c:catAx>
      <c:valAx>
        <c:axId val="367106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670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8" name="Picture 46" descr="그림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0" y="2571750"/>
            <a:ext cx="539750" cy="712788"/>
            <a:chOff x="0" y="1616"/>
            <a:chExt cx="340" cy="449"/>
          </a:xfrm>
        </p:grpSpPr>
        <p:sp>
          <p:nvSpPr>
            <p:cNvPr id="13355" name="Rectangle 43"/>
            <p:cNvSpPr>
              <a:spLocks noChangeArrowheads="1"/>
            </p:cNvSpPr>
            <p:nvPr userDrawn="1"/>
          </p:nvSpPr>
          <p:spPr bwMode="invGray">
            <a:xfrm>
              <a:off x="0" y="1616"/>
              <a:ext cx="340" cy="44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56" name="Freeform 44"/>
            <p:cNvSpPr>
              <a:spLocks/>
            </p:cNvSpPr>
            <p:nvPr userDrawn="1"/>
          </p:nvSpPr>
          <p:spPr bwMode="invGray">
            <a:xfrm>
              <a:off x="249" y="1975"/>
              <a:ext cx="91" cy="90"/>
            </a:xfrm>
            <a:custGeom>
              <a:avLst/>
              <a:gdLst/>
              <a:ahLst/>
              <a:cxnLst>
                <a:cxn ang="0">
                  <a:pos x="91" y="90"/>
                </a:cxn>
                <a:cxn ang="0">
                  <a:pos x="0" y="0"/>
                </a:cxn>
                <a:cxn ang="0">
                  <a:pos x="91" y="0"/>
                </a:cxn>
                <a:cxn ang="0">
                  <a:pos x="91" y="90"/>
                </a:cxn>
              </a:cxnLst>
              <a:rect l="0" t="0" r="r" b="b"/>
              <a:pathLst>
                <a:path w="91" h="90">
                  <a:moveTo>
                    <a:pt x="91" y="90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57" name="Rectangle 45"/>
          <p:cNvSpPr>
            <a:spLocks noChangeArrowheads="1"/>
          </p:cNvSpPr>
          <p:nvPr/>
        </p:nvSpPr>
        <p:spPr bwMode="ltGray">
          <a:xfrm>
            <a:off x="392113" y="2432050"/>
            <a:ext cx="8428037" cy="720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53" name="Freeform 41"/>
          <p:cNvSpPr>
            <a:spLocks/>
          </p:cNvSpPr>
          <p:nvPr/>
        </p:nvSpPr>
        <p:spPr bwMode="gray">
          <a:xfrm>
            <a:off x="-63500" y="-53975"/>
            <a:ext cx="9274175" cy="6940550"/>
          </a:xfrm>
          <a:custGeom>
            <a:avLst/>
            <a:gdLst/>
            <a:ahLst/>
            <a:cxnLst>
              <a:cxn ang="0">
                <a:pos x="34" y="3352"/>
              </a:cxn>
              <a:cxn ang="0">
                <a:pos x="710" y="3826"/>
              </a:cxn>
              <a:cxn ang="0">
                <a:pos x="1642" y="4162"/>
              </a:cxn>
              <a:cxn ang="0">
                <a:pos x="2920" y="4222"/>
              </a:cxn>
              <a:cxn ang="0">
                <a:pos x="4150" y="3862"/>
              </a:cxn>
              <a:cxn ang="0">
                <a:pos x="5050" y="3064"/>
              </a:cxn>
              <a:cxn ang="0">
                <a:pos x="5338" y="2236"/>
              </a:cxn>
              <a:cxn ang="0">
                <a:pos x="5134" y="1168"/>
              </a:cxn>
              <a:cxn ang="0">
                <a:pos x="4408" y="376"/>
              </a:cxn>
              <a:cxn ang="0">
                <a:pos x="3758" y="17"/>
              </a:cxn>
              <a:cxn ang="0">
                <a:pos x="5824" y="42"/>
              </a:cxn>
              <a:cxn ang="0">
                <a:pos x="5830" y="4366"/>
              </a:cxn>
              <a:cxn ang="0">
                <a:pos x="34" y="4354"/>
              </a:cxn>
              <a:cxn ang="0">
                <a:pos x="34" y="3352"/>
              </a:cxn>
            </a:cxnLst>
            <a:rect l="0" t="0" r="r" b="b"/>
            <a:pathLst>
              <a:path w="5842" h="4372">
                <a:moveTo>
                  <a:pt x="34" y="3352"/>
                </a:moveTo>
                <a:cubicBezTo>
                  <a:pt x="34" y="3346"/>
                  <a:pt x="444" y="3688"/>
                  <a:pt x="710" y="3826"/>
                </a:cubicBezTo>
                <a:cubicBezTo>
                  <a:pt x="978" y="3961"/>
                  <a:pt x="1270" y="4102"/>
                  <a:pt x="1642" y="4162"/>
                </a:cubicBezTo>
                <a:cubicBezTo>
                  <a:pt x="2014" y="4222"/>
                  <a:pt x="2502" y="4272"/>
                  <a:pt x="2920" y="4222"/>
                </a:cubicBezTo>
                <a:cubicBezTo>
                  <a:pt x="3338" y="4172"/>
                  <a:pt x="3795" y="4055"/>
                  <a:pt x="4150" y="3862"/>
                </a:cubicBezTo>
                <a:cubicBezTo>
                  <a:pt x="4505" y="3669"/>
                  <a:pt x="4852" y="3335"/>
                  <a:pt x="5050" y="3064"/>
                </a:cubicBezTo>
                <a:cubicBezTo>
                  <a:pt x="5248" y="2793"/>
                  <a:pt x="5324" y="2552"/>
                  <a:pt x="5338" y="2236"/>
                </a:cubicBezTo>
                <a:cubicBezTo>
                  <a:pt x="5373" y="1877"/>
                  <a:pt x="5300" y="1518"/>
                  <a:pt x="5134" y="1168"/>
                </a:cubicBezTo>
                <a:cubicBezTo>
                  <a:pt x="4991" y="873"/>
                  <a:pt x="4652" y="524"/>
                  <a:pt x="4408" y="376"/>
                </a:cubicBezTo>
                <a:cubicBezTo>
                  <a:pt x="4180" y="196"/>
                  <a:pt x="3678" y="0"/>
                  <a:pt x="3758" y="17"/>
                </a:cubicBezTo>
                <a:cubicBezTo>
                  <a:pt x="3838" y="34"/>
                  <a:pt x="5805" y="4"/>
                  <a:pt x="5824" y="42"/>
                </a:cubicBezTo>
                <a:cubicBezTo>
                  <a:pt x="5842" y="72"/>
                  <a:pt x="5827" y="4363"/>
                  <a:pt x="5830" y="4366"/>
                </a:cubicBezTo>
                <a:cubicBezTo>
                  <a:pt x="5830" y="4372"/>
                  <a:pt x="0" y="4354"/>
                  <a:pt x="34" y="4354"/>
                </a:cubicBezTo>
                <a:cubicBezTo>
                  <a:pt x="44" y="4354"/>
                  <a:pt x="34" y="3358"/>
                  <a:pt x="34" y="3352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533400" y="2420938"/>
            <a:ext cx="7783513" cy="720725"/>
          </a:xfrm>
        </p:spPr>
        <p:txBody>
          <a:bodyPr/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3141663"/>
            <a:ext cx="7416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7740650" y="260350"/>
            <a:ext cx="123031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Company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8B033-ECA0-4BA1-90DA-CABE619716F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108200" cy="61356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173788" cy="61356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634EC8-DC0C-43A2-A25A-B6C6BA72F2D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4716463" y="6477000"/>
            <a:ext cx="40513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468313" y="6477000"/>
            <a:ext cx="790575" cy="304800"/>
          </a:xfrm>
        </p:spPr>
        <p:txBody>
          <a:bodyPr/>
          <a:lstStyle>
            <a:lvl1pPr>
              <a:defRPr/>
            </a:lvl1pPr>
          </a:lstStyle>
          <a:p>
            <a:fld id="{DD91949F-49AA-4B0C-9711-B6505440A44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4716463" y="6477000"/>
            <a:ext cx="40513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468313" y="6477000"/>
            <a:ext cx="790575" cy="304800"/>
          </a:xfrm>
        </p:spPr>
        <p:txBody>
          <a:bodyPr/>
          <a:lstStyle>
            <a:lvl1pPr>
              <a:defRPr/>
            </a:lvl1pPr>
          </a:lstStyle>
          <a:p>
            <a:fld id="{5EA27952-1F4E-4CD3-834C-5DA9B2F742D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F80164-B434-4863-BB5B-3020120B4BF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E9196-8BBF-4FF4-B8B5-2C3B854799A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A44216-7B7A-44F1-9DB4-5C42F7C619F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30B26B-1CF0-468D-A810-37E1EF2BC34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667230-5B10-4C0B-B3A9-527589384E1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B8E4D4-9BB7-4357-8A04-DE4F0484689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57A755-3736-475B-91EF-EAF1E0F8C6C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53A56F-1E9E-4240-897E-7C33BD6F62D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2" name="Picture 34" descr="그림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1042988" y="1889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6463" y="6477000"/>
            <a:ext cx="405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+mn-lt"/>
                <a:ea typeface="굴림" pitchFamily="50" charset="-127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77000"/>
            <a:ext cx="79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Verdana" pitchFamily="34" charset="0"/>
                <a:ea typeface="굴림" pitchFamily="50" charset="-127"/>
              </a:defRPr>
            </a:lvl1pPr>
          </a:lstStyle>
          <a:p>
            <a:fld id="{8DE4C82A-76EC-4569-BFD1-07F5A163563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32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Verdana" pitchFamily="34" charset="0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2420938"/>
            <a:ext cx="8496944" cy="720725"/>
          </a:xfrm>
        </p:spPr>
        <p:txBody>
          <a:bodyPr/>
          <a:lstStyle/>
          <a:p>
            <a:pPr algn="l"/>
            <a:r>
              <a:rPr lang="ko-KR" altLang="en-US" sz="3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교회 건강 진단 평가 및 처방 보고서</a:t>
            </a:r>
            <a:r>
              <a:rPr lang="en-US" altLang="ko-KR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(PPT</a:t>
            </a:r>
            <a:r>
              <a:rPr lang="ko-KR" altLang="en-US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용</a:t>
            </a:r>
            <a:r>
              <a:rPr lang="en-US" altLang="ko-KR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32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23520" y="5201816"/>
            <a:ext cx="4320480" cy="1656184"/>
          </a:xfrm>
          <a:ln>
            <a:noFill/>
          </a:ln>
        </p:spPr>
        <p:txBody>
          <a:bodyPr/>
          <a:lstStyle/>
          <a:p>
            <a:pPr algn="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GO THRIVE COACHING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11417 S. Belmont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Plainfield IL 60585                </a:t>
            </a:r>
            <a:r>
              <a:rPr lang="en-US" altLang="ko-KR" sz="1400" dirty="0" smtClean="0">
                <a:solidFill>
                  <a:schemeClr val="bg1"/>
                </a:solidFill>
                <a:ea typeface="굴림" charset="-127"/>
              </a:rPr>
              <a:t>jamessok_4</a:t>
            </a:r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@hotmail.com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Office (815)254-7720         www.igomt.com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    Cell    </a:t>
            </a:r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(331)222-6830  </a:t>
            </a:r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www.gotracking.org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51520" y="3429000"/>
            <a:ext cx="4536504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latin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ko-KR" sz="16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OO</a:t>
            </a:r>
            <a:r>
              <a:rPr lang="en-US" altLang="ko-KR" sz="16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OO </a:t>
            </a:r>
            <a:r>
              <a:rPr lang="ko-KR" altLang="en-US" sz="16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교회</a:t>
            </a:r>
            <a:r>
              <a:rPr lang="en-US" altLang="ko-KR" sz="16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(OOO</a:t>
            </a:r>
            <a:r>
              <a:rPr lang="ko-KR" altLang="en-US" sz="16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담임목사</a:t>
            </a:r>
            <a:r>
              <a:rPr lang="en-US" altLang="ko-KR" sz="16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b="1" kern="0" dirty="0">
              <a:solidFill>
                <a:schemeClr val="accent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 descr="greeenoce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6899" y="78057"/>
            <a:ext cx="1179532" cy="1234500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85720" y="4214818"/>
            <a:ext cx="5214974" cy="121444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latin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ko-KR" altLang="en-US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제 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: 2011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lvl="0" algn="ctr" eaLnBrk="1" latin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ko-KR" altLang="en-US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) : 2012</a:t>
            </a:r>
            <a:r>
              <a:rPr lang="ko-KR" altLang="en-US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sz="1600" b="1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lvl="0" algn="ctr" eaLnBrk="1" latin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ko-KR" altLang="en-US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lang="en-US" altLang="ko-KR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) : 2013</a:t>
            </a:r>
            <a:r>
              <a:rPr lang="ko-KR" altLang="en-US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sz="1600" b="1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</p:txBody>
      </p:sp>
      <p:pic>
        <p:nvPicPr>
          <p:cNvPr id="10" name="그림 9" descr="Thrive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3643306" cy="85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134862664" descr="EMB000016cc91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928670"/>
            <a:ext cx="914403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34911392" descr="EMB000016cc91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34862664" descr="EMB000016cc91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-5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34911392" descr="EMB000016cc91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34911392" descr="EMB000016cc91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3012"/>
            <a:ext cx="9144000" cy="561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45" name="_x134862664" descr="EMB000016cc91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2687"/>
            <a:ext cx="9144000" cy="567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6321" name="_x134911392" descr="EMB000016cc91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2687"/>
            <a:ext cx="9144000" cy="567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5297" name="_x134911392" descr="EMB000016cc91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-5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4273" name="_x134911392" descr="EMB000016cc91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-6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249" name="_x134862664" descr="EMB000016cc91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요인 별 </a:t>
            </a: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정의와 의미 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0" y="1484784"/>
          <a:ext cx="9144000" cy="4968552"/>
        </p:xfrm>
        <a:graphic>
          <a:graphicData uri="http://schemas.openxmlformats.org/drawingml/2006/table">
            <a:tbl>
              <a:tblPr/>
              <a:tblGrid>
                <a:gridCol w="1296550"/>
                <a:gridCol w="3333089"/>
                <a:gridCol w="1373399"/>
                <a:gridCol w="3140962"/>
              </a:tblGrid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사역자를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세우는 지도력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목회자 혼자 일인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다역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하지 않고 평신도들을 여러 분야에 세워 모든 성도들을 일하게 하는 지도력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영감있는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예배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살아 있는 예배로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마음을 감동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감화시키고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실제적인 삶의 문제를 해결해 주는 예배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은사중심 사역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은사가 발견되어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은사에 맞게 배치되고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그들이 가진 은사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 효과적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능률적으로 발휘되는 사역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전인적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소그룹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성도들을 세포조직으로 공동체를 만들고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서로 섬기며 기쁨을 나누고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삶의 아픔과 괴로움 도 치유하도록 돕는 모임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열정적 영성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성도들이 개인적으로 하나님을 만나는 체험을 통해 변화 받고 예수님의 인격을 닮아 주위 사람들에게 끼치는 영향력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필요중심 전도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교회가 속해 있는 사회를 알고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속에 있는 사람들의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육적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지적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영적필요를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채워 주는 관계를 통해 이루어지는 전도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기능적 구조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교회형편과 시스템에 맞게 조직되고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각 부서가 책임감을 가지고 능률을 최대한 발휘하는 창조적이며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시대에 민감한 구조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사랑의 관계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영적 관계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147" name="_x104963240" descr="EMB000002aca6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5" y="1524286"/>
            <a:ext cx="972000" cy="1154083"/>
          </a:xfrm>
          <a:prstGeom prst="rect">
            <a:avLst/>
          </a:prstGeom>
          <a:noFill/>
        </p:spPr>
      </p:pic>
      <p:pic>
        <p:nvPicPr>
          <p:cNvPr id="48146" name="_x105098816" descr="EMB000002aca6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473" y="1516949"/>
            <a:ext cx="1044000" cy="1173422"/>
          </a:xfrm>
          <a:prstGeom prst="rect">
            <a:avLst/>
          </a:prstGeom>
          <a:noFill/>
        </p:spPr>
      </p:pic>
      <p:pic>
        <p:nvPicPr>
          <p:cNvPr id="48145" name="_x105044904" descr="EMB000002aca66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14" y="2759573"/>
            <a:ext cx="972000" cy="1154083"/>
          </a:xfrm>
          <a:prstGeom prst="rect">
            <a:avLst/>
          </a:prstGeom>
          <a:noFill/>
        </p:spPr>
      </p:pic>
      <p:pic>
        <p:nvPicPr>
          <p:cNvPr id="48143" name="_x105053256" descr="EMB000002aca66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63" y="3987524"/>
            <a:ext cx="972000" cy="1154083"/>
          </a:xfrm>
          <a:prstGeom prst="rect">
            <a:avLst/>
          </a:prstGeom>
          <a:noFill/>
        </p:spPr>
      </p:pic>
      <p:pic>
        <p:nvPicPr>
          <p:cNvPr id="48142" name="_x105055096" descr="EMB000002aca6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2528" y="3983709"/>
            <a:ext cx="972000" cy="1154083"/>
          </a:xfrm>
          <a:prstGeom prst="rect">
            <a:avLst/>
          </a:prstGeom>
          <a:noFill/>
        </p:spPr>
      </p:pic>
      <p:pic>
        <p:nvPicPr>
          <p:cNvPr id="48141" name="_x105056856" descr="EMB000002aca6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412" y="5232347"/>
            <a:ext cx="972000" cy="1154083"/>
          </a:xfrm>
          <a:prstGeom prst="rect">
            <a:avLst/>
          </a:prstGeom>
          <a:noFill/>
        </p:spPr>
      </p:pic>
      <p:pic>
        <p:nvPicPr>
          <p:cNvPr id="48140" name="_x105078096" descr="EMB000002aca6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2628" y="5218049"/>
            <a:ext cx="1008000" cy="1196827"/>
          </a:xfrm>
          <a:prstGeom prst="rect">
            <a:avLst/>
          </a:prstGeom>
          <a:noFill/>
        </p:spPr>
      </p:pic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8144" name="_x105046904" descr="EMB000002aca66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2424" y="2746187"/>
            <a:ext cx="972000" cy="1168270"/>
          </a:xfrm>
          <a:prstGeom prst="rect">
            <a:avLst/>
          </a:prstGeom>
          <a:noFill/>
        </p:spPr>
      </p:pic>
      <p:pic>
        <p:nvPicPr>
          <p:cNvPr id="17" name="그림 16" descr="Thrive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-7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225" name="_x134911392" descr="EMB000016cc91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(75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문제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-8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01" name="_x134862664" descr="EMB000016cc91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134862664" descr="EMB000016cc91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5712"/>
            <a:ext cx="9144000" cy="560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9393" name="_x134911392" descr="EMB000016cc91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4912"/>
            <a:ext cx="9144000" cy="565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중복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8369" name="_x134911392" descr="EMB000016cc91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7462"/>
            <a:ext cx="9144000" cy="557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134862664" descr="EMB000016cc91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6211"/>
            <a:ext cx="9144000" cy="561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41" name="_x134862664" descr="EMB000016cc91f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6025"/>
            <a:ext cx="9144000" cy="564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6561" name="_x134862664" descr="EMB000016cc91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6187"/>
            <a:ext cx="9144000" cy="561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7585" name="_x134911392" descr="EMB000016cc91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6025"/>
            <a:ext cx="9144000" cy="564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0657" name="_x134862664" descr="EMB000016cc91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2225"/>
            <a:ext cx="9144000" cy="556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주제별 비교표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9200"/>
            <a:ext cx="9144000" cy="54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" y="1429200"/>
            <a:ext cx="9144000" cy="54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" y="1429200"/>
            <a:ext cx="9144000" cy="54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9200"/>
            <a:ext cx="9144000" cy="54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9200"/>
            <a:ext cx="9144000" cy="54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36096" y="6381328"/>
            <a:ext cx="461665" cy="288032"/>
          </a:xfrm>
          <a:prstGeom prst="rect">
            <a:avLst/>
          </a:prstGeom>
          <a:solidFill>
            <a:srgbClr val="1802BE"/>
          </a:solidFill>
        </p:spPr>
        <p:txBody>
          <a:bodyPr vert="eaVert"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90655" y="6381328"/>
            <a:ext cx="461665" cy="288032"/>
          </a:xfrm>
          <a:prstGeom prst="rect">
            <a:avLst/>
          </a:prstGeom>
          <a:solidFill>
            <a:srgbClr val="1802BE"/>
          </a:solidFill>
        </p:spPr>
        <p:txBody>
          <a:bodyPr vert="eaVert" wrap="square" rtlCol="0"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9633" name="_x133137424" descr="EMB000016cc91f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1425"/>
            <a:ext cx="9144000" cy="561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중복 강점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8609" name="_x133462840" descr="EMB000016cc91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7462"/>
            <a:ext cx="9144000" cy="557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강점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2705" name="_x133462120" descr="EMB000016cc91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1275"/>
            <a:ext cx="9144000" cy="554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강점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81" name="_x133462120" descr="EMB000016cc91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강점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4753" name="_x133462360" descr="EMB000016cc91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1275"/>
            <a:ext cx="9144000" cy="554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차진단 강점 별 비교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3729" name="_x133463800" descr="EMB000016cc91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신시내티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능력침례교회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 건강진단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5777" name="_x133465800" descr="EMB000016cc91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862"/>
            <a:ext cx="9144000" cy="567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신시내티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능력침례교회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 건강진단 강점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6801" name="_x133464120" descr="EMB000016cc9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3487"/>
            <a:ext cx="9144000" cy="562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17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은사 중심적 사역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은사가 발견되어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은사에 맞게 배치되고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그들이 가진 은사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 효과적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능률적으로 발휘되는 사역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1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처방 </a:t>
                      </a:r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교인들이 은사에 대한 분별력이 없는 경우에 </a:t>
                      </a:r>
                      <a:r>
                        <a:rPr lang="ko-KR" altLang="en-US" sz="18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“영적 은사 적성 검사”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실시할 수 있다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이를 위해 크리스챤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슈바르츠가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만든 </a:t>
                      </a:r>
                      <a:r>
                        <a:rPr lang="ko-KR" alt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“사역의 </a:t>
                      </a:r>
                      <a:r>
                        <a:rPr lang="en-US" altLang="ko-KR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가지 색깔</a:t>
                      </a:r>
                      <a:r>
                        <a:rPr lang="en-US" altLang="ko-KR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 Colors of Ministry)”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의 책을 사용할 수 있다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또 은사 적성 검사 뿐 아니라 </a:t>
                      </a:r>
                      <a:r>
                        <a:rPr lang="ko-KR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“지도력의 성향검사</a:t>
                      </a:r>
                      <a:r>
                        <a:rPr lang="en-US" altLang="ko-K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(Leadership Styles Test)”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혹은 </a:t>
                      </a:r>
                      <a:r>
                        <a:rPr lang="ko-KR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“지도자의 기질검사”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등을 사용할 수 있다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물론</a:t>
                      </a:r>
                      <a:r>
                        <a:rPr lang="ko-KR" alt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“열정 검사</a:t>
                      </a:r>
                      <a:r>
                        <a:rPr lang="en-US" altLang="ko-KR" sz="18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(Passion Test)”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도 사용할 수 있다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이러한 도구를 통해 교인들이 하나님이 주신 은사가 무엇인지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지도력 스타일은 무엇인지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혹은 열정은 무엇인지를 알 수 있다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참고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“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뜨라이브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코칭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교재 제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과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뒷면에 ”영적 은사 적성 검사“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”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지도력 성향검사지“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”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지도자의 기질검사지“등을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볼수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있다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indent="-342900">
                        <a:buNone/>
                      </a:pP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교인들이 은사사역을 할 때 교회가 지원하지 않는다면 </a:t>
                      </a:r>
                      <a:endParaRPr lang="en-US" altLang="ko-KR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18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사역자들을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지원해 주는 기도 팀과 예산 팀이 형성되어야 한다</a:t>
                      </a: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" y="3786190"/>
            <a:ext cx="1695450" cy="2019300"/>
          </a:xfrm>
          <a:prstGeom prst="rect">
            <a:avLst/>
          </a:prstGeom>
        </p:spPr>
      </p:pic>
      <p:pic>
        <p:nvPicPr>
          <p:cNvPr id="13" name="그림 12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은사 중심적 사역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은사가 발견되어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은사에 맞게 배치되고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그들이 가진 은사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 효과적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능률적으로 발휘되는 사역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1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처방 </a:t>
                      </a:r>
                      <a:r>
                        <a:rPr lang="en-US" altLang="ko-K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교인들이 은사에 대한 배치 사역이 제대로 되지 못한 경우를 보게 된다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그러면 교회가 지닌 비전과 핵심가치에 따른 행정 조직 구조가 있게 된다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 행정 구조에 맞게 조직을 짜서 은사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지도력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혹은 열정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 맞게“배치 맵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(Map)”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준비한다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교인들이 적어도 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25%,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혹은 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이상 배치되도록 지도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(Map)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만들어 활용한다면 효과적인 사역을 할 수 있다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None/>
                      </a:pP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교인들이 은사에 따른 배치를 받아 사역을 하면서도 사역 개발이 필요한 경우 </a:t>
                      </a:r>
                      <a:r>
                        <a:rPr lang="ko-KR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“사역 개발 세미나”</a:t>
                      </a:r>
                      <a:r>
                        <a:rPr lang="ko-KR" altLang="en-US" sz="18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를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교육할 수 있다</a:t>
                      </a: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또 은사 사역의 팀 정신</a:t>
                      </a: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(Team spirit) 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강화를 위해서는 </a:t>
                      </a:r>
                      <a:r>
                        <a:rPr lang="ko-KR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“능력 있는 </a:t>
                      </a:r>
                      <a:r>
                        <a:rPr lang="ko-KR" alt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사역팀</a:t>
                      </a:r>
                      <a:r>
                        <a:rPr lang="ko-KR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만들기</a:t>
                      </a:r>
                      <a:r>
                        <a:rPr lang="en-US" altLang="ko-K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(Building Powerful Ministry Team)” </a:t>
                      </a:r>
                      <a:r>
                        <a:rPr lang="ko-KR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세미나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를 인도할 수 있다</a:t>
                      </a: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None/>
                      </a:pP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" y="3786190"/>
            <a:ext cx="1695450" cy="2019300"/>
          </a:xfrm>
          <a:prstGeom prst="rect">
            <a:avLst/>
          </a:prstGeom>
        </p:spPr>
      </p:pic>
      <p:pic>
        <p:nvPicPr>
          <p:cNvPr id="13" name="그림 12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18" y="-24"/>
            <a:ext cx="7848600" cy="609600"/>
          </a:xfrm>
        </p:spPr>
        <p:txBody>
          <a:bodyPr/>
          <a:lstStyle/>
          <a:p>
            <a:r>
              <a:rPr lang="ko-KR" altLang="en-US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교회와 교인들의 건강상태 </a:t>
            </a:r>
            <a:endParaRPr lang="ko-KR" altLang="en-US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-2" y="627960"/>
          <a:ext cx="9144002" cy="6215778"/>
        </p:xfrm>
        <a:graphic>
          <a:graphicData uri="http://schemas.openxmlformats.org/drawingml/2006/table">
            <a:tbl>
              <a:tblPr/>
              <a:tblGrid>
                <a:gridCol w="709416"/>
                <a:gridCol w="867107"/>
                <a:gridCol w="945935"/>
                <a:gridCol w="867107"/>
                <a:gridCol w="867107"/>
                <a:gridCol w="788279"/>
                <a:gridCol w="788279"/>
                <a:gridCol w="788279"/>
                <a:gridCol w="788279"/>
                <a:gridCol w="867107"/>
                <a:gridCol w="867107"/>
              </a:tblGrid>
              <a:tr h="50220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III.-1 </a:t>
                      </a:r>
                      <a:r>
                        <a:rPr lang="ko-KR" altLang="en-US" sz="20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교회와 교인들의 건강상태 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96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6-A. </a:t>
                      </a:r>
                      <a:r>
                        <a:rPr lang="ko-KR" altLang="en-US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당신은 자기 자신의 현재 신앙 건강 상태를 어떻게 봅니까</a:t>
                      </a: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6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건강하지 않음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건강함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아주 건강함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8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490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2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962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6-B. </a:t>
                      </a:r>
                      <a:r>
                        <a:rPr lang="ko-KR" altLang="en-US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현재 당신이 출석하는 교회의 건강상태를 어떤 상태라고 생각합니까</a:t>
                      </a:r>
                      <a:r>
                        <a:rPr lang="en-US" altLang="ko-KR" sz="18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26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건강하지 않음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건강함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아주 건강함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8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515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4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6291" marR="66291" marT="33145" marB="331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2057384" y="2932077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30%</a:t>
            </a:r>
            <a:endParaRPr lang="en-US" sz="28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972052" y="2932077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52%</a:t>
            </a:r>
            <a:endParaRPr lang="en-US" sz="2800" dirty="0" smtClean="0">
              <a:solidFill>
                <a:srgbClr val="1802B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386656" y="2932077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18%</a:t>
            </a:r>
            <a:endParaRPr lang="en-US" sz="2800" dirty="0" smtClean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043094" y="348929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4%</a:t>
            </a:r>
            <a:endParaRPr lang="en-US" sz="28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5000628" y="348929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80%</a:t>
            </a:r>
            <a:endParaRPr lang="en-US" sz="2800" dirty="0" smtClean="0">
              <a:solidFill>
                <a:srgbClr val="1802B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7358082" y="348929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16%</a:t>
            </a:r>
            <a:endParaRPr lang="en-US" sz="2800" dirty="0" smtClean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2071670" y="576102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31%</a:t>
            </a:r>
            <a:endParaRPr lang="en-US" sz="28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4929190" y="576102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57%</a:t>
            </a:r>
            <a:endParaRPr lang="en-US" sz="2800" dirty="0" smtClean="0">
              <a:solidFill>
                <a:srgbClr val="1802B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7400944" y="5761023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12%</a:t>
            </a:r>
            <a:endParaRPr lang="en-US" sz="2800" dirty="0" smtClean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057384" y="6318239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0%</a:t>
            </a:r>
            <a:endParaRPr lang="en-US" sz="28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929190" y="6318239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52%</a:t>
            </a:r>
            <a:endParaRPr lang="en-US" sz="2800" dirty="0" smtClean="0">
              <a:solidFill>
                <a:srgbClr val="1802B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7400944" y="6318239"/>
            <a:ext cx="928694" cy="428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48%</a:t>
            </a:r>
            <a:endParaRPr lang="en-US" sz="2800" dirty="0" smtClean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4271960" y="5060931"/>
            <a:ext cx="785818" cy="64294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차진단</a:t>
            </a:r>
            <a:endParaRPr lang="en-US" altLang="ko-KR" sz="1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ko-KR" alt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829310" y="5060931"/>
            <a:ext cx="785818" cy="642942"/>
          </a:xfrm>
          <a:prstGeom prst="rect">
            <a:avLst/>
          </a:prstGeom>
          <a:solidFill>
            <a:srgbClr val="F18105"/>
          </a:solidFill>
          <a:ln w="9525" cap="flat" cmpd="sng" algn="ctr">
            <a:solidFill>
              <a:srgbClr val="F181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ko-KR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차진단</a:t>
            </a:r>
            <a:endParaRPr lang="en-US" altLang="ko-KR" sz="12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algn="ctr"/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5043490" y="2246273"/>
            <a:ext cx="785818" cy="6429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1,2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차진단</a:t>
            </a:r>
            <a:endParaRPr lang="en-US" altLang="ko-KR" sz="11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ko-KR" alt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1" animBg="1"/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8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은사 중심적 사역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은사가 발견되어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은사에 맞게 배치되고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그들이 가진 은사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 효과적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능률적으로 발휘되는 사역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1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관련된 책 읽기</a:t>
                      </a:r>
                      <a:r>
                        <a:rPr lang="en-US" altLang="ko-K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(*)... </a:t>
                      </a:r>
                    </a:p>
                    <a:p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"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위대한 나의 발견 강점혁명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Now Discover Your Strengths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마커스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버킹엄외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청림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2001,352.pp) (*)</a:t>
                      </a:r>
                    </a:p>
                    <a:p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(2)"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목회자산평가훈련</a:t>
                      </a:r>
                      <a:endParaRPr lang="ko-KR" altLang="en-US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(NAMB, 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석정문 편집</a:t>
                      </a: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2002, </a:t>
                      </a:r>
                      <a:r>
                        <a:rPr lang="ko-KR" alt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바인더 </a:t>
                      </a: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89.pp)(*)</a:t>
                      </a:r>
                    </a:p>
                    <a:p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(3)“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멘토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성공으로 이끄는 자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)”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(R.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이안시모어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저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씨앗을 뿌리는 사람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2003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,295.pp)(*)</a:t>
                      </a:r>
                    </a:p>
                    <a:p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(4)“Coaching 101"</a:t>
                      </a:r>
                      <a:endParaRPr lang="ko-KR" altLang="en-US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US" altLang="ko-KR" sz="18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ChurchSmart</a:t>
                      </a: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Bob Logan , 2003)(**) </a:t>
                      </a:r>
                      <a:endParaRPr lang="ko-KR" altLang="en-US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ko-KR" alt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" y="3786190"/>
            <a:ext cx="1695450" cy="2019300"/>
          </a:xfrm>
          <a:prstGeom prst="rect">
            <a:avLst/>
          </a:prstGeom>
        </p:spPr>
      </p:pic>
      <p:pic>
        <p:nvPicPr>
          <p:cNvPr id="13" name="그림 12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8. </a:t>
                      </a:r>
                      <a:r>
                        <a:rPr lang="ko-KR" altLang="en-US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사랑의 관계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 관계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처방 </a:t>
                      </a:r>
                      <a:r>
                        <a:rPr lang="en-US" altLang="ko-K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성도들끼리의 왕래가 너무 없는 교회거나 혹은 교인들끼리의 느낌을 솔직히 드러내지 못하는 분위기라면 한 가정이 한 가정을 초청하여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“식사로 친교 맺기”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혹은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“식사 초청 받기”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등의 프로그램을 강화할 수 있다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이렇게 하면 사랑의 관계가 더욱 돈독해진다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특히 불신자들이 등록을 했을 때에 초청하는 일은 매우 좋은 관계를 맺을 수 있다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ko-K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altLang="ko-KR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교인들끼리 모여도 웃음이 없다면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“장기 자랑대회”</a:t>
                      </a: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“</a:t>
                      </a: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웃기기 대회”</a:t>
                      </a: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혹은 명절에 “윷놀이 대회”등을 열어서 웃음의 꽃을 피우게 할 수 있다</a:t>
                      </a: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None/>
                      </a:pPr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8849" name="_x128447560" descr="EMB00000b98b2b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2" y="4000504"/>
            <a:ext cx="1674813" cy="21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-5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08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424008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8. </a:t>
                      </a:r>
                      <a:r>
                        <a:rPr lang="ko-KR" altLang="en-US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사랑의 관계</a:t>
                      </a:r>
                    </a:p>
                  </a:txBody>
                  <a:tcPr/>
                </a:tc>
              </a:tr>
              <a:tr h="463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 관계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처방 </a:t>
                      </a:r>
                      <a:r>
                        <a:rPr lang="en-US" altLang="ko-K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</a:p>
                    <a:p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교인들끼리 서로 칭찬하고 격려하는 분위기가 형성되어 있지 않다면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“하루에 </a:t>
                      </a:r>
                      <a:r>
                        <a:rPr lang="en-US" altLang="ko-K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가지씩 칭찬하기”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프로그램을 만들 수 있다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또는 각 가정에 칭찬할 것들을 찾아서 칭찬을 해 주기 위한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 칭찬하고 격려 보내는 전화하기”</a:t>
                      </a:r>
                      <a:r>
                        <a:rPr lang="ko-KR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등의 프로그램을 만들면 된다</a:t>
                      </a:r>
                      <a:r>
                        <a:rPr lang="en-US" altLang="ko-K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None/>
                      </a:pPr>
                      <a:endParaRPr lang="en-US" altLang="ko-K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(4) </a:t>
                      </a: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교인들끼리 솔직하게 자신을 털어 놓고 이야기하는 분위기 형성이 필요하다면 일주일에 한 번씩 시간을 정해 가정과 자녀들을 위해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“기도하고 전화 해 주기” 운동을 펼치거나</a:t>
                      </a:r>
                      <a:r>
                        <a:rPr lang="en-US" altLang="ko-K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혹은 </a:t>
                      </a:r>
                      <a:r>
                        <a:rPr lang="en-US" altLang="ko-K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가까운 사람들끼리 한 가정이 한 가정을 초청하여 섬기기” </a:t>
                      </a:r>
                      <a:r>
                        <a:rPr lang="ko-KR" altLang="en-US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등의 프로그램을 만들 수 있다</a:t>
                      </a:r>
                      <a:r>
                        <a:rPr lang="en-US" altLang="ko-K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None/>
                      </a:pPr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8849" name="_x128447560" descr="EMB00000b98b2b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2" y="4000504"/>
            <a:ext cx="1674813" cy="21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8101012" cy="609600"/>
          </a:xfrm>
        </p:spPr>
        <p:txBody>
          <a:bodyPr/>
          <a:lstStyle/>
          <a:p>
            <a:r>
              <a:rPr lang="ko-KR" altLang="en-US" sz="3000" dirty="0" err="1" smtClean="0">
                <a:latin typeface="맑은 고딕" pitchFamily="50" charset="-127"/>
                <a:ea typeface="맑은 고딕" pitchFamily="50" charset="-127"/>
              </a:rPr>
              <a:t>개발점에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대한 처방전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-6</a:t>
            </a:r>
            <a:endParaRPr lang="ko-KR" altLang="en-US" sz="3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-11151" y="1291648"/>
          <a:ext cx="9144000" cy="501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7308304"/>
              </a:tblGrid>
              <a:tr h="379878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8. </a:t>
                      </a:r>
                      <a:r>
                        <a:rPr lang="ko-KR" altLang="en-US" sz="2000" b="1" kern="1200" dirty="0" smtClean="0">
                          <a:solidFill>
                            <a:schemeClr val="lt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사랑의 관계</a:t>
                      </a:r>
                    </a:p>
                  </a:txBody>
                  <a:tcPr/>
                </a:tc>
              </a:tr>
              <a:tr h="4614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 관계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관련된 책 읽기</a:t>
                      </a:r>
                      <a:r>
                        <a:rPr lang="en-US" altLang="ko-K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(*)... </a:t>
                      </a:r>
                    </a:p>
                    <a:p>
                      <a:endParaRPr lang="ko-KR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(1)"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끌리는 사람의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백만불짜리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매력</a:t>
                      </a: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브라이언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트레시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한국 경제 신문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266.pp)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(2)“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영향력“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리드스북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크리스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와이드너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저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2008, 199.pp)(*) 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(3)“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멘토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씨앗을 뿌리는 사람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,R.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이언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시모어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지음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2003,295.pp)(*)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(4)“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남이 나를 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하게 하라”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양광모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케이앤제이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2008,240.pp)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(5)“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마시멜로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이야기”</a:t>
                      </a: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호야킴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데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포샤다외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한국경제 신문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2005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173.pp)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(6)“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따뜻한 카리스마”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이종선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랜듬하우스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2004, 306.pp)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(7)"Staff Your Church for Growth"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(Grand Rapids, </a:t>
                      </a:r>
                      <a:r>
                        <a:rPr lang="en-US" altLang="ko-KR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Mich.:Baker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Books, 2002,)</a:t>
                      </a:r>
                      <a:endParaRPr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(8)“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회사가 붙잡는 사람의 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비밀”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신현만 지음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위즈덤</a:t>
                      </a:r>
                      <a:r>
                        <a:rPr lang="ko-KR" alt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324.pp)(**)</a:t>
                      </a:r>
                      <a:endParaRPr lang="ko-KR" altLang="en-US" sz="18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(9)“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우리는 천국으로 출근한다”</a:t>
                      </a: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김종훈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21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세기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북스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2010, 313.pp) 07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269.pp)</a:t>
                      </a:r>
                      <a:endParaRPr lang="ko-KR" altLang="en-US" sz="20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8849" name="_x128447560" descr="EMB00000b98b2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00504"/>
            <a:ext cx="1674813" cy="2100263"/>
          </a:xfrm>
          <a:prstGeom prst="rect">
            <a:avLst/>
          </a:prstGeom>
          <a:noFill/>
        </p:spPr>
      </p:pic>
      <p:pic>
        <p:nvPicPr>
          <p:cNvPr id="14" name="그림 13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420888"/>
            <a:ext cx="7776864" cy="720080"/>
          </a:xfrm>
        </p:spPr>
        <p:txBody>
          <a:bodyPr anchor="ctr"/>
          <a:lstStyle/>
          <a:p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OO </a:t>
            </a:r>
            <a:r>
              <a:rPr lang="en-US" altLang="ko-KR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OO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교회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(OOO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담임목사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56323" name="WordArt 3"/>
          <p:cNvSpPr>
            <a:spLocks noChangeArrowheads="1" noChangeShapeType="1" noTextEdit="1"/>
          </p:cNvSpPr>
          <p:nvPr/>
        </p:nvSpPr>
        <p:spPr bwMode="gray">
          <a:xfrm>
            <a:off x="1763713" y="3284538"/>
            <a:ext cx="5400675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421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그림 4" descr="greeenoce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6899" y="78057"/>
            <a:ext cx="1179532" cy="123450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823520" y="5201816"/>
            <a:ext cx="43204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GO THRIVE COACHING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11417 S. Belmont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Plainfield IL 60585                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+mn-lt"/>
                <a:ea typeface="굴림" charset="-127"/>
              </a:rPr>
              <a:t>jamessok_4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@hotmail.com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Office (815)254-7720         www.igomt.com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   Cell    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(</a:t>
            </a:r>
            <a:r>
              <a:rPr lang="en-US" altLang="ko-KR" sz="1400" b="1" kern="0" dirty="0" smtClean="0">
                <a:solidFill>
                  <a:schemeClr val="bg1"/>
                </a:solidFill>
                <a:latin typeface="+mn-lt"/>
                <a:ea typeface="굴림" charset="-127"/>
              </a:rPr>
              <a:t>331)222-6830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 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www.gotracking.org</a:t>
            </a:r>
          </a:p>
        </p:txBody>
      </p:sp>
      <p:pic>
        <p:nvPicPr>
          <p:cNvPr id="7" name="그림 6" descr="Thrive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3643306" cy="85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600"/>
            <a:ext cx="4572000" cy="42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600"/>
            <a:ext cx="4571960" cy="42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85600"/>
            <a:ext cx="4572000" cy="42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요인 별 건강도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600"/>
            <a:ext cx="4572000" cy="425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785600"/>
            <a:ext cx="4572000" cy="42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32" y="1785926"/>
            <a:ext cx="4572000" cy="42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그림 11" descr="Thrive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교회의 성별과 연령대 비율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3" name="순서도: 대체 처리 22"/>
          <p:cNvSpPr/>
          <p:nvPr/>
        </p:nvSpPr>
        <p:spPr bwMode="auto">
          <a:xfrm>
            <a:off x="3643306" y="1000108"/>
            <a:ext cx="1500198" cy="571504"/>
          </a:xfrm>
          <a:prstGeom prst="flowChartAlternateProcess">
            <a:avLst/>
          </a:prstGeom>
          <a:solidFill>
            <a:srgbClr val="7030A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맑은 고딕" pitchFamily="50" charset="-127"/>
                <a:ea typeface="맑은 고딕" pitchFamily="50" charset="-127"/>
              </a:rPr>
              <a:t>차진단</a:t>
            </a:r>
          </a:p>
        </p:txBody>
      </p:sp>
      <p:sp>
        <p:nvSpPr>
          <p:cNvPr id="28" name="순서도: 대체 처리 27"/>
          <p:cNvSpPr/>
          <p:nvPr/>
        </p:nvSpPr>
        <p:spPr bwMode="auto">
          <a:xfrm>
            <a:off x="3714744" y="3929066"/>
            <a:ext cx="1500198" cy="571504"/>
          </a:xfrm>
          <a:prstGeom prst="flowChartAlternateProcess">
            <a:avLst/>
          </a:prstGeom>
          <a:solidFill>
            <a:srgbClr val="F18105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맑은 고딕" pitchFamily="50" charset="-127"/>
                <a:ea typeface="맑은 고딕" pitchFamily="50" charset="-127"/>
              </a:rPr>
              <a:t>차진단</a:t>
            </a:r>
          </a:p>
        </p:txBody>
      </p:sp>
      <p:pic>
        <p:nvPicPr>
          <p:cNvPr id="26" name="그림 25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6" y="3846825"/>
            <a:ext cx="8716560" cy="3011175"/>
          </a:xfrm>
          <a:prstGeom prst="rect">
            <a:avLst/>
          </a:prstGeom>
        </p:spPr>
      </p:pic>
      <p:pic>
        <p:nvPicPr>
          <p:cNvPr id="27" name="그림 26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8643414" cy="3011175"/>
          </a:xfrm>
          <a:prstGeom prst="rect">
            <a:avLst/>
          </a:prstGeom>
        </p:spPr>
      </p:pic>
      <p:pic>
        <p:nvPicPr>
          <p:cNvPr id="29" name="그림 28" descr="Thrive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교회의 십일조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신앙년수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불신자 친구 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기도시간 비교 그래프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142844" y="1142984"/>
            <a:ext cx="9039286" cy="5286412"/>
            <a:chOff x="0" y="0"/>
            <a:chExt cx="9791700" cy="3781426"/>
          </a:xfrm>
        </p:grpSpPr>
        <p:graphicFrame>
          <p:nvGraphicFramePr>
            <p:cNvPr id="24" name="차트 23"/>
            <p:cNvGraphicFramePr>
              <a:graphicFrameLocks/>
            </p:cNvGraphicFramePr>
            <p:nvPr/>
          </p:nvGraphicFramePr>
          <p:xfrm>
            <a:off x="4905375" y="9527"/>
            <a:ext cx="2457450" cy="3752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5" name="차트 24"/>
            <p:cNvGraphicFramePr>
              <a:graphicFrameLocks/>
            </p:cNvGraphicFramePr>
            <p:nvPr/>
          </p:nvGraphicFramePr>
          <p:xfrm>
            <a:off x="2486025" y="0"/>
            <a:ext cx="2343150" cy="3762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6" name="차트 25"/>
            <p:cNvGraphicFramePr>
              <a:graphicFrameLocks/>
            </p:cNvGraphicFramePr>
            <p:nvPr/>
          </p:nvGraphicFramePr>
          <p:xfrm>
            <a:off x="7458075" y="1"/>
            <a:ext cx="2333625" cy="3762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7" name="차트 26"/>
            <p:cNvGraphicFramePr>
              <a:graphicFrameLocks/>
            </p:cNvGraphicFramePr>
            <p:nvPr/>
          </p:nvGraphicFramePr>
          <p:xfrm>
            <a:off x="0" y="1"/>
            <a:ext cx="2409825" cy="3781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11" name="그림 10" descr="Thrive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요인 종합점수의 위치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분포비율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729" name="_x134863624"/>
          <p:cNvSpPr>
            <a:spLocks noChangeArrowheads="1"/>
          </p:cNvSpPr>
          <p:nvPr/>
        </p:nvSpPr>
        <p:spPr bwMode="auto">
          <a:xfrm>
            <a:off x="71438" y="1285860"/>
            <a:ext cx="5572132" cy="4500594"/>
          </a:xfrm>
          <a:prstGeom prst="rect">
            <a:avLst/>
          </a:prstGeom>
          <a:noFill/>
          <a:ln w="4191">
            <a:solidFill>
              <a:srgbClr val="88A1E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가지 요인 종합점수의 분포 </a:t>
            </a:r>
            <a:r>
              <a:rPr kumimoji="1" lang="ko-KR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비율별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위치를 보면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Red Ocean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 </a:t>
            </a:r>
            <a:r>
              <a:rPr kumimoji="1" lang="ko-KR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미만</a:t>
            </a:r>
            <a:r>
              <a:rPr kumimoji="1" lang="ko-KR" altLang="en-US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은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15.79%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                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 ~ 42.5</a:t>
            </a:r>
            <a:r>
              <a:rPr kumimoji="1" lang="ko-KR" altLang="en-US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사이는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21.05%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Blue Ocean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42.5~57.5</a:t>
            </a:r>
            <a:r>
              <a:rPr kumimoji="1" lang="en-US" altLang="ko-KR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사이는</a:t>
            </a:r>
            <a:r>
              <a:rPr kumimoji="1" lang="ko-KR" altLang="en-US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39.47%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Green Ocean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57.5~65</a:t>
            </a:r>
            <a:r>
              <a:rPr kumimoji="1" lang="en-US" altLang="ko-KR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사이가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13.16%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                   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65</a:t>
            </a:r>
            <a:r>
              <a:rPr kumimoji="1" lang="ko-KR" altLang="en-US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이상</a:t>
            </a:r>
            <a:r>
              <a:rPr kumimoji="1" lang="ko-KR" altLang="en-US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10.53%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를 차지합니다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아래 도표의 영역표시는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◆1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◆2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요인 별 점수의 교회</a:t>
            </a:r>
            <a:r>
              <a:rPr kumimoji="1" lang="ko-KR" altLang="en-US" sz="1600" b="1" dirty="0" smtClean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분포비율가운데 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교회의 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altLang="en-US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가지 요인 종합점수의 위치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입니다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grpSp>
        <p:nvGrpSpPr>
          <p:cNvPr id="79" name="그룹 78"/>
          <p:cNvGrpSpPr>
            <a:grpSpLocks/>
          </p:cNvGrpSpPr>
          <p:nvPr/>
        </p:nvGrpSpPr>
        <p:grpSpPr bwMode="auto">
          <a:xfrm>
            <a:off x="4667250" y="0"/>
            <a:ext cx="4476750" cy="7410450"/>
            <a:chOff x="0" y="0"/>
            <a:chExt cx="4067174" cy="6391275"/>
          </a:xfrm>
        </p:grpSpPr>
        <p:graphicFrame>
          <p:nvGraphicFramePr>
            <p:cNvPr id="81" name="차트 80"/>
            <p:cNvGraphicFramePr>
              <a:graphicFrameLocks/>
            </p:cNvGraphicFramePr>
            <p:nvPr/>
          </p:nvGraphicFramePr>
          <p:xfrm>
            <a:off x="0" y="0"/>
            <a:ext cx="4067174" cy="6391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82" name="그룹 81"/>
            <p:cNvGrpSpPr>
              <a:grpSpLocks/>
            </p:cNvGrpSpPr>
            <p:nvPr/>
          </p:nvGrpSpPr>
          <p:grpSpPr bwMode="auto">
            <a:xfrm>
              <a:off x="1973012" y="747566"/>
              <a:ext cx="1947051" cy="4542899"/>
              <a:chOff x="1973012" y="747566"/>
              <a:chExt cx="1947051" cy="4542899"/>
            </a:xfrm>
          </p:grpSpPr>
          <p:sp>
            <p:nvSpPr>
              <p:cNvPr id="83" name="직사각형 82"/>
              <p:cNvSpPr/>
              <p:nvPr/>
            </p:nvSpPr>
            <p:spPr>
              <a:xfrm>
                <a:off x="2232619" y="846146"/>
                <a:ext cx="1298034" cy="254665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■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65</a:t>
                </a:r>
                <a:r>
                  <a:rPr kumimoji="0" lang="en-US" altLang="ko-KR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</a:t>
                </a:r>
                <a:r>
                  <a:rPr kumimoji="0" lang="ko-KR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이상</a:t>
                </a:r>
                <a:r>
                  <a:rPr kumimoji="0" lang="en-US" altLang="ko-KR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</a:t>
                </a: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2137430" y="1388336"/>
                <a:ext cx="1280727" cy="29574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9BBB59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 ■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57.5 ~ 65</a:t>
                </a:r>
                <a:r>
                  <a:rPr kumimoji="0" lang="en-US" altLang="ko-KR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</a:t>
                </a: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2137430" y="2546652"/>
                <a:ext cx="1687444" cy="320385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■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42.5 ~ 57.5</a:t>
                </a: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2128776" y="4789349"/>
                <a:ext cx="1194191" cy="21359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27A7A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 </a:t>
                </a:r>
                <a:r>
                  <a:rPr kumimoji="0" lang="ko-KR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■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30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미만</a:t>
                </a: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87" name="직사각형 86"/>
              <p:cNvSpPr/>
              <p:nvPr/>
            </p:nvSpPr>
            <p:spPr>
              <a:xfrm>
                <a:off x="2137430" y="3902128"/>
                <a:ext cx="1782633" cy="32860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27A7A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■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rPr>
                  <a:t>30 ~ 42.5</a:t>
                </a: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grpSp>
            <p:nvGrpSpPr>
              <p:cNvPr id="88" name="그룹 87"/>
              <p:cNvGrpSpPr>
                <a:grpSpLocks/>
              </p:cNvGrpSpPr>
              <p:nvPr/>
            </p:nvGrpSpPr>
            <p:grpSpPr bwMode="auto">
              <a:xfrm>
                <a:off x="1973012" y="747566"/>
                <a:ext cx="1021120" cy="4542899"/>
                <a:chOff x="1973012" y="747566"/>
                <a:chExt cx="1021120" cy="4542899"/>
              </a:xfrm>
            </p:grpSpPr>
            <p:cxnSp>
              <p:nvCxnSpPr>
                <p:cNvPr id="89" name="직선 연결선 88"/>
                <p:cNvCxnSpPr/>
                <p:nvPr/>
              </p:nvCxnSpPr>
              <p:spPr>
                <a:xfrm flipV="1">
                  <a:off x="2024933" y="1215821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0" name="직선 연결선 89"/>
                <p:cNvCxnSpPr/>
                <p:nvPr/>
              </p:nvCxnSpPr>
              <p:spPr>
                <a:xfrm flipV="1">
                  <a:off x="1998973" y="1823732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1" name="직선 연결선 90"/>
                <p:cNvCxnSpPr/>
                <p:nvPr/>
              </p:nvCxnSpPr>
              <p:spPr>
                <a:xfrm flipV="1">
                  <a:off x="2007626" y="3606388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2" name="직선 연결선 91"/>
                <p:cNvCxnSpPr/>
                <p:nvPr/>
              </p:nvCxnSpPr>
              <p:spPr>
                <a:xfrm flipV="1">
                  <a:off x="2016280" y="4575759"/>
                  <a:ext cx="97785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3" name="직선 연결선 92"/>
                <p:cNvCxnSpPr/>
                <p:nvPr/>
              </p:nvCxnSpPr>
              <p:spPr>
                <a:xfrm flipV="1">
                  <a:off x="1990319" y="5274034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4" name="직선 연결선 93"/>
                <p:cNvCxnSpPr/>
                <p:nvPr/>
              </p:nvCxnSpPr>
              <p:spPr>
                <a:xfrm flipV="1">
                  <a:off x="1973012" y="747566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5" name="직선 화살표 연결선 94"/>
                <p:cNvCxnSpPr/>
                <p:nvPr/>
              </p:nvCxnSpPr>
              <p:spPr>
                <a:xfrm rot="16200000" flipH="1">
                  <a:off x="1929044" y="989689"/>
                  <a:ext cx="460040" cy="86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96" name="직선 화살표 연결선 95"/>
                <p:cNvCxnSpPr/>
                <p:nvPr/>
              </p:nvCxnSpPr>
              <p:spPr>
                <a:xfrm rot="5400000">
                  <a:off x="1850562" y="1519557"/>
                  <a:ext cx="599695" cy="86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97" name="직선 화살표 연결선 96"/>
                <p:cNvCxnSpPr/>
                <p:nvPr/>
              </p:nvCxnSpPr>
              <p:spPr>
                <a:xfrm rot="5400000">
                  <a:off x="1267078" y="2710952"/>
                  <a:ext cx="1758011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98" name="직선 화살표 연결선 97"/>
                <p:cNvCxnSpPr/>
                <p:nvPr/>
              </p:nvCxnSpPr>
              <p:spPr>
                <a:xfrm rot="5400000">
                  <a:off x="1648636" y="4095181"/>
                  <a:ext cx="97758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99" name="직선 화살표 연결선 98"/>
                <p:cNvCxnSpPr/>
                <p:nvPr/>
              </p:nvCxnSpPr>
              <p:spPr>
                <a:xfrm rot="5400000">
                  <a:off x="1780076" y="4933112"/>
                  <a:ext cx="71470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</p:grpSp>
        </p:grpSp>
      </p:grpSp>
      <p:sp>
        <p:nvSpPr>
          <p:cNvPr id="100" name="다이아몬드 99"/>
          <p:cNvSpPr/>
          <p:nvPr/>
        </p:nvSpPr>
        <p:spPr bwMode="auto">
          <a:xfrm>
            <a:off x="6072198" y="3929066"/>
            <a:ext cx="214314" cy="214314"/>
          </a:xfrm>
          <a:prstGeom prst="diamond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다이아몬드 100"/>
          <p:cNvSpPr/>
          <p:nvPr/>
        </p:nvSpPr>
        <p:spPr bwMode="auto">
          <a:xfrm>
            <a:off x="6072198" y="1428736"/>
            <a:ext cx="214314" cy="214314"/>
          </a:xfrm>
          <a:prstGeom prst="diamond">
            <a:avLst/>
          </a:prstGeom>
          <a:solidFill>
            <a:srgbClr val="F1810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9" name="그림 28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76194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34862664" descr="EMB000016cc91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3TGp_bizmedical_green_v2">
  <a:themeElements>
    <a:clrScheme name="023TGp_bizmedical_green 1">
      <a:dk1>
        <a:srgbClr val="666633"/>
      </a:dk1>
      <a:lt1>
        <a:srgbClr val="FFFFFF"/>
      </a:lt1>
      <a:dk2>
        <a:srgbClr val="FFFFFF"/>
      </a:dk2>
      <a:lt2>
        <a:srgbClr val="B2B2B2"/>
      </a:lt2>
      <a:accent1>
        <a:srgbClr val="DDB163"/>
      </a:accent1>
      <a:accent2>
        <a:srgbClr val="0099CC"/>
      </a:accent2>
      <a:accent3>
        <a:srgbClr val="FFFFFF"/>
      </a:accent3>
      <a:accent4>
        <a:srgbClr val="56562A"/>
      </a:accent4>
      <a:accent5>
        <a:srgbClr val="EBD5B7"/>
      </a:accent5>
      <a:accent6>
        <a:srgbClr val="008AB9"/>
      </a:accent6>
      <a:hlink>
        <a:srgbClr val="A9683B"/>
      </a:hlink>
      <a:folHlink>
        <a:srgbClr val="166A84"/>
      </a:folHlink>
    </a:clrScheme>
    <a:fontScheme name="023TGp_bizmedical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23TGp_bizmedical_green 1">
        <a:dk1>
          <a:srgbClr val="666633"/>
        </a:dk1>
        <a:lt1>
          <a:srgbClr val="FFFFFF"/>
        </a:lt1>
        <a:dk2>
          <a:srgbClr val="FFFFFF"/>
        </a:dk2>
        <a:lt2>
          <a:srgbClr val="B2B2B2"/>
        </a:lt2>
        <a:accent1>
          <a:srgbClr val="DDB163"/>
        </a:accent1>
        <a:accent2>
          <a:srgbClr val="0099CC"/>
        </a:accent2>
        <a:accent3>
          <a:srgbClr val="FFFFFF"/>
        </a:accent3>
        <a:accent4>
          <a:srgbClr val="56562A"/>
        </a:accent4>
        <a:accent5>
          <a:srgbClr val="EBD5B7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3TGp_bizmedical_green 2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BABDDC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3TGp_bizmedical_green 3">
        <a:dk1>
          <a:srgbClr val="2B56AB"/>
        </a:dk1>
        <a:lt1>
          <a:srgbClr val="FFFFFF"/>
        </a:lt1>
        <a:dk2>
          <a:srgbClr val="FFFFE7"/>
        </a:dk2>
        <a:lt2>
          <a:srgbClr val="B2B2B2"/>
        </a:lt2>
        <a:accent1>
          <a:srgbClr val="4D7EDF"/>
        </a:accent1>
        <a:accent2>
          <a:srgbClr val="FF9933"/>
        </a:accent2>
        <a:accent3>
          <a:srgbClr val="FFFFFF"/>
        </a:accent3>
        <a:accent4>
          <a:srgbClr val="234891"/>
        </a:accent4>
        <a:accent5>
          <a:srgbClr val="B2C0EC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023TGp_bizmedical_green_v2</Template>
  <TotalTime>1084</TotalTime>
  <Words>1660</Words>
  <Application>Microsoft Office PowerPoint</Application>
  <PresentationFormat>화면 슬라이드 쇼(4:3)</PresentationFormat>
  <Paragraphs>287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023TGp_bizmedical_green_v2</vt:lpstr>
      <vt:lpstr>교회 건강 진단 평가 및 처방 보고서(PPT용)</vt:lpstr>
      <vt:lpstr>8가지 요인 별 정의와 의미 </vt:lpstr>
      <vt:lpstr>8가지 주제별 비교표</vt:lpstr>
      <vt:lpstr>교회와 교인들의 건강상태 </vt:lpstr>
      <vt:lpstr>8가지 요인 별 건강도</vt:lpstr>
      <vt:lpstr>교회의 성별과 연령대 비율</vt:lpstr>
      <vt:lpstr>교회의 십일조, 신앙년수,  불신자 친구 수, 기도시간 비교 그래프</vt:lpstr>
      <vt:lpstr>8가지 요인 종합점수의 위치(분포비율)</vt:lpstr>
      <vt:lpstr>8가지 요인별 건강상태를 나타내는  상대치 그래프-1</vt:lpstr>
      <vt:lpstr>8가지 요인별 건강상태를 나타내는  상대치 그래프-2</vt:lpstr>
      <vt:lpstr>8가지 요인별 건강상태를 나타내는  상대치 그래프-3</vt:lpstr>
      <vt:lpstr>8가지 요인별 건강상태를 나타내는  상대치 그래프-4</vt:lpstr>
      <vt:lpstr>8가지 요인별 건강상태를 나타내는  상대치 그래프-5</vt:lpstr>
      <vt:lpstr>요인별 문제(75문제) 비교 그래프-1</vt:lpstr>
      <vt:lpstr>요인별 문제(75문제) 비교 그래프-2</vt:lpstr>
      <vt:lpstr>요인별 문제(75문제) 비교 그래프-3</vt:lpstr>
      <vt:lpstr>요인별 문제(75문제) 비교 그래프-4</vt:lpstr>
      <vt:lpstr>요인별 문제(75문제) 비교 그래프-5</vt:lpstr>
      <vt:lpstr>요인별 문제(75문제) 비교 그래프-6</vt:lpstr>
      <vt:lpstr>요인별 문제(75문제) 비교 그래프-7</vt:lpstr>
      <vt:lpstr>요인별 문제(75문제) 비교 그래프-8</vt:lpstr>
      <vt:lpstr>1차진단-개발점(12가지) 그래프</vt:lpstr>
      <vt:lpstr>2차진단-개발점(12가지) 그래프</vt:lpstr>
      <vt:lpstr>1차,2차진단-중복 개발점 그래프</vt:lpstr>
      <vt:lpstr>1차진단 개발점 별 비교 그래프-1</vt:lpstr>
      <vt:lpstr>1차진단 개발점 별 비교 그래프-2</vt:lpstr>
      <vt:lpstr>2차진단 개발점 별 비교 그래프-1</vt:lpstr>
      <vt:lpstr>2차진단 개발점 별 비교 그래프-2</vt:lpstr>
      <vt:lpstr>1차진단-강점(12가지) 그래프</vt:lpstr>
      <vt:lpstr>2차진단-강점(12가지) 그래프</vt:lpstr>
      <vt:lpstr>1차,2차진단-중복 강점 그래프</vt:lpstr>
      <vt:lpstr>1차진단 강점 별 비교 그래프-1</vt:lpstr>
      <vt:lpstr>1차진단 강점 별 비교 그래프-2</vt:lpstr>
      <vt:lpstr>2차진단 강점 별 비교 그래프-1</vt:lpstr>
      <vt:lpstr>2차진단 강점 별 비교 그래프-2</vt:lpstr>
      <vt:lpstr>신시내티 능력침례교회 교회 건강진단 개발점</vt:lpstr>
      <vt:lpstr>신시내티 능력침례교회 교회 건강진단 강점</vt:lpstr>
      <vt:lpstr>개발점에 대한 처방전-1</vt:lpstr>
      <vt:lpstr>개발점에 대한 처방전-2</vt:lpstr>
      <vt:lpstr>개발점에 대한 처방전-3</vt:lpstr>
      <vt:lpstr>개발점에 대한 처방전-4</vt:lpstr>
      <vt:lpstr>개발점에 대한 처방전-5</vt:lpstr>
      <vt:lpstr>개발점에 대한 처방전-6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GreenOcean</dc:creator>
  <cp:lastModifiedBy>James Sok</cp:lastModifiedBy>
  <cp:revision>142</cp:revision>
  <dcterms:created xsi:type="dcterms:W3CDTF">2012-01-13T19:03:16Z</dcterms:created>
  <dcterms:modified xsi:type="dcterms:W3CDTF">2013-07-20T16:03:22Z</dcterms:modified>
</cp:coreProperties>
</file>