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70" r:id="rId2"/>
  </p:sldMasterIdLst>
  <p:sldIdLst>
    <p:sldId id="263" r:id="rId3"/>
    <p:sldId id="264" r:id="rId4"/>
    <p:sldId id="273" r:id="rId5"/>
    <p:sldId id="275" r:id="rId6"/>
    <p:sldId id="276" r:id="rId7"/>
    <p:sldId id="277" r:id="rId8"/>
    <p:sldId id="278" r:id="rId9"/>
    <p:sldId id="279" r:id="rId10"/>
    <p:sldId id="285" r:id="rId11"/>
    <p:sldId id="286" r:id="rId12"/>
    <p:sldId id="287" r:id="rId13"/>
    <p:sldId id="284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8" r:id="rId24"/>
    <p:sldId id="299" r:id="rId25"/>
    <p:sldId id="281" r:id="rId26"/>
    <p:sldId id="282" r:id="rId27"/>
    <p:sldId id="300" r:id="rId28"/>
    <p:sldId id="301" r:id="rId29"/>
    <p:sldId id="302" r:id="rId30"/>
    <p:sldId id="303" r:id="rId31"/>
    <p:sldId id="280" r:id="rId32"/>
    <p:sldId id="304" r:id="rId33"/>
    <p:sldId id="27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1" name="Picture 39" descr="그림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43" name="Rectangle 31"/>
          <p:cNvSpPr>
            <a:spLocks noChangeArrowheads="1"/>
          </p:cNvSpPr>
          <p:nvPr/>
        </p:nvSpPr>
        <p:spPr bwMode="gray">
          <a:xfrm>
            <a:off x="20638" y="4027488"/>
            <a:ext cx="9104312" cy="736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3352" name="Group 40"/>
          <p:cNvGrpSpPr>
            <a:grpSpLocks/>
          </p:cNvGrpSpPr>
          <p:nvPr userDrawn="1"/>
        </p:nvGrpSpPr>
        <p:grpSpPr bwMode="auto">
          <a:xfrm>
            <a:off x="-3175" y="-9525"/>
            <a:ext cx="9147175" cy="6873875"/>
            <a:chOff x="-2" y="-6"/>
            <a:chExt cx="5762" cy="4323"/>
          </a:xfrm>
        </p:grpSpPr>
        <p:sp>
          <p:nvSpPr>
            <p:cNvPr id="13345" name="AutoShape 33"/>
            <p:cNvSpPr>
              <a:spLocks noChangeArrowheads="1"/>
            </p:cNvSpPr>
            <p:nvPr/>
          </p:nvSpPr>
          <p:spPr bwMode="gray">
            <a:xfrm>
              <a:off x="24" y="18"/>
              <a:ext cx="5712" cy="4277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gray">
            <a:xfrm>
              <a:off x="0" y="-6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gray">
            <a:xfrm rot="-5408600">
              <a:off x="-1" y="4019"/>
              <a:ext cx="296" cy="29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gray">
            <a:xfrm rot="10769190">
              <a:off x="5465" y="4030"/>
              <a:ext cx="295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gray">
            <a:xfrm rot="5400000">
              <a:off x="5472" y="-6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4054475"/>
            <a:ext cx="8153400" cy="6699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76375" y="4911725"/>
            <a:ext cx="6264275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227013" y="401638"/>
            <a:ext cx="1465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76BC0-0569-4840-939B-E5E359B3512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4975" y="444500"/>
            <a:ext cx="2108200" cy="58801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44500"/>
            <a:ext cx="6175375" cy="58801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5CCF7-81B7-4C75-B9E6-86E695B0B10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444500"/>
            <a:ext cx="8424862" cy="6810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372225" y="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0425" y="64531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3850" y="6477000"/>
            <a:ext cx="792163" cy="304800"/>
          </a:xfrm>
        </p:spPr>
        <p:txBody>
          <a:bodyPr/>
          <a:lstStyle>
            <a:lvl1pPr>
              <a:defRPr/>
            </a:lvl1pPr>
          </a:lstStyle>
          <a:p>
            <a:fld id="{2A59215A-452C-4265-85F1-309D5BF762A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444500"/>
            <a:ext cx="8424862" cy="6810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372225" y="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0425" y="64531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3850" y="6477000"/>
            <a:ext cx="792163" cy="304800"/>
          </a:xfrm>
        </p:spPr>
        <p:txBody>
          <a:bodyPr/>
          <a:lstStyle>
            <a:lvl1pPr>
              <a:defRPr/>
            </a:lvl1pPr>
          </a:lstStyle>
          <a:p>
            <a:fld id="{E8604B0D-972E-4448-ABE8-8BA7258C3FF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1" name="Picture 39" descr="그림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43" name="Rectangle 31"/>
          <p:cNvSpPr>
            <a:spLocks noChangeArrowheads="1"/>
          </p:cNvSpPr>
          <p:nvPr/>
        </p:nvSpPr>
        <p:spPr bwMode="gray">
          <a:xfrm>
            <a:off x="20638" y="4027488"/>
            <a:ext cx="9104312" cy="736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-3175" y="-9525"/>
            <a:ext cx="9147175" cy="6873875"/>
            <a:chOff x="-2" y="-6"/>
            <a:chExt cx="5762" cy="4323"/>
          </a:xfrm>
        </p:grpSpPr>
        <p:sp>
          <p:nvSpPr>
            <p:cNvPr id="13345" name="AutoShape 33"/>
            <p:cNvSpPr>
              <a:spLocks noChangeArrowheads="1"/>
            </p:cNvSpPr>
            <p:nvPr/>
          </p:nvSpPr>
          <p:spPr bwMode="gray">
            <a:xfrm>
              <a:off x="24" y="18"/>
              <a:ext cx="5712" cy="4277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gray">
            <a:xfrm>
              <a:off x="0" y="-6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gray">
            <a:xfrm rot="-5408600">
              <a:off x="-1" y="4019"/>
              <a:ext cx="296" cy="29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gray">
            <a:xfrm rot="10769190">
              <a:off x="5465" y="4030"/>
              <a:ext cx="295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gray">
            <a:xfrm rot="5400000">
              <a:off x="5472" y="-6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4054475"/>
            <a:ext cx="8153400" cy="6699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76375" y="4911725"/>
            <a:ext cx="6264275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227013" y="401638"/>
            <a:ext cx="1465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2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3D04F-8328-4AC3-8A54-985954FD519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28CE-D43C-4C5F-8330-A947EFA2E31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C4181-3505-4461-B638-FAE0B3C7E51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2B383-389B-47D1-85A3-B8C34685B9B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E0144-DDAE-4261-A0D1-2B0FD182182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3D04F-8328-4AC3-8A54-985954FD519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B135E-C1A8-44A5-B53B-66639B6825E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104F-7954-4460-95E5-1ACA7231D77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57C3E-BFC1-4E73-84C2-A898F778482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76BC0-0569-4840-939B-E5E359B3512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4975" y="444500"/>
            <a:ext cx="2108200" cy="58801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44500"/>
            <a:ext cx="6175375" cy="58801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5CCF7-81B7-4C75-B9E6-86E695B0B10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444500"/>
            <a:ext cx="8424862" cy="6810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372225" y="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0425" y="64531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3850" y="6477000"/>
            <a:ext cx="792163" cy="304800"/>
          </a:xfrm>
        </p:spPr>
        <p:txBody>
          <a:bodyPr/>
          <a:lstStyle>
            <a:lvl1pPr>
              <a:defRPr/>
            </a:lvl1pPr>
          </a:lstStyle>
          <a:p>
            <a:fld id="{2A59215A-452C-4265-85F1-309D5BF762A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444500"/>
            <a:ext cx="8424862" cy="6810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372225" y="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0425" y="64531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3850" y="6477000"/>
            <a:ext cx="792163" cy="304800"/>
          </a:xfrm>
        </p:spPr>
        <p:txBody>
          <a:bodyPr/>
          <a:lstStyle>
            <a:lvl1pPr>
              <a:defRPr/>
            </a:lvl1pPr>
          </a:lstStyle>
          <a:p>
            <a:fld id="{E8604B0D-972E-4448-ABE8-8BA7258C3FF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28CE-D43C-4C5F-8330-A947EFA2E31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C4181-3505-4461-B638-FAE0B3C7E51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2B383-389B-47D1-85A3-B8C34685B9B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E0144-DDAE-4261-A0D1-2B0FD182182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B135E-C1A8-44A5-B53B-66639B6825E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104F-7954-4460-95E5-1ACA7231D77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57C3E-BFC1-4E73-84C2-A898F778482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1" name="Object 33"/>
          <p:cNvGraphicFramePr>
            <a:graphicFrameLocks noChangeAspect="1"/>
          </p:cNvGraphicFramePr>
          <p:nvPr/>
        </p:nvGraphicFramePr>
        <p:xfrm>
          <a:off x="0" y="260350"/>
          <a:ext cx="91440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Image" r:id="rId16" imgW="3120894" imgH="548641" progId="">
                  <p:embed/>
                </p:oleObj>
              </mc:Choice>
              <mc:Fallback>
                <p:oleObj name="Image" r:id="rId16" imgW="3120894" imgH="548641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91440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2B88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E50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2" name="Rectangle 34"/>
          <p:cNvSpPr>
            <a:spLocks noChangeArrowheads="1"/>
          </p:cNvSpPr>
          <p:nvPr/>
        </p:nvSpPr>
        <p:spPr bwMode="black"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gray">
          <a:xfrm>
            <a:off x="12700" y="1309688"/>
            <a:ext cx="9131300" cy="17303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395288" y="6513513"/>
            <a:ext cx="8353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468313" y="444500"/>
            <a:ext cx="84248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372225" y="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4531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+mn-lt"/>
                <a:ea typeface="굴림" pitchFamily="50" charset="-127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47700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pitchFamily="50" charset="-127"/>
              </a:defRPr>
            </a:lvl1pPr>
          </a:lstStyle>
          <a:p>
            <a:fld id="{DE709E8C-5469-4060-8EBF-6B67E06A681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32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1" name="Object 33"/>
          <p:cNvGraphicFramePr>
            <a:graphicFrameLocks noChangeAspect="1"/>
          </p:cNvGraphicFramePr>
          <p:nvPr/>
        </p:nvGraphicFramePr>
        <p:xfrm>
          <a:off x="0" y="260350"/>
          <a:ext cx="91440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Image" r:id="rId16" imgW="3120894" imgH="548641" progId="">
                  <p:embed/>
                </p:oleObj>
              </mc:Choice>
              <mc:Fallback>
                <p:oleObj name="Image" r:id="rId16" imgW="3120894" imgH="54864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91440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2B88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E50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2" name="Rectangle 34"/>
          <p:cNvSpPr>
            <a:spLocks noChangeArrowheads="1"/>
          </p:cNvSpPr>
          <p:nvPr/>
        </p:nvSpPr>
        <p:spPr bwMode="black"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gray">
          <a:xfrm>
            <a:off x="12700" y="1309688"/>
            <a:ext cx="9131300" cy="17303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395288" y="6513513"/>
            <a:ext cx="8353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468313" y="444500"/>
            <a:ext cx="84248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372225" y="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4531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+mn-lt"/>
                <a:ea typeface="굴림" pitchFamily="50" charset="-127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47700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pitchFamily="50" charset="-127"/>
              </a:defRPr>
            </a:lvl1pPr>
          </a:lstStyle>
          <a:p>
            <a:fld id="{DE709E8C-5469-4060-8EBF-6B67E06A681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32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hlink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54475"/>
            <a:ext cx="9144000" cy="669925"/>
          </a:xfrm>
        </p:spPr>
        <p:txBody>
          <a:bodyPr/>
          <a:lstStyle/>
          <a:p>
            <a:r>
              <a:rPr lang="ko-KR" altLang="en-US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평신도 신앙 건강진단 평가 및 처방 보고서</a:t>
            </a:r>
            <a:endParaRPr lang="ko-KR" alt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900080" y="4653136"/>
            <a:ext cx="6264696" cy="21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</a:rPr>
              <a:t>GO THRIVE COACHING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11417 S. Belmont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Plainfield IL 60585                </a:t>
            </a:r>
            <a:r>
              <a:rPr lang="en-US" altLang="ko-KR" b="1" kern="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jamessok_4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@hotmail.com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Office (815)254-7720         www.igomt.com</a:t>
            </a:r>
          </a:p>
          <a:p>
            <a:pPr algn="r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b="1" kern="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Cell    </a:t>
            </a:r>
            <a:r>
              <a:rPr lang="en-US" altLang="ko-KR" b="1" kern="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(331)222-6830   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www.gotracking.org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 descr="로고평신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0648"/>
            <a:ext cx="3600400" cy="3600400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 bwMode="auto">
          <a:xfrm>
            <a:off x="179512" y="4941168"/>
            <a:ext cx="3888432" cy="158417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그림 9" descr="Thrive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7"/>
            <a:ext cx="2857523" cy="500066"/>
          </a:xfrm>
          <a:prstGeom prst="rect">
            <a:avLst/>
          </a:prstGeom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42" name="_x159670488"/>
          <p:cNvSpPr>
            <a:spLocks noChangeArrowheads="1"/>
          </p:cNvSpPr>
          <p:nvPr/>
        </p:nvSpPr>
        <p:spPr bwMode="auto">
          <a:xfrm>
            <a:off x="500034" y="5072074"/>
            <a:ext cx="3413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BT</a:t>
            </a:r>
            <a:r>
              <a:rPr kumimoji="1" 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교회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 </a:t>
            </a:r>
            <a:r>
              <a:rPr kumimoji="1" 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이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OO </a:t>
            </a:r>
            <a:r>
              <a:rPr kumimoji="1" 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님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1441" name="_x159671128"/>
          <p:cNvSpPr>
            <a:spLocks noChangeArrowheads="1"/>
          </p:cNvSpPr>
          <p:nvPr/>
        </p:nvSpPr>
        <p:spPr bwMode="auto">
          <a:xfrm>
            <a:off x="357158" y="5572140"/>
            <a:ext cx="3951287" cy="8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실시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2012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22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2013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22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2014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22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449" name="_x159383752" descr="EMB00001160ad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425" name="_x159386312" descr="EMB00001160ad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- 1.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비전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6019" name="_x159386472" descr="EMB00001160ad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5900"/>
            <a:ext cx="91440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2.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핵심가치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7761" name="_x159386392" descr="EMB00001160ad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3.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전략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6737" name="_x159382632" descr="EMB00001160ae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0500"/>
            <a:ext cx="9144000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4.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주민이해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5713" name="_x159386472" descr="EMB00001160a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5.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4689" name="_x159384552" descr="EMB00001160a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6.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인간관계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3665" name="_x158577384" descr="EMB00001160a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5425"/>
            <a:ext cx="914400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7.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영성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41" name="_x80054512" descr="EMB00001160ae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8.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인격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1617" name="_x159386648" descr="EMB00001160ae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신앙의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4C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9.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예배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0593" name="_x159386728" descr="EMB00001160ae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10.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핵심역량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9569" name="_x159386808" descr="EMB00001160ae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9862"/>
            <a:ext cx="9144000" cy="541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11.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지도력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7521" name="_x159386888" descr="EMB00001160ae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7"/>
            <a:ext cx="9144000" cy="544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- 12.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사역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6497" name="_x159386968" descr="EMB00001160ae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0500"/>
            <a:ext cx="9144000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01" name="_x159387048" descr="EMB00001160ae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1377" name="_x159387128" descr="EMB00001160ae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8785" name="_x159387208" descr="EMB00001160ae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9809" name="_x159387288" descr="EMB00001160a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1857" name="_x159387368" descr="EMB00001160a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비교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0833" name="_x159461104" descr="EMB00001160a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개인 신앙 건강진단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0897" name="_x159506160" descr="EMB00001160ae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개인 신앙 건강진단 강점 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81" name="_x159506240" descr="EMB00001160ae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WordArt 3"/>
          <p:cNvSpPr>
            <a:spLocks noChangeArrowheads="1" noChangeShapeType="1" noTextEdit="1"/>
          </p:cNvSpPr>
          <p:nvPr/>
        </p:nvSpPr>
        <p:spPr bwMode="gray">
          <a:xfrm>
            <a:off x="2214546" y="3929066"/>
            <a:ext cx="5256000" cy="86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421"/>
              </a:avLst>
            </a:prstTxWarp>
          </a:bodyPr>
          <a:lstStyle/>
          <a:p>
            <a:pPr algn="ctr"/>
            <a:r>
              <a:rPr lang="en-US" altLang="ko-KR" sz="12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12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그림 3" descr="Thriv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7"/>
            <a:ext cx="2857523" cy="500066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900080" y="4653136"/>
            <a:ext cx="6264696" cy="21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</a:rPr>
              <a:t>GO THRIVE COACHING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11417 S. Belmont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Plainfield IL 60585                </a:t>
            </a:r>
            <a:r>
              <a:rPr lang="en-US" altLang="ko-KR" b="1" kern="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jamessok_4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@hotmail.com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Office (815)254-7720         www.igomt.com</a:t>
            </a:r>
          </a:p>
          <a:p>
            <a:pPr algn="r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b="1" kern="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Cell    </a:t>
            </a:r>
            <a:r>
              <a:rPr lang="en-US" altLang="ko-KR" b="1" kern="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(331)222-6830   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www.gotracking.org</a:t>
            </a:r>
          </a:p>
        </p:txBody>
      </p:sp>
      <p:pic>
        <p:nvPicPr>
          <p:cNvPr id="7" name="그림 6" descr="로고평신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0648"/>
            <a:ext cx="36004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교회와 본인의 신앙건강상태 예상치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42879" y="1428734"/>
          <a:ext cx="8858277" cy="5450374"/>
        </p:xfrm>
        <a:graphic>
          <a:graphicData uri="http://schemas.openxmlformats.org/drawingml/2006/table">
            <a:tbl>
              <a:tblPr/>
              <a:tblGrid>
                <a:gridCol w="885828"/>
                <a:gridCol w="885828"/>
                <a:gridCol w="885828"/>
                <a:gridCol w="885828"/>
                <a:gridCol w="885828"/>
                <a:gridCol w="885828"/>
                <a:gridCol w="936455"/>
                <a:gridCol w="835198"/>
                <a:gridCol w="885828"/>
                <a:gridCol w="885828"/>
              </a:tblGrid>
              <a:tr h="613162">
                <a:tc gridSpan="10"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III.-1 </a:t>
                      </a:r>
                      <a:r>
                        <a:rPr lang="ko-KR" altLang="en-US" sz="2000" b="1" dirty="0">
                          <a:solidFill>
                            <a:srgbClr val="FFFF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교회와 본인의 건강상태 예상치 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8567"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6-A. </a:t>
                      </a:r>
                      <a:r>
                        <a:rPr lang="ko-KR" altLang="en-US" sz="20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당신은 자기 자신의 현재 신앙 건강 상태를 어떻게 봅니까</a:t>
                      </a:r>
                      <a:r>
                        <a:rPr lang="en-US" altLang="ko-KR" sz="20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31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건강하지 않음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아주 건강함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3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613162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8567"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6-B. </a:t>
                      </a:r>
                      <a:r>
                        <a:rPr lang="ko-KR" altLang="en-US" sz="20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현재 당신이 출석하는 교회의 건강상태를 어떤 상태라고 생각합니까</a:t>
                      </a:r>
                      <a:r>
                        <a:rPr lang="en-US" altLang="ko-KR" sz="2000" b="1" i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31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건강하지 않음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건강함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아주 건강함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3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613162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신앙의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4C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방사형 그래프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7825" name="_x80054912" descr="EMB00001160add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신앙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4C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분석 비교표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3969" name="_x159385832" descr="EMB00001160ad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0" y="1285860"/>
            <a:ext cx="4140200" cy="4319588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86392" y="5538025"/>
          <a:ext cx="3786214" cy="1359408"/>
        </p:xfrm>
        <a:graphic>
          <a:graphicData uri="http://schemas.openxmlformats.org/drawingml/2006/table">
            <a:tbl>
              <a:tblPr/>
              <a:tblGrid>
                <a:gridCol w="3786214"/>
              </a:tblGrid>
              <a:tr h="1285860">
                <a:tc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&lt;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그린오션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 신앙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4C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분석 비교표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Ⅰ&gt;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A.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부르심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/ C.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공동체의 위치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: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이 그래프는 하나님의 부르심에 대한 확신과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공동체 대한 이해가 어느 정도인지를 분석해 놓은 것입니다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800080"/>
                          </a:solidFill>
                          <a:latin typeface="조선일보명조"/>
                          <a:ea typeface="조선일보명조"/>
                        </a:rPr>
                        <a:t>보라색 ◆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는 당신의 위치를 나타냅니다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3972" name="_x159382632" descr="EMB00001160ad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94756"/>
            <a:ext cx="4140200" cy="4277384"/>
          </a:xfrm>
          <a:prstGeom prst="rect">
            <a:avLst/>
          </a:prstGeom>
          <a:noFill/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040024" y="5509889"/>
          <a:ext cx="3875626" cy="1359408"/>
        </p:xfrm>
        <a:graphic>
          <a:graphicData uri="http://schemas.openxmlformats.org/drawingml/2006/table">
            <a:tbl>
              <a:tblPr/>
              <a:tblGrid>
                <a:gridCol w="3875626"/>
              </a:tblGrid>
              <a:tr h="1285860">
                <a:tc>
                  <a:txBody>
                    <a:bodyPr/>
                    <a:lstStyle/>
                    <a:p>
                      <a:pPr marL="101600" marR="10160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&lt;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그린오션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 신앙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4C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분석 비교표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조선일보명조"/>
                          <a:ea typeface="조선일보명조"/>
                        </a:rPr>
                        <a:t>Ⅱ&gt;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B.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성품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/ D.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능력의 위치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latin typeface="조선일보명조"/>
                          <a:ea typeface="조선일보명조"/>
                        </a:rPr>
                        <a:t>: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이 그래프는 개인의 성품과 개인의 능력에 대하여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분석해 놓은 것입니다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101600" marR="101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800080"/>
                          </a:solidFill>
                          <a:latin typeface="조선일보명조"/>
                        </a:rPr>
                        <a:t>보라색 ◆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는 당신의 위치를 나타냅니다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조선일보명조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4B7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그린오션신앙의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건강상태를 나타내는 그래프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2945" name="_x159386152" descr="EMB00001160ad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21" name="_x159385112" descr="EMB00001160a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8737"/>
            <a:ext cx="9144000" cy="552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5473" name="_x159384872" descr="EMB00001160ad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4TGp_medical_violet_v2">
  <a:themeElements>
    <a:clrScheme name="024TGp_medical_violet 3">
      <a:dk1>
        <a:srgbClr val="5E508C"/>
      </a:dk1>
      <a:lt1>
        <a:srgbClr val="FFFFFF"/>
      </a:lt1>
      <a:dk2>
        <a:srgbClr val="000000"/>
      </a:dk2>
      <a:lt2>
        <a:srgbClr val="C0C0C0"/>
      </a:lt2>
      <a:accent1>
        <a:srgbClr val="72B88E"/>
      </a:accent1>
      <a:accent2>
        <a:srgbClr val="8BC3D9"/>
      </a:accent2>
      <a:accent3>
        <a:srgbClr val="FFFFFF"/>
      </a:accent3>
      <a:accent4>
        <a:srgbClr val="4F4377"/>
      </a:accent4>
      <a:accent5>
        <a:srgbClr val="BCD8C6"/>
      </a:accent5>
      <a:accent6>
        <a:srgbClr val="7DB0C4"/>
      </a:accent6>
      <a:hlink>
        <a:srgbClr val="8F77C5"/>
      </a:hlink>
      <a:folHlink>
        <a:srgbClr val="878FA5"/>
      </a:folHlink>
    </a:clrScheme>
    <a:fontScheme name="024TGp_medical_vio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24TGp_medical_violet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E78A00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TGp_medical_violet 2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83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TGp_medical_violet 3">
        <a:dk1>
          <a:srgbClr val="5E508C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8BC3D9"/>
        </a:accent2>
        <a:accent3>
          <a:srgbClr val="FFFFFF"/>
        </a:accent3>
        <a:accent4>
          <a:srgbClr val="4F4377"/>
        </a:accent4>
        <a:accent5>
          <a:srgbClr val="BCD8C6"/>
        </a:accent5>
        <a:accent6>
          <a:srgbClr val="7DB0C4"/>
        </a:accent6>
        <a:hlink>
          <a:srgbClr val="8F77C5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24TGp_medical_violet_v2">
  <a:themeElements>
    <a:clrScheme name="024TGp_medical_violet 3">
      <a:dk1>
        <a:srgbClr val="5E508C"/>
      </a:dk1>
      <a:lt1>
        <a:srgbClr val="FFFFFF"/>
      </a:lt1>
      <a:dk2>
        <a:srgbClr val="000000"/>
      </a:dk2>
      <a:lt2>
        <a:srgbClr val="C0C0C0"/>
      </a:lt2>
      <a:accent1>
        <a:srgbClr val="72B88E"/>
      </a:accent1>
      <a:accent2>
        <a:srgbClr val="8BC3D9"/>
      </a:accent2>
      <a:accent3>
        <a:srgbClr val="FFFFFF"/>
      </a:accent3>
      <a:accent4>
        <a:srgbClr val="4F4377"/>
      </a:accent4>
      <a:accent5>
        <a:srgbClr val="BCD8C6"/>
      </a:accent5>
      <a:accent6>
        <a:srgbClr val="7DB0C4"/>
      </a:accent6>
      <a:hlink>
        <a:srgbClr val="8F77C5"/>
      </a:hlink>
      <a:folHlink>
        <a:srgbClr val="878FA5"/>
      </a:folHlink>
    </a:clrScheme>
    <a:fontScheme name="024TGp_medical_vio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24TGp_medical_violet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E78A00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TGp_medical_violet 2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83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TGp_medical_violet 3">
        <a:dk1>
          <a:srgbClr val="5E508C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8BC3D9"/>
        </a:accent2>
        <a:accent3>
          <a:srgbClr val="FFFFFF"/>
        </a:accent3>
        <a:accent4>
          <a:srgbClr val="4F4377"/>
        </a:accent4>
        <a:accent5>
          <a:srgbClr val="BCD8C6"/>
        </a:accent5>
        <a:accent6>
          <a:srgbClr val="7DB0C4"/>
        </a:accent6>
        <a:hlink>
          <a:srgbClr val="8F77C5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024TGp_medical_violet_v2</Template>
  <TotalTime>327</TotalTime>
  <Words>464</Words>
  <Application>Microsoft Office PowerPoint</Application>
  <PresentationFormat>화면 슬라이드 쇼(4:3)</PresentationFormat>
  <Paragraphs>85</Paragraphs>
  <Slides>32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5" baseType="lpstr">
      <vt:lpstr>024TGp_medical_violet_v2</vt:lpstr>
      <vt:lpstr>1_024TGp_medical_violet_v2</vt:lpstr>
      <vt:lpstr>Image</vt:lpstr>
      <vt:lpstr>평신도 신앙 건강진단 평가 및 처방 보고서</vt:lpstr>
      <vt:lpstr>신앙의 4C별 비교 그래프</vt:lpstr>
      <vt:lpstr>15가지 주제별 비교 그래프</vt:lpstr>
      <vt:lpstr>교회와 본인의 신앙건강상태 예상치</vt:lpstr>
      <vt:lpstr>신앙의 4C별 방사형 그래프 </vt:lpstr>
      <vt:lpstr>신앙 4C 분석 비교표</vt:lpstr>
      <vt:lpstr>그린오션신앙의 12가지 주제별  건강상태를 나타내는 그래프</vt:lpstr>
      <vt:lpstr>4가지 주제별 건강상태 비교 그래프-1</vt:lpstr>
      <vt:lpstr>4가지 주제별 건강상태 비교 그래프-2</vt:lpstr>
      <vt:lpstr>4가지 주제별 건강상태 비교 그래프-3</vt:lpstr>
      <vt:lpstr>4가지 주제별 건강상태 비교 그래프-4</vt:lpstr>
      <vt:lpstr>12가지 요인별 비교 그래프 - 1.비전</vt:lpstr>
      <vt:lpstr>12가지 요인별 비교 그래프 – 2.핵심가치</vt:lpstr>
      <vt:lpstr>12가지 요인별 비교 그래프 – 3.전략</vt:lpstr>
      <vt:lpstr>12가지 요인별 비교 그래프 – 4.주민이해</vt:lpstr>
      <vt:lpstr>12가지 요인별 비교 그래프 – 5.전도</vt:lpstr>
      <vt:lpstr>12가지 요인별 비교 그래프 – 6.인간관계</vt:lpstr>
      <vt:lpstr>12가지 요인별 비교 그래프 – 7.영성</vt:lpstr>
      <vt:lpstr>12가지 요인별 비교 그래프 – 8.인격</vt:lpstr>
      <vt:lpstr>12가지 요인별 비교 그래프 – 9.예배</vt:lpstr>
      <vt:lpstr>12가지 요인별 비교 그래프 – 10.핵심역량</vt:lpstr>
      <vt:lpstr>12가지 요인별 비교 그래프 – 11.지도력</vt:lpstr>
      <vt:lpstr>12가지 요인별 비교 그래프 - 12.사역</vt:lpstr>
      <vt:lpstr>개발점(12가지) 그래프</vt:lpstr>
      <vt:lpstr>개발점(12가지)별 비교 그래프-1</vt:lpstr>
      <vt:lpstr>개발점(12가지)별 비교 그래프-2</vt:lpstr>
      <vt:lpstr>강점(12가지) 그래프</vt:lpstr>
      <vt:lpstr>강점(12가지)별 비교 그래프-1</vt:lpstr>
      <vt:lpstr>강점(12가지)별 비교 그래프-2</vt:lpstr>
      <vt:lpstr>개인 신앙 건강진단 개발점 </vt:lpstr>
      <vt:lpstr>개인 신앙 건강진단 강점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평신도 신앙 건강진단</dc:title>
  <dc:creator>GreenOcean</dc:creator>
  <cp:lastModifiedBy>James Sok</cp:lastModifiedBy>
  <cp:revision>31</cp:revision>
  <dcterms:created xsi:type="dcterms:W3CDTF">2012-05-18T15:53:37Z</dcterms:created>
  <dcterms:modified xsi:type="dcterms:W3CDTF">2013-07-20T16:04:21Z</dcterms:modified>
</cp:coreProperties>
</file>