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notesMasterIdLst>
    <p:notesMasterId r:id="rId20"/>
  </p:notesMasterIdLst>
  <p:handoutMasterIdLst>
    <p:handoutMasterId r:id="rId21"/>
  </p:handoutMasterIdLst>
  <p:sldIdLst>
    <p:sldId id="3216" r:id="rId2"/>
    <p:sldId id="3217" r:id="rId3"/>
    <p:sldId id="3218" r:id="rId4"/>
    <p:sldId id="3219" r:id="rId5"/>
    <p:sldId id="3220" r:id="rId6"/>
    <p:sldId id="3227" r:id="rId7"/>
    <p:sldId id="3221" r:id="rId8"/>
    <p:sldId id="3228" r:id="rId9"/>
    <p:sldId id="3222" r:id="rId10"/>
    <p:sldId id="3229" r:id="rId11"/>
    <p:sldId id="3223" r:id="rId12"/>
    <p:sldId id="3230" r:id="rId13"/>
    <p:sldId id="3224" r:id="rId14"/>
    <p:sldId id="3231" r:id="rId15"/>
    <p:sldId id="3225" r:id="rId16"/>
    <p:sldId id="3232" r:id="rId17"/>
    <p:sldId id="3233" r:id="rId18"/>
    <p:sldId id="3234" r:id="rId19"/>
  </p:sldIdLst>
  <p:sldSz cx="9144000" cy="6858000" type="screen4x3"/>
  <p:notesSz cx="7102475" cy="9388475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60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432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2004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76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041A"/>
    <a:srgbClr val="008000"/>
    <a:srgbClr val="000066"/>
    <a:srgbClr val="FF3300"/>
    <a:srgbClr val="0033CC"/>
    <a:srgbClr val="000000"/>
    <a:srgbClr val="CCFF66"/>
    <a:srgbClr val="FFCCCC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96" autoAdjust="0"/>
    <p:restoredTop sz="86393" autoAdjust="0"/>
  </p:normalViewPr>
  <p:slideViewPr>
    <p:cSldViewPr>
      <p:cViewPr>
        <p:scale>
          <a:sx n="65" d="100"/>
          <a:sy n="65" d="100"/>
        </p:scale>
        <p:origin x="68" y="1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80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8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4" tIns="48302" rIns="96604" bIns="48302" numCol="1" anchor="t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486" y="2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4" tIns="48302" rIns="96604" bIns="48302" numCol="1" anchor="t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56E69729-3A19-4946-86AD-708D4DA87572}" type="datetime1">
              <a:rPr lang="ko-KR" altLang="en-US" smtClean="0"/>
              <a:pPr>
                <a:defRPr/>
              </a:pPr>
              <a:t>2018-03-28</a:t>
            </a:fld>
            <a:endParaRPr lang="en-US" altLang="ko-KR" dirty="0"/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917130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4" tIns="48302" rIns="96604" bIns="48302" numCol="1" anchor="b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486" y="8917130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04" tIns="48302" rIns="96604" bIns="48302" numCol="1" anchor="b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B61873A2-DE9E-434D-8F22-10F19FC822B2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11837748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8382" cy="469745"/>
          </a:xfrm>
          <a:prstGeom prst="rect">
            <a:avLst/>
          </a:prstGeom>
        </p:spPr>
        <p:txBody>
          <a:bodyPr vert="horz" wrap="square" lIns="96604" tIns="48302" rIns="96604" bIns="48302" numCol="1" anchor="t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6" y="2"/>
            <a:ext cx="3078382" cy="469745"/>
          </a:xfrm>
          <a:prstGeom prst="rect">
            <a:avLst/>
          </a:prstGeom>
        </p:spPr>
        <p:txBody>
          <a:bodyPr vert="horz" wrap="square" lIns="96604" tIns="48302" rIns="96604" bIns="48302" numCol="1" anchor="t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7EA7855C-85AC-4CC6-9757-21B3958DCAB1}" type="datetime1">
              <a:rPr lang="ko-KR" altLang="en-US" smtClean="0"/>
              <a:pPr>
                <a:defRPr/>
              </a:pPr>
              <a:t>2018-03-28</a:t>
            </a:fld>
            <a:endParaRPr lang="en-US" altLang="ko-K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4" tIns="48302" rIns="96604" bIns="4830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3" y="4460168"/>
            <a:ext cx="5680693" cy="4224494"/>
          </a:xfrm>
          <a:prstGeom prst="rect">
            <a:avLst/>
          </a:prstGeom>
        </p:spPr>
        <p:txBody>
          <a:bodyPr vert="horz" lIns="96604" tIns="48302" rIns="96604" bIns="4830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917130"/>
            <a:ext cx="3078382" cy="469745"/>
          </a:xfrm>
          <a:prstGeom prst="rect">
            <a:avLst/>
          </a:prstGeom>
        </p:spPr>
        <p:txBody>
          <a:bodyPr vert="horz" wrap="square" lIns="96604" tIns="48302" rIns="96604" bIns="48302" numCol="1" anchor="b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6" y="8917130"/>
            <a:ext cx="3078382" cy="469745"/>
          </a:xfrm>
          <a:prstGeom prst="rect">
            <a:avLst/>
          </a:prstGeom>
        </p:spPr>
        <p:txBody>
          <a:bodyPr vert="horz" wrap="square" lIns="96604" tIns="48302" rIns="96604" bIns="48302" numCol="1" anchor="b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98EF6473-B74A-4630-A715-DF92BCAFDD2E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6007323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F6473-B74A-4630-A715-DF92BCAFDD2E}" type="slidenum">
              <a:rPr lang="ko-KR" altLang="en-US" smtClean="0"/>
              <a:pPr>
                <a:defRPr/>
              </a:pPr>
              <a:t>1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401404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10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890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11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2836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12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9203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13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450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14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6032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15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5486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16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5585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17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3878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F6473-B74A-4630-A715-DF92BCAFDD2E}" type="slidenum">
              <a:rPr lang="ko-KR" altLang="en-US" smtClean="0"/>
              <a:pPr>
                <a:defRPr/>
              </a:pPr>
              <a:t>18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90043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2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178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3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133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4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226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5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729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6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723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7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829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E352D2-634B-4DEC-B257-64A8D0D9F3DA}" type="slidenum">
              <a:rPr kumimoji="0" lang="ko-KR" altLang="en-US" sz="13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굴림" pitchFamily="50" charset="-127"/>
                <a:cs typeface="+mn-cs"/>
              </a:rPr>
              <a:pPr marL="0" marR="0" lvl="0" indent="0" algn="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3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굴림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2680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145783" y="9106403"/>
            <a:ext cx="3172741" cy="47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8" rIns="99038" bIns="49518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9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361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1" descr="m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107950" y="2792413"/>
            <a:ext cx="8970963" cy="1081087"/>
            <a:chOff x="-8" y="1752"/>
            <a:chExt cx="5772" cy="726"/>
          </a:xfrm>
        </p:grpSpPr>
        <p:sp>
          <p:nvSpPr>
            <p:cNvPr id="6" name="Freeform 33"/>
            <p:cNvSpPr>
              <a:spLocks/>
            </p:cNvSpPr>
            <p:nvPr userDrawn="1"/>
          </p:nvSpPr>
          <p:spPr bwMode="white">
            <a:xfrm flipV="1">
              <a:off x="-4" y="2387"/>
              <a:ext cx="5768" cy="91"/>
            </a:xfrm>
            <a:custGeom>
              <a:avLst/>
              <a:gdLst>
                <a:gd name="T0" fmla="*/ 4 w 5768"/>
                <a:gd name="T1" fmla="*/ 0 h 366"/>
                <a:gd name="T2" fmla="*/ 0 w 5768"/>
                <a:gd name="T3" fmla="*/ 0 h 366"/>
                <a:gd name="T4" fmla="*/ 1837 w 5768"/>
                <a:gd name="T5" fmla="*/ 0 h 366"/>
                <a:gd name="T6" fmla="*/ 3970 w 5768"/>
                <a:gd name="T7" fmla="*/ 0 h 366"/>
                <a:gd name="T8" fmla="*/ 5764 w 5768"/>
                <a:gd name="T9" fmla="*/ 0 h 366"/>
                <a:gd name="T10" fmla="*/ 5768 w 5768"/>
                <a:gd name="T11" fmla="*/ 0 h 366"/>
                <a:gd name="T12" fmla="*/ 4 w 5768"/>
                <a:gd name="T13" fmla="*/ 0 h 3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latinLnBrk="0"/>
              <a:endParaRPr lang="ko-KR" altLang="en-US" sz="2400" b="0">
                <a:solidFill>
                  <a:srgbClr val="2B166E"/>
                </a:solidFill>
                <a:latin typeface="Times New Roman" pitchFamily="18" charset="0"/>
                <a:ea typeface="+mn-ea"/>
              </a:endParaRPr>
            </a:p>
          </p:txBody>
        </p:sp>
        <p:sp>
          <p:nvSpPr>
            <p:cNvPr id="7" name="Freeform 34"/>
            <p:cNvSpPr>
              <a:spLocks/>
            </p:cNvSpPr>
            <p:nvPr userDrawn="1"/>
          </p:nvSpPr>
          <p:spPr bwMode="white">
            <a:xfrm>
              <a:off x="-8" y="1752"/>
              <a:ext cx="5768" cy="91"/>
            </a:xfrm>
            <a:custGeom>
              <a:avLst/>
              <a:gdLst>
                <a:gd name="T0" fmla="*/ 4 w 5768"/>
                <a:gd name="T1" fmla="*/ 0 h 366"/>
                <a:gd name="T2" fmla="*/ 0 w 5768"/>
                <a:gd name="T3" fmla="*/ 0 h 366"/>
                <a:gd name="T4" fmla="*/ 1837 w 5768"/>
                <a:gd name="T5" fmla="*/ 0 h 366"/>
                <a:gd name="T6" fmla="*/ 3970 w 5768"/>
                <a:gd name="T7" fmla="*/ 0 h 366"/>
                <a:gd name="T8" fmla="*/ 5764 w 5768"/>
                <a:gd name="T9" fmla="*/ 0 h 366"/>
                <a:gd name="T10" fmla="*/ 5768 w 5768"/>
                <a:gd name="T11" fmla="*/ 0 h 366"/>
                <a:gd name="T12" fmla="*/ 4 w 5768"/>
                <a:gd name="T13" fmla="*/ 0 h 36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latinLnBrk="0"/>
              <a:endParaRPr lang="ko-KR" altLang="en-US" sz="2400" b="0">
                <a:solidFill>
                  <a:srgbClr val="2B166E"/>
                </a:solidFill>
                <a:latin typeface="Times New Roman" pitchFamily="18" charset="0"/>
                <a:ea typeface="+mn-ea"/>
              </a:endParaRPr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-11113" y="0"/>
            <a:ext cx="9155113" cy="6867525"/>
            <a:chOff x="0" y="0"/>
            <a:chExt cx="5760" cy="4326"/>
          </a:xfrm>
        </p:grpSpPr>
        <p:sp>
          <p:nvSpPr>
            <p:cNvPr id="9" name="AutoShape 36"/>
            <p:cNvSpPr>
              <a:spLocks noChangeArrowheads="1"/>
            </p:cNvSpPr>
            <p:nvPr/>
          </p:nvSpPr>
          <p:spPr bwMode="white">
            <a:xfrm>
              <a:off x="27" y="24"/>
              <a:ext cx="5709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ko-KR" altLang="en-US">
                <a:solidFill>
                  <a:srgbClr val="2B166E"/>
                </a:solidFill>
                <a:ea typeface="굴림" charset="-127"/>
              </a:endParaRPr>
            </a:p>
          </p:txBody>
        </p:sp>
        <p:sp>
          <p:nvSpPr>
            <p:cNvPr id="10" name="Freeform 37"/>
            <p:cNvSpPr>
              <a:spLocks/>
            </p:cNvSpPr>
            <p:nvPr/>
          </p:nvSpPr>
          <p:spPr bwMode="white">
            <a:xfrm>
              <a:off x="3" y="0"/>
              <a:ext cx="288" cy="288"/>
            </a:xfrm>
            <a:custGeom>
              <a:avLst/>
              <a:gdLst>
                <a:gd name="T0" fmla="*/ 0 w 336"/>
                <a:gd name="T1" fmla="*/ 2 h 384"/>
                <a:gd name="T2" fmla="*/ 0 w 336"/>
                <a:gd name="T3" fmla="*/ 2 h 384"/>
                <a:gd name="T4" fmla="*/ 3 w 336"/>
                <a:gd name="T5" fmla="*/ 2 h 384"/>
                <a:gd name="T6" fmla="*/ 6 w 336"/>
                <a:gd name="T7" fmla="*/ 2 h 384"/>
                <a:gd name="T8" fmla="*/ 9 w 336"/>
                <a:gd name="T9" fmla="*/ 0 h 384"/>
                <a:gd name="T10" fmla="*/ 0 w 336"/>
                <a:gd name="T11" fmla="*/ 0 h 3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latinLnBrk="0"/>
              <a:endParaRPr lang="ko-KR" altLang="en-US" sz="2400" b="0">
                <a:solidFill>
                  <a:srgbClr val="2B166E"/>
                </a:solidFill>
                <a:latin typeface="Times New Roman" pitchFamily="18" charset="0"/>
                <a:ea typeface="+mn-ea"/>
              </a:endParaRPr>
            </a:p>
          </p:txBody>
        </p:sp>
        <p:sp>
          <p:nvSpPr>
            <p:cNvPr id="11" name="Freeform 38"/>
            <p:cNvSpPr>
              <a:spLocks/>
            </p:cNvSpPr>
            <p:nvPr/>
          </p:nvSpPr>
          <p:spPr bwMode="white">
            <a:xfrm rot="-5408600">
              <a:off x="-47" y="4030"/>
              <a:ext cx="336" cy="242"/>
            </a:xfrm>
            <a:custGeom>
              <a:avLst/>
              <a:gdLst>
                <a:gd name="T0" fmla="*/ 0 w 336"/>
                <a:gd name="T1" fmla="*/ 1 h 384"/>
                <a:gd name="T2" fmla="*/ 0 w 336"/>
                <a:gd name="T3" fmla="*/ 1 h 384"/>
                <a:gd name="T4" fmla="*/ 96 w 336"/>
                <a:gd name="T5" fmla="*/ 1 h 384"/>
                <a:gd name="T6" fmla="*/ 192 w 336"/>
                <a:gd name="T7" fmla="*/ 1 h 384"/>
                <a:gd name="T8" fmla="*/ 336 w 336"/>
                <a:gd name="T9" fmla="*/ 0 h 384"/>
                <a:gd name="T10" fmla="*/ 0 w 336"/>
                <a:gd name="T11" fmla="*/ 0 h 3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latinLnBrk="0"/>
              <a:endParaRPr lang="ko-KR" altLang="en-US" sz="2400" b="0">
                <a:solidFill>
                  <a:srgbClr val="2B166E"/>
                </a:solidFill>
                <a:latin typeface="Times New Roman" pitchFamily="18" charset="0"/>
                <a:ea typeface="+mn-ea"/>
              </a:endParaRPr>
            </a:p>
          </p:txBody>
        </p:sp>
        <p:sp>
          <p:nvSpPr>
            <p:cNvPr id="12" name="Freeform 39"/>
            <p:cNvSpPr>
              <a:spLocks/>
            </p:cNvSpPr>
            <p:nvPr/>
          </p:nvSpPr>
          <p:spPr bwMode="white">
            <a:xfrm>
              <a:off x="5520" y="3978"/>
              <a:ext cx="240" cy="348"/>
            </a:xfrm>
            <a:custGeom>
              <a:avLst/>
              <a:gdLst>
                <a:gd name="T0" fmla="*/ 139 w 246"/>
                <a:gd name="T1" fmla="*/ 0 h 348"/>
                <a:gd name="T2" fmla="*/ 93 w 246"/>
                <a:gd name="T3" fmla="*/ 196 h 348"/>
                <a:gd name="T4" fmla="*/ 49 w 246"/>
                <a:gd name="T5" fmla="*/ 282 h 348"/>
                <a:gd name="T6" fmla="*/ 0 w 246"/>
                <a:gd name="T7" fmla="*/ 342 h 348"/>
                <a:gd name="T8" fmla="*/ 139 w 246"/>
                <a:gd name="T9" fmla="*/ 348 h 3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6" h="348">
                  <a:moveTo>
                    <a:pt x="246" y="0"/>
                  </a:moveTo>
                  <a:lnTo>
                    <a:pt x="164" y="196"/>
                  </a:lnTo>
                  <a:lnTo>
                    <a:pt x="84" y="282"/>
                  </a:lnTo>
                  <a:lnTo>
                    <a:pt x="0" y="342"/>
                  </a:lnTo>
                  <a:lnTo>
                    <a:pt x="246" y="34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latinLnBrk="0"/>
              <a:endParaRPr lang="ko-KR" altLang="en-US" sz="2400" b="0">
                <a:solidFill>
                  <a:srgbClr val="2B166E"/>
                </a:solidFill>
                <a:latin typeface="Times New Roman" pitchFamily="18" charset="0"/>
                <a:ea typeface="+mn-ea"/>
              </a:endParaRPr>
            </a:p>
          </p:txBody>
        </p:sp>
        <p:sp>
          <p:nvSpPr>
            <p:cNvPr id="13" name="Freeform 40"/>
            <p:cNvSpPr>
              <a:spLocks/>
            </p:cNvSpPr>
            <p:nvPr/>
          </p:nvSpPr>
          <p:spPr bwMode="white">
            <a:xfrm rot="5400000">
              <a:off x="5472" y="0"/>
              <a:ext cx="288" cy="288"/>
            </a:xfrm>
            <a:custGeom>
              <a:avLst/>
              <a:gdLst>
                <a:gd name="T0" fmla="*/ 0 w 336"/>
                <a:gd name="T1" fmla="*/ 2 h 384"/>
                <a:gd name="T2" fmla="*/ 0 w 336"/>
                <a:gd name="T3" fmla="*/ 2 h 384"/>
                <a:gd name="T4" fmla="*/ 3 w 336"/>
                <a:gd name="T5" fmla="*/ 2 h 384"/>
                <a:gd name="T6" fmla="*/ 6 w 336"/>
                <a:gd name="T7" fmla="*/ 2 h 384"/>
                <a:gd name="T8" fmla="*/ 9 w 336"/>
                <a:gd name="T9" fmla="*/ 0 h 384"/>
                <a:gd name="T10" fmla="*/ 0 w 336"/>
                <a:gd name="T11" fmla="*/ 0 h 3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latinLnBrk="0"/>
              <a:endParaRPr lang="ko-KR" altLang="en-US" sz="2400" b="0">
                <a:solidFill>
                  <a:srgbClr val="2B166E"/>
                </a:solidFill>
                <a:latin typeface="Times New Roman" pitchFamily="18" charset="0"/>
                <a:ea typeface="+mn-ea"/>
              </a:endParaRPr>
            </a:p>
          </p:txBody>
        </p:sp>
      </p:grpSp>
      <p:sp>
        <p:nvSpPr>
          <p:cNvPr id="14" name="Text Box 29"/>
          <p:cNvSpPr txBox="1">
            <a:spLocks noChangeArrowheads="1"/>
          </p:cNvSpPr>
          <p:nvPr/>
        </p:nvSpPr>
        <p:spPr bwMode="white">
          <a:xfrm>
            <a:off x="347663" y="295275"/>
            <a:ext cx="984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ko-KR" sz="2000">
                <a:solidFill>
                  <a:srgbClr val="FFFFFF"/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13333" name="Rectangle 21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80963" y="2913063"/>
            <a:ext cx="8986837" cy="846137"/>
          </a:xfrm>
          <a:gradFill rotWithShape="1">
            <a:gsLst>
              <a:gs pos="0">
                <a:schemeClr val="tx1"/>
              </a:gs>
              <a:gs pos="100000">
                <a:schemeClr val="accent1"/>
              </a:gs>
            </a:gsLst>
            <a:lin ang="0" scaled="1"/>
          </a:gradFill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altLang="ko-KR"/>
          </a:p>
        </p:txBody>
      </p:sp>
      <p:sp>
        <p:nvSpPr>
          <p:cNvPr id="133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5661025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부제목 스타일 편집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949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518E8639-688E-487E-A252-823145F38193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2F64E55E-CD5F-4DAA-AF79-957D5679EF9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82131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15113" y="227013"/>
            <a:ext cx="2071687" cy="609758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5288" y="227013"/>
            <a:ext cx="6067425" cy="609758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39EFCD0C-806F-46F0-ADFE-FE0B10230A1A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EC1BB503-6185-4EAA-AA90-A908F723ADB1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5495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/>
            <a:r>
              <a:rPr lang="ko-KR" altLang="en-US" noProof="0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45E5C047-856D-4171-97CA-99A4E404528C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9818A889-1B9B-4F97-85CC-D7FD6CD49B1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69071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제목 및 차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차트 개체 틀 2"/>
          <p:cNvSpPr>
            <a:spLocks noGrp="1"/>
          </p:cNvSpPr>
          <p:nvPr>
            <p:ph type="chart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 lvl="0"/>
            <a:r>
              <a:rPr lang="ko-KR" altLang="en-US" noProof="0"/>
              <a:t>차트를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34D5D083-EFC6-44CC-AFDE-03CFC84221AB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FAEF9B06-6B91-4E19-AC61-D75DAE82C59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7818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7671B840-0984-434D-8548-C9E6F243C2FE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265447F2-305B-48C1-8632-04A74A340360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4290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F6BDDB75-7B32-4ADD-A897-773240D89907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72B76E4F-993E-43A8-A275-B6C596872F7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1307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2E409B24-2E07-4C24-8F59-91DF3E636635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AD80087B-2001-4B12-945A-6121826932E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50315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8C9CA86C-F01A-4A41-9AE2-09C355F51315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625A1C4F-61F9-4420-899C-5F3BC304C66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61927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4FF779BF-54B2-4EAE-88FE-92A9B0FE45FC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57CF7C56-D333-4872-9349-3D50B3E92D42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6058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CC36D39A-DDAF-4395-803F-D43CFAF1CCCB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27A40DE0-75E5-4F5A-8F88-0E7AAD7329A3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8203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E543CBCB-3A32-4FA7-88BF-E4F24F8EDA7B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86981E91-1049-4C05-942B-EC3ED0F0FC39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7827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 noProof="0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 latinLnBrk="0">
              <a:defRPr/>
            </a:lvl1pPr>
          </a:lstStyle>
          <a:p>
            <a:pPr>
              <a:defRPr/>
            </a:pPr>
            <a:fld id="{F47984DE-7810-4867-9CF4-28875E49CAF8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latinLnBrk="0">
              <a:defRPr/>
            </a:lvl1pPr>
          </a:lstStyle>
          <a:p>
            <a:pPr>
              <a:defRPr/>
            </a:pPr>
            <a:fld id="{AF67AD00-0BB2-4B4B-937E-7E7F2E3D392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86703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7" descr="m_10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292" b="8009"/>
          <a:stretch>
            <a:fillRect/>
          </a:stretch>
        </p:blipFill>
        <p:spPr bwMode="auto">
          <a:xfrm>
            <a:off x="0" y="0"/>
            <a:ext cx="9144000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26" name="Freeform 38"/>
          <p:cNvSpPr>
            <a:spLocks/>
          </p:cNvSpPr>
          <p:nvPr/>
        </p:nvSpPr>
        <p:spPr bwMode="white">
          <a:xfrm flipV="1">
            <a:off x="0" y="1030288"/>
            <a:ext cx="9156700" cy="144462"/>
          </a:xfrm>
          <a:custGeom>
            <a:avLst/>
            <a:gdLst/>
            <a:ahLst/>
            <a:cxnLst>
              <a:cxn ang="0">
                <a:pos x="4" y="365"/>
              </a:cxn>
              <a:cxn ang="0">
                <a:pos x="0" y="246"/>
              </a:cxn>
              <a:cxn ang="0">
                <a:pos x="1837" y="32"/>
              </a:cxn>
              <a:cxn ang="0">
                <a:pos x="3970" y="52"/>
              </a:cxn>
              <a:cxn ang="0">
                <a:pos x="5764" y="231"/>
              </a:cxn>
              <a:cxn ang="0">
                <a:pos x="5768" y="366"/>
              </a:cxn>
              <a:cxn ang="0">
                <a:pos x="4" y="365"/>
              </a:cxn>
            </a:cxnLst>
            <a:rect l="0" t="0" r="r" b="b"/>
            <a:pathLst>
              <a:path w="5768" h="366">
                <a:moveTo>
                  <a:pt x="4" y="365"/>
                </a:moveTo>
                <a:lnTo>
                  <a:pt x="0" y="246"/>
                </a:lnTo>
                <a:cubicBezTo>
                  <a:pt x="304" y="192"/>
                  <a:pt x="1175" y="64"/>
                  <a:pt x="1837" y="32"/>
                </a:cubicBezTo>
                <a:cubicBezTo>
                  <a:pt x="2499" y="0"/>
                  <a:pt x="3316" y="19"/>
                  <a:pt x="3970" y="52"/>
                </a:cubicBezTo>
                <a:cubicBezTo>
                  <a:pt x="4624" y="85"/>
                  <a:pt x="5464" y="179"/>
                  <a:pt x="5764" y="231"/>
                </a:cubicBezTo>
                <a:lnTo>
                  <a:pt x="5768" y="366"/>
                </a:lnTo>
                <a:lnTo>
                  <a:pt x="4" y="365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51373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51373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>
              <a:solidFill>
                <a:srgbClr val="2B166E"/>
              </a:solidFill>
            </a:endParaRPr>
          </a:p>
        </p:txBody>
      </p:sp>
      <p:sp>
        <p:nvSpPr>
          <p:cNvPr id="2052" name="Line 39"/>
          <p:cNvSpPr>
            <a:spLocks noChangeShapeType="1"/>
          </p:cNvSpPr>
          <p:nvPr/>
        </p:nvSpPr>
        <p:spPr bwMode="auto">
          <a:xfrm>
            <a:off x="425450" y="6524625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latinLnBrk="0"/>
            <a:endParaRPr lang="ko-KR" altLang="en-US" sz="2400" b="0">
              <a:solidFill>
                <a:srgbClr val="2B166E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2053" name="Rectangle 21"/>
          <p:cNvSpPr>
            <a:spLocks noGrp="1" noChangeArrowheads="1"/>
          </p:cNvSpPr>
          <p:nvPr>
            <p:ph type="title"/>
          </p:nvPr>
        </p:nvSpPr>
        <p:spPr bwMode="black">
          <a:xfrm>
            <a:off x="395288" y="227013"/>
            <a:ext cx="7848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  <a:endParaRPr lang="en-US" altLang="ko-KR"/>
          </a:p>
        </p:txBody>
      </p:sp>
      <p:sp>
        <p:nvSpPr>
          <p:cNvPr id="205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123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508750"/>
            <a:ext cx="251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latinLnBrk="1" hangingPunct="1">
              <a:defRPr sz="1000" b="1">
                <a:solidFill>
                  <a:srgbClr val="2B166E"/>
                </a:solidFill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96B8F8C2-117F-49B9-9AA3-8F2B576F902A}" type="datetimeFigureOut">
              <a:rPr lang="ko-KR" altLang="en-US"/>
              <a:pPr>
                <a:defRPr/>
              </a:pPr>
              <a:t>2018-03-28</a:t>
            </a:fld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0875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 b="1">
                <a:solidFill>
                  <a:srgbClr val="2B166E"/>
                </a:solidFill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76600" y="650875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200" b="1">
                <a:solidFill>
                  <a:srgbClr val="2B166E"/>
                </a:solidFill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4330249F-5C28-46F5-AA43-57B214378BCF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40934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amessok_4@Hot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ko-KR" sz="4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2018</a:t>
            </a:r>
            <a:r>
              <a:rPr lang="ko-KR" altLang="en-US" sz="4400" dirty="0">
                <a:latin typeface="HY견고딕" pitchFamily="18" charset="-127"/>
                <a:ea typeface="HY견고딕" pitchFamily="18" charset="-127"/>
              </a:rPr>
              <a:t>년 </a:t>
            </a:r>
            <a:r>
              <a:rPr lang="en-US" altLang="ko-KR" sz="4400" dirty="0">
                <a:latin typeface="HY견고딕" pitchFamily="18" charset="-127"/>
                <a:ea typeface="HY견고딕" pitchFamily="18" charset="-127"/>
              </a:rPr>
              <a:t>&lt;GO</a:t>
            </a:r>
            <a:r>
              <a:rPr lang="ko-KR" altLang="en-US" sz="4400" dirty="0">
                <a:latin typeface="HY견고딕" pitchFamily="18" charset="-127"/>
                <a:ea typeface="HY견고딕" pitchFamily="18" charset="-127"/>
              </a:rPr>
              <a:t>코칭</a:t>
            </a:r>
            <a:r>
              <a:rPr lang="en-US" altLang="ko-KR" sz="4400" dirty="0">
                <a:latin typeface="HY견고딕" pitchFamily="18" charset="-127"/>
                <a:ea typeface="HY견고딕" pitchFamily="18" charset="-127"/>
              </a:rPr>
              <a:t>&gt;</a:t>
            </a:r>
            <a:r>
              <a:rPr lang="ko-KR" altLang="en-US" sz="4400" dirty="0">
                <a:solidFill>
                  <a:srgbClr val="FFC000"/>
                </a:solidFill>
                <a:latin typeface="HY견고딕" pitchFamily="18" charset="-127"/>
                <a:ea typeface="HY견고딕" pitchFamily="18" charset="-127"/>
              </a:rPr>
              <a:t>미래 </a:t>
            </a:r>
            <a:r>
              <a:rPr lang="ko-KR" altLang="en-US" sz="4400" dirty="0">
                <a:latin typeface="HY견고딕" pitchFamily="18" charset="-127"/>
                <a:ea typeface="HY견고딕" pitchFamily="18" charset="-127"/>
              </a:rPr>
              <a:t>방향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5576" y="1340768"/>
            <a:ext cx="7416824" cy="107721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ko-KR" altLang="en-US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제</a:t>
            </a:r>
            <a:r>
              <a:rPr lang="en-US" altLang="ko-KR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차 년도</a:t>
            </a:r>
            <a:r>
              <a:rPr lang="en-US" altLang="ko-KR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(2017-2021</a:t>
            </a:r>
            <a:r>
              <a:rPr lang="ko-KR" altLang="en-US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년</a:t>
            </a:r>
            <a:r>
              <a:rPr lang="en-US" altLang="ko-KR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3600" kern="0" dirty="0" err="1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둘째해</a:t>
            </a:r>
            <a:r>
              <a:rPr lang="en-US" altLang="ko-KR" sz="28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en-US" altLang="ko-KR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   2018</a:t>
            </a:r>
            <a:r>
              <a:rPr lang="ko-KR" altLang="en-US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년도 </a:t>
            </a:r>
            <a:r>
              <a:rPr lang="en-US" altLang="ko-KR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¼</a:t>
            </a:r>
            <a:r>
              <a:rPr lang="ko-KR" altLang="en-US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분기</a:t>
            </a:r>
            <a:r>
              <a:rPr lang="en-US" altLang="ko-KR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(1-3</a:t>
            </a:r>
            <a:r>
              <a:rPr lang="ko-KR" altLang="en-US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</a:t>
            </a:r>
            <a:r>
              <a:rPr lang="en-US" altLang="ko-KR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성과 달성</a:t>
            </a:r>
            <a:endParaRPr lang="en-US" altLang="ko-KR" sz="2800" kern="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5" name="그림 20" descr="go 뜨라이브 코칭 로고.gif">
            <a:extLst>
              <a:ext uri="{FF2B5EF4-FFF2-40B4-BE49-F238E27FC236}">
                <a16:creationId xmlns:a16="http://schemas.microsoft.com/office/drawing/2014/main" id="{E4A653FA-1319-44BD-B8AA-9E8FBA6755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1"/>
            <a:ext cx="3384376" cy="5250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</p:pic>
      <p:sp>
        <p:nvSpPr>
          <p:cNvPr id="7" name="Text Box 3">
            <a:extLst>
              <a:ext uri="{FF2B5EF4-FFF2-40B4-BE49-F238E27FC236}">
                <a16:creationId xmlns:a16="http://schemas.microsoft.com/office/drawing/2014/main" id="{3899444A-D68C-4872-8B97-6B3017148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4451628"/>
            <a:ext cx="792088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Prepared on Jan 18, 2018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Revised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on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Mar 28, 2018</a:t>
            </a:r>
          </a:p>
        </p:txBody>
      </p:sp>
    </p:spTree>
    <p:extLst>
      <p:ext uri="{BB962C8B-B14F-4D97-AF65-F5344CB8AC3E}">
        <p14:creationId xmlns:p14="http://schemas.microsoft.com/office/powerpoint/2010/main" val="3664931995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83568" y="1066085"/>
            <a:ext cx="7833047" cy="33239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16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건강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(Health)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 사역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/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3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평신도 리더 코치들을 세워 교회를 건강하게 한다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r>
              <a:rPr lang="en-US" altLang="ko-KR" sz="2000" dirty="0">
                <a:solidFill>
                  <a:srgbClr val="FF0000"/>
                </a:solidFill>
              </a:rPr>
              <a:t> </a:t>
            </a:r>
          </a:p>
          <a:p>
            <a:endParaRPr lang="ko-KR" altLang="en-US" sz="2000" dirty="0"/>
          </a:p>
          <a:p>
            <a:pPr lvl="1"/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dirty="0">
              <a:solidFill>
                <a:srgbClr val="0A6E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r>
              <a:rPr lang="en-US" altLang="ko-KR" sz="2000" u="sng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10) 80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미국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:30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한국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:30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해외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:20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이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&lt;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평 코칭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&gt;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훈련에 참여하게 한다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10: 80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 목표서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명이 진행됨으로 현재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11.3%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종합하면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9)5% +10)11.3%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합은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16.3%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이고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평균은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13.8%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D90DBFAC-997D-463D-9187-6D5B433140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4408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79811" y="911387"/>
            <a:ext cx="8063169" cy="5404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극대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(Maximum)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성과 경영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/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4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컨퍼런스를 통해 성과 경영을 극대화 한다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r>
              <a:rPr lang="en-US" altLang="ko-KR" sz="2000" dirty="0">
                <a:solidFill>
                  <a:srgbClr val="FF0000"/>
                </a:solidFill>
              </a:rPr>
              <a:t> </a:t>
            </a:r>
          </a:p>
          <a:p>
            <a:endParaRPr lang="ko-KR" altLang="en-US" sz="2000" dirty="0"/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11)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미국은 제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차 코칭 모델 컨퍼런스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(2018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월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19-21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를 달라스 플라워 마운드 교회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김경도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목사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에서 열고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25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명의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코치들이 참여하여 역량과 리더십을 함양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총무 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김경도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11: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차 미주 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컨퍼런스에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19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명이 참여하여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76%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12)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한국은 제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차 코칭 모델 컨퍼런스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(2018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10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월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23-24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일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포항 중앙침례교회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김중식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목사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에서 열고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25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명의 코치들이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참여하여 역량과 리더십을 함양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총무 김종성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12: 10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월이라 아직까지 열리지 않음으로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13)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미국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한국 및 전세계에서 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코칭하는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모범적인 코치들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분을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선정해서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&lt;GO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코칭 교회상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&gt;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과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&lt;GO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코칭 목회자 상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&gt;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을 수여 한다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.(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미국과 한국의 이사진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13: 10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월이라 아직까지 열리지 않음으로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dirty="0"/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0D3128A7-D185-4D5B-BDFA-353EC959DB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4313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79811" y="911387"/>
            <a:ext cx="8063169" cy="38041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극대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(Maximum)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성과 경영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/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4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컨퍼런스를 통해 성과 경영을 극대화 한다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r>
              <a:rPr lang="en-US" altLang="ko-KR" sz="2000" dirty="0">
                <a:solidFill>
                  <a:srgbClr val="FF0000"/>
                </a:solidFill>
              </a:rPr>
              <a:t> </a:t>
            </a:r>
          </a:p>
          <a:p>
            <a:endParaRPr lang="ko-KR" altLang="en-US" sz="2000" dirty="0"/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14) 50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명의</a:t>
            </a:r>
            <a:r>
              <a:rPr lang="ko-KR" altLang="en-US" sz="20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목회자용 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30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교회용 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그리고 평신도용 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40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개의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&lt;GO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코칭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&gt;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건강진단 보고서를 만든다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.(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박예은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14: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목회자용 건강진단 보고서는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중에서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명으로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40%,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교회용은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중에서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5%,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평신도용은 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개중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23%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가지를 합해서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(68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으로 나누면 평균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23%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endParaRPr lang="en-US" altLang="ko-KR" sz="2000" dirty="0">
              <a:solidFill>
                <a:srgbClr val="86041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이상을 종합하면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11)76%+12)0%+13)0% 14)23%=99%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를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 나누면 목표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평균은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25%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0D3128A7-D185-4D5B-BDFA-353EC959DB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532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458F8F"/>
              </a:buClr>
              <a:defRPr/>
            </a:pPr>
            <a:r>
              <a:rPr lang="en-US" altLang="ko-KR" sz="1400" kern="0" dirty="0">
                <a:solidFill>
                  <a:srgbClr val="458F8F"/>
                </a:solidFill>
                <a:latin typeface="Verdana"/>
                <a:ea typeface="굴림" charset="-127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49447" y="980728"/>
            <a:ext cx="8063169" cy="53430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극대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(Maximum)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성과 경영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>
              <a:solidFill>
                <a:srgbClr val="2B166E"/>
              </a:solidFill>
            </a:endParaRPr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5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코치와 교회의 재 진단으로 성과 경영을 극대화 한다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r>
              <a:rPr lang="en-US" altLang="ko-KR" sz="2000" dirty="0">
                <a:solidFill>
                  <a:srgbClr val="2B166E"/>
                </a:solidFill>
              </a:rPr>
              <a:t> </a:t>
            </a:r>
          </a:p>
          <a:p>
            <a:endParaRPr lang="ko-KR" altLang="en-US" sz="2000" dirty="0">
              <a:solidFill>
                <a:srgbClr val="2B166E"/>
              </a:solidFill>
            </a:endParaRPr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15) 20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목회자들이 재 진단에 참여하게 한다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.(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 err="1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석정문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15: 20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명의 목회자 중에 재진단은 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일본팀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(4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으로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20%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16) 20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교회들이 재 진단에 참여하게 하여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그들의 건강상태가 평균 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30%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성과 창출을 가져오게 한다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.(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 err="1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석정문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</a:p>
          <a:p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GO 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 목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평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통계치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작성을 준비한다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.(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 err="1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정재홍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 err="1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박다니엘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16: 20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개의 교회들 중 재진단한 교회는 현재 없음으로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0%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위에 것을 종합하면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15)20% +16)0%=20%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 이를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 나누면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평균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10%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</a:t>
            </a:r>
          </a:p>
          <a:p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dirty="0">
              <a:solidFill>
                <a:srgbClr val="0A6E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55377" y="331854"/>
            <a:ext cx="50676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2018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C7FB8859-E11A-4061-8059-2B65723F8B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470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458F8F"/>
              </a:buClr>
              <a:defRPr/>
            </a:pPr>
            <a:r>
              <a:rPr lang="en-US" altLang="ko-KR" sz="1400" kern="0" dirty="0">
                <a:solidFill>
                  <a:srgbClr val="458F8F"/>
                </a:solidFill>
                <a:latin typeface="Verdana"/>
                <a:ea typeface="굴림" charset="-127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49447" y="980728"/>
            <a:ext cx="8063169" cy="515833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극대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(Maximum)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성과 경영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>
              <a:solidFill>
                <a:srgbClr val="2B166E"/>
              </a:solidFill>
            </a:endParaRPr>
          </a:p>
          <a:p>
            <a:endParaRPr lang="en-US" altLang="ko-KR" sz="2000" dirty="0">
              <a:solidFill>
                <a:srgbClr val="2B166E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목표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6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개교회의 후원과 지원을 통해 변화를 창출한다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r>
              <a:rPr lang="en-US" altLang="ko-KR" sz="2000" dirty="0"/>
              <a:t> </a:t>
            </a:r>
          </a:p>
          <a:p>
            <a:endParaRPr lang="ko-KR" altLang="en-US" sz="2000" dirty="0"/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17)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한국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- 10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명의 이사비와 후원금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코칭 세미나로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$22,900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조달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    (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이사장 김중식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대표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권종오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총무 김종성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17: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한국은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$1,150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으로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5.0%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18)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미국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- 10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명의 이사비와 후원금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코칭 세미나로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$15,900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예산을 조달한다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. (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이사장 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조낙현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대표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이성권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총무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김경도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18: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미국은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$3,750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23.6%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19) 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기타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$17,900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예산 조달한다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 err="1">
                <a:solidFill>
                  <a:srgbClr val="2B166E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석정문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19: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기타는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$3,665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20.5%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</a:p>
          <a:p>
            <a:pPr lvl="1"/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이상 종합하여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17)5%+18)23.6%+19)20.5%=49.1%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이며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이를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으로 나누면 평균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16.4%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dirty="0">
              <a:solidFill>
                <a:srgbClr val="86041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55377" y="331854"/>
            <a:ext cx="50676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2018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C7FB8859-E11A-4061-8059-2B65723F8B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7617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39548" y="1124744"/>
            <a:ext cx="8063169" cy="48813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5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연결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(Connection)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배가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/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7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하나님의 나라 확장을 위해 개척 목회자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(5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미만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과 해외 코칭 리더가 될 분들에게 코칭 장학금을 지불한다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en-US" altLang="ko-KR" sz="2000" dirty="0"/>
              <a:t> </a:t>
            </a:r>
          </a:p>
          <a:p>
            <a:endParaRPr lang="ko-KR" altLang="en-US" sz="1200" dirty="0"/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20)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미국에서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&lt;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코칭 모델교회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&gt;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를 세우는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명의 도움이 필요한 목회자를 선정해서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$1,200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씩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명을  </a:t>
            </a:r>
            <a:r>
              <a:rPr lang="en-US" altLang="ko-KR" sz="2000" u="sng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$4,800</a:t>
            </a:r>
            <a:r>
              <a:rPr lang="ko-KR" altLang="en-US" sz="2000" u="sng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을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지원함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20: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미국의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교회가 각각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명씩을 지원함으로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50%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ko-KR" altLang="en-US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미국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후보 교회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(1) </a:t>
            </a:r>
            <a:r>
              <a:rPr lang="ko-KR" altLang="en-US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빛과 소금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장요셉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(2)</a:t>
            </a:r>
            <a:r>
              <a:rPr lang="ko-KR" altLang="en-US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신시내티파워비션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이성권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(3) </a:t>
            </a:r>
            <a:r>
              <a:rPr lang="ko-KR" altLang="en-US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타이드워트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조낙현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(4)</a:t>
            </a:r>
            <a:r>
              <a:rPr lang="ko-KR" altLang="en-US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플라워마운드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김경도</a:t>
            </a:r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등</a:t>
            </a:r>
            <a:endParaRPr lang="en-US" altLang="ko-KR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21) </a:t>
            </a:r>
            <a:r>
              <a:rPr lang="ko-KR" altLang="en-US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한국에서 </a:t>
            </a:r>
            <a:r>
              <a:rPr lang="en-US" altLang="ko-KR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</a:t>
            </a:r>
            <a:r>
              <a:rPr lang="ko-KR" altLang="en-US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 모델교회</a:t>
            </a:r>
            <a:r>
              <a:rPr lang="en-US" altLang="ko-KR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</a:t>
            </a:r>
            <a:r>
              <a:rPr lang="ko-KR" altLang="en-US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를 세우는 </a:t>
            </a:r>
            <a:r>
              <a:rPr lang="en-US" altLang="ko-KR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명을  선정해서 </a:t>
            </a:r>
            <a:r>
              <a:rPr lang="en-US" altLang="ko-KR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$600</a:t>
            </a:r>
            <a:r>
              <a:rPr lang="ko-KR" altLang="en-US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씩 </a:t>
            </a:r>
            <a:r>
              <a:rPr lang="en-US" altLang="ko-KR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명에게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$3,000</a:t>
            </a:r>
            <a:r>
              <a:rPr lang="ko-KR" altLang="en-US" sz="2000" dirty="0"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을 지원함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21: 5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 중에서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명에게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$600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을 지원해서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20%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ko-KR" altLang="en-US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</a:t>
            </a:r>
            <a:r>
              <a:rPr lang="en-US" altLang="ko-KR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 이사 교회에서</a:t>
            </a:r>
            <a:r>
              <a:rPr lang="en-US" altLang="ko-KR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(1)</a:t>
            </a:r>
            <a:r>
              <a:rPr lang="ko-KR" altLang="en-US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 김</a:t>
            </a:r>
            <a:r>
              <a:rPr lang="en-US" altLang="ko-KR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OO,</a:t>
            </a:r>
            <a:r>
              <a:rPr lang="ko-KR" altLang="en-US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(2) </a:t>
            </a:r>
            <a:r>
              <a:rPr lang="ko-KR" altLang="en-US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 강</a:t>
            </a:r>
            <a:r>
              <a:rPr lang="en-US" altLang="ko-KR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OO, (3) </a:t>
            </a:r>
            <a:r>
              <a:rPr lang="ko-KR" altLang="en-US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서울 정</a:t>
            </a:r>
            <a:r>
              <a:rPr lang="en-US" altLang="ko-KR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OO,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등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교회 개척 </a:t>
            </a:r>
            <a:r>
              <a:rPr lang="ko-KR" altLang="en-US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목회자들에게 </a:t>
            </a:r>
            <a:r>
              <a:rPr lang="en-US" altLang="ko-KR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$600</a:t>
            </a:r>
            <a:r>
              <a:rPr lang="ko-KR" altLang="en-US" sz="20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씩 지원</a:t>
            </a:r>
            <a:endParaRPr lang="en-US" altLang="ko-KR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45C16700-B3C6-4668-9D0A-CB1EC5B8F8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60057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39548" y="1168408"/>
            <a:ext cx="8063169" cy="39887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5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연결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(Connection)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배가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/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7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하나님의 나라 확장을 위해 개척 목회자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(5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미만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과 해외 코칭 리더가 될 분들에게 코칭 장학금을 지불한다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en-US" altLang="ko-KR" sz="2000" dirty="0"/>
              <a:t> </a:t>
            </a:r>
          </a:p>
          <a:p>
            <a:endParaRPr lang="ko-KR" altLang="en-US" sz="1200" dirty="0"/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22)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해외 선교사들 중 프로페셔널 코치로 양성 받을 분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분을 위해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$2,400(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 사람당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$1,200)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의 신학교 장학금을 지원할 교회 선정함</a:t>
            </a:r>
            <a:r>
              <a:rPr lang="en-US" altLang="ko-KR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(1)</a:t>
            </a:r>
            <a:r>
              <a:rPr lang="ko-KR" altLang="en-US" dirty="0" err="1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말레지아</a:t>
            </a:r>
            <a:r>
              <a:rPr lang="ko-KR" altLang="en-US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정</a:t>
            </a:r>
            <a:r>
              <a:rPr lang="en-US" altLang="ko-KR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</a:t>
            </a:r>
            <a:r>
              <a:rPr lang="ko-KR" altLang="en-US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(2) C</a:t>
            </a:r>
            <a:r>
              <a:rPr lang="ko-KR" altLang="en-US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국의 홍</a:t>
            </a:r>
            <a:r>
              <a:rPr lang="en-US" altLang="ko-KR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OO.  </a:t>
            </a:r>
          </a:p>
          <a:p>
            <a:pPr lvl="1"/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22: 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 중에서 한 분을 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플라워마운드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교회에서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$1,200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을 지원함으로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50%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이상을 종합하면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20)50%+21) 20% + 3)50%=120%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 이를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으로 나누면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평균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40%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000" dirty="0">
              <a:solidFill>
                <a:srgbClr val="86041A"/>
              </a:solidFill>
            </a:endParaRP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45C16700-B3C6-4668-9D0A-CB1EC5B8F8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7022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39551" y="1052736"/>
            <a:ext cx="8063169" cy="10895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1-5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의 합계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20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45C16700-B3C6-4668-9D0A-CB1EC5B8F8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3">
            <a:extLst>
              <a:ext uri="{FF2B5EF4-FFF2-40B4-BE49-F238E27FC236}">
                <a16:creationId xmlns:a16="http://schemas.microsoft.com/office/drawing/2014/main" id="{89EE79FF-8FA0-4C70-BF3C-CCC1D73E3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0" y="2276872"/>
            <a:ext cx="8063169" cy="41180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이상 목표</a:t>
            </a:r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1</a:t>
            </a: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에서 </a:t>
            </a:r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을 종합하면</a:t>
            </a:r>
            <a:endParaRPr lang="en-US" altLang="ko-KR" sz="2400" dirty="0">
              <a:solidFill>
                <a:srgbClr val="008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	</a:t>
            </a: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목표</a:t>
            </a:r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1: </a:t>
            </a:r>
            <a:r>
              <a:rPr lang="en-US" altLang="ko-KR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38.2% </a:t>
            </a:r>
            <a:r>
              <a:rPr lang="ko-KR" altLang="en-US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endParaRPr lang="en-US" altLang="ko-KR" sz="2400" dirty="0">
              <a:solidFill>
                <a:srgbClr val="00800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목표</a:t>
            </a:r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2: </a:t>
            </a:r>
            <a:r>
              <a:rPr lang="en-US" altLang="ko-KR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30.0% </a:t>
            </a:r>
            <a:r>
              <a:rPr lang="ko-KR" altLang="en-US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endParaRPr lang="en-US" altLang="ko-KR" sz="2400" dirty="0">
              <a:solidFill>
                <a:srgbClr val="00800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목표</a:t>
            </a:r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3: </a:t>
            </a:r>
            <a:r>
              <a:rPr lang="en-US" altLang="ko-KR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13.8% </a:t>
            </a:r>
            <a:r>
              <a:rPr lang="ko-KR" altLang="en-US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endParaRPr lang="en-US" altLang="ko-KR" sz="2400" dirty="0">
              <a:solidFill>
                <a:srgbClr val="00800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목표</a:t>
            </a:r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4: </a:t>
            </a:r>
            <a:r>
              <a:rPr lang="en-US" altLang="ko-KR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25.0% </a:t>
            </a:r>
            <a:r>
              <a:rPr lang="ko-KR" altLang="en-US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endParaRPr lang="en-US" altLang="ko-KR" sz="2400" dirty="0">
              <a:solidFill>
                <a:srgbClr val="00800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목표</a:t>
            </a:r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5: </a:t>
            </a:r>
            <a:r>
              <a:rPr lang="en-US" altLang="ko-KR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10.0% </a:t>
            </a:r>
            <a:r>
              <a:rPr lang="ko-KR" altLang="en-US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endParaRPr lang="en-US" altLang="ko-KR" sz="2400" dirty="0">
              <a:solidFill>
                <a:srgbClr val="00800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목표</a:t>
            </a:r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6: </a:t>
            </a:r>
            <a:r>
              <a:rPr lang="en-US" altLang="ko-KR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16.4% </a:t>
            </a:r>
            <a:r>
              <a:rPr lang="ko-KR" altLang="en-US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endParaRPr lang="en-US" altLang="ko-KR" sz="2400" dirty="0">
              <a:solidFill>
                <a:srgbClr val="00800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	</a:t>
            </a:r>
            <a:r>
              <a:rPr lang="ko-KR" altLang="en-US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목표</a:t>
            </a:r>
            <a:r>
              <a:rPr lang="en-US" altLang="ko-KR" sz="24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7: </a:t>
            </a:r>
            <a:r>
              <a:rPr lang="en-US" altLang="ko-KR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40.0% </a:t>
            </a:r>
            <a:r>
              <a:rPr lang="ko-KR" altLang="en-US" sz="2400" dirty="0">
                <a:solidFill>
                  <a:srgbClr val="008000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endParaRPr lang="en-US" altLang="ko-KR" sz="2400" dirty="0">
              <a:solidFill>
                <a:srgbClr val="008000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전체 합은 </a:t>
            </a:r>
            <a:r>
              <a:rPr lang="en-US" altLang="ko-KR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173.4%</a:t>
            </a:r>
            <a:r>
              <a:rPr lang="ko-KR" altLang="en-US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</a:t>
            </a:r>
            <a:r>
              <a:rPr lang="en-US" altLang="ko-KR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이를 </a:t>
            </a:r>
            <a:r>
              <a:rPr lang="en-US" altLang="ko-KR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lang="ko-KR" altLang="en-US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 나누면 </a:t>
            </a:r>
            <a:r>
              <a:rPr lang="ko-KR" altLang="en-US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평균 </a:t>
            </a:r>
            <a:r>
              <a:rPr lang="en-US" altLang="ko-KR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24.8%</a:t>
            </a:r>
            <a:r>
              <a:rPr lang="ko-KR" altLang="en-US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가 </a:t>
            </a:r>
            <a:r>
              <a:rPr lang="ko-KR" altLang="en-US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달성되었습니다</a:t>
            </a:r>
            <a:r>
              <a:rPr lang="en-US" altLang="ko-KR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이는 </a:t>
            </a:r>
            <a:r>
              <a:rPr lang="en-US" altLang="ko-KR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¼</a:t>
            </a:r>
            <a:r>
              <a:rPr lang="ko-KR" altLang="en-US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분기 동안 목표한 </a:t>
            </a:r>
            <a:r>
              <a:rPr lang="en-US" altLang="ko-KR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25% </a:t>
            </a:r>
            <a:r>
              <a:rPr lang="ko-KR" altLang="en-US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달성에 거의 미치게 되었습니다</a:t>
            </a:r>
            <a:r>
              <a:rPr lang="en-US" altLang="ko-KR" sz="24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1162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ko-KR" altLang="en-US" sz="4400" dirty="0"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5576" y="980728"/>
            <a:ext cx="7416824" cy="150810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제</a:t>
            </a:r>
            <a:r>
              <a:rPr lang="en-US" altLang="ko-KR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차 년도</a:t>
            </a:r>
            <a:r>
              <a:rPr lang="en-US" altLang="ko-KR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(2017-2021</a:t>
            </a:r>
            <a:r>
              <a:rPr lang="ko-KR" altLang="en-US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년</a:t>
            </a:r>
            <a:r>
              <a:rPr lang="en-US" altLang="ko-KR" sz="36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3600" kern="0" dirty="0" err="1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둘째해</a:t>
            </a:r>
            <a:r>
              <a:rPr lang="en-US" altLang="ko-KR" sz="2800" kern="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en-US" altLang="ko-KR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   2018</a:t>
            </a:r>
            <a:r>
              <a:rPr lang="ko-KR" altLang="en-US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년도 </a:t>
            </a:r>
            <a:r>
              <a:rPr lang="en-US" altLang="ko-KR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¼</a:t>
            </a:r>
            <a:r>
              <a:rPr lang="ko-KR" altLang="en-US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분기</a:t>
            </a:r>
            <a:r>
              <a:rPr lang="en-US" altLang="ko-KR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(1-3</a:t>
            </a:r>
            <a:r>
              <a:rPr lang="ko-KR" altLang="en-US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</a:t>
            </a:r>
            <a:r>
              <a:rPr lang="en-US" altLang="ko-KR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</a:p>
          <a:p>
            <a:r>
              <a:rPr lang="en-US" altLang="ko-KR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              24.8% </a:t>
            </a:r>
            <a:r>
              <a:rPr lang="ko-KR" altLang="en-US" sz="2800" kern="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성과 달성</a:t>
            </a:r>
            <a:endParaRPr lang="en-US" altLang="ko-KR" sz="2800" kern="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5" name="그림 20" descr="go 뜨라이브 코칭 로고.gif">
            <a:extLst>
              <a:ext uri="{FF2B5EF4-FFF2-40B4-BE49-F238E27FC236}">
                <a16:creationId xmlns:a16="http://schemas.microsoft.com/office/drawing/2014/main" id="{E4A653FA-1319-44BD-B8AA-9E8FBA6755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1"/>
            <a:ext cx="3384376" cy="52506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</p:pic>
      <p:sp>
        <p:nvSpPr>
          <p:cNvPr id="7" name="Text Box 3">
            <a:extLst>
              <a:ext uri="{FF2B5EF4-FFF2-40B4-BE49-F238E27FC236}">
                <a16:creationId xmlns:a16="http://schemas.microsoft.com/office/drawing/2014/main" id="{3899444A-D68C-4872-8B97-6B3017148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4077072"/>
            <a:ext cx="7920880" cy="2554545"/>
          </a:xfrm>
          <a:prstGeom prst="rect">
            <a:avLst/>
          </a:prstGeom>
          <a:solidFill>
            <a:srgbClr val="FFC000"/>
          </a:solidFill>
          <a:ln w="28575" algn="ctr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Prepared on March, 28 2018 </a:t>
            </a:r>
          </a:p>
          <a:p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by James Sok, </a:t>
            </a:r>
          </a:p>
          <a:p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International Coordinator</a:t>
            </a:r>
          </a:p>
          <a:p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GO Thrive Coaching</a:t>
            </a:r>
          </a:p>
          <a:p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미국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11417 S Belmont </a:t>
            </a:r>
            <a:r>
              <a:rPr lang="en-US" altLang="ko-KR" sz="2000" dirty="0" err="1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Dr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Plainfield, IL 60585 USA</a:t>
            </a:r>
          </a:p>
          <a:p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대전광역시 서구 </a:t>
            </a:r>
            <a:r>
              <a:rPr lang="ko-KR" altLang="en-US" sz="2000" dirty="0" err="1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용문로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89-25 #304</a:t>
            </a:r>
          </a:p>
          <a:p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(630)452-5100(</a:t>
            </a:r>
            <a:r>
              <a:rPr lang="en-US" altLang="ko-KR" sz="2000" dirty="0" err="1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usa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(010)4825-8622(Korea)</a:t>
            </a:r>
          </a:p>
          <a:p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  <a:hlinkClick r:id="rId4"/>
              </a:rPr>
              <a:t>Jamessok_4@Hotmail.com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WWW.igomt.com</a:t>
            </a:r>
          </a:p>
        </p:txBody>
      </p:sp>
    </p:spTree>
    <p:extLst>
      <p:ext uri="{BB962C8B-B14F-4D97-AF65-F5344CB8AC3E}">
        <p14:creationId xmlns:p14="http://schemas.microsoft.com/office/powerpoint/2010/main" val="846055322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비젼 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3R/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5G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시대 열기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5308" y="1105363"/>
            <a:ext cx="799288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코칭을 통해  </a:t>
            </a:r>
            <a:endParaRPr lang="en-US" altLang="ko-KR" sz="2400" dirty="0">
              <a:solidFill>
                <a:srgbClr val="0A6E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리더들이 갱신되고</a:t>
            </a:r>
            <a:r>
              <a:rPr lang="en-US" altLang="ko-KR" sz="2400" b="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en-US" altLang="ko-KR" sz="2400" b="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</a:t>
            </a:r>
            <a:r>
              <a:rPr lang="en-US" altLang="ko-KR" sz="2400" b="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enew)</a:t>
            </a:r>
            <a:r>
              <a:rPr lang="en-US" altLang="ko-KR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</a:p>
          <a:p>
            <a:pPr algn="ctr"/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교회의 부흥이 일어나고</a:t>
            </a:r>
            <a:r>
              <a:rPr lang="en-US" altLang="ko-KR" sz="2400" b="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en-US" altLang="ko-KR" sz="2400" b="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</a:t>
            </a:r>
            <a:r>
              <a:rPr lang="en-US" altLang="ko-KR" sz="2400" b="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evive)</a:t>
            </a:r>
            <a:r>
              <a:rPr lang="en-US" altLang="ko-KR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en-US" altLang="ko-KR" sz="2400" b="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b="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그리고</a:t>
            </a:r>
            <a:endParaRPr lang="en-US" altLang="ko-KR" sz="2400" b="0" dirty="0">
              <a:solidFill>
                <a:srgbClr val="0A6E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지역사회가 새롭게 변화되는</a:t>
            </a:r>
            <a:r>
              <a:rPr lang="en-US" altLang="ko-KR" sz="2400" b="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en-US" altLang="ko-KR" sz="2400" b="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</a:t>
            </a:r>
            <a:r>
              <a:rPr lang="en-US" altLang="ko-KR" sz="2400" b="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efresh) </a:t>
            </a:r>
            <a:r>
              <a:rPr lang="en-US" altLang="ko-KR" sz="2400" b="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3R</a:t>
            </a:r>
            <a:r>
              <a:rPr lang="ko-KR" altLang="en-US" sz="2400" b="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사역이</a:t>
            </a:r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2400" dirty="0">
              <a:solidFill>
                <a:srgbClr val="0A6E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성령의 도움으로</a:t>
            </a:r>
            <a:endParaRPr lang="en-US" altLang="ko-KR" sz="2400" dirty="0">
              <a:solidFill>
                <a:srgbClr val="0A6E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en-US" altLang="ko-KR" sz="24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5G</a:t>
            </a:r>
            <a:r>
              <a:rPr lang="en-US" altLang="ko-KR" sz="2400" b="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(5 Generation)</a:t>
            </a:r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세대에</a:t>
            </a:r>
            <a:r>
              <a:rPr lang="en-US" altLang="ko-KR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걸쳐</a:t>
            </a:r>
            <a:endParaRPr lang="en-US" altLang="ko-KR" sz="2400" dirty="0">
              <a:solidFill>
                <a:srgbClr val="0A6E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일어나게 한다</a:t>
            </a:r>
            <a:r>
              <a:rPr lang="en-US" altLang="ko-KR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</a:p>
          <a:p>
            <a:pPr algn="ctr"/>
            <a:r>
              <a:rPr lang="en-US" altLang="ko-KR" sz="32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롬 </a:t>
            </a:r>
            <a:r>
              <a:rPr lang="en-US" altLang="ko-KR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12:2, </a:t>
            </a:r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대상 </a:t>
            </a:r>
            <a:r>
              <a:rPr lang="en-US" altLang="ko-KR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12:32,</a:t>
            </a:r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딤후</a:t>
            </a:r>
            <a:r>
              <a:rPr lang="en-US" altLang="ko-KR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2:2,</a:t>
            </a:r>
            <a:r>
              <a:rPr lang="ko-KR" altLang="en-US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행 </a:t>
            </a:r>
            <a:r>
              <a:rPr lang="en-US" altLang="ko-KR" sz="2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11:25-26) </a:t>
            </a:r>
            <a:endParaRPr lang="ko-KR" altLang="en-US" sz="2400" dirty="0">
              <a:solidFill>
                <a:srgbClr val="0A6E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55576" y="4451628"/>
            <a:ext cx="792088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탁월한 내셔널 코치  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 양성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현재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탁월한 </a:t>
            </a:r>
            <a:r>
              <a:rPr lang="ko-KR" altLang="en-US" sz="2000" dirty="0" err="1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리저널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코치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100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 양성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현재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탁월한 로칼 코치   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500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 양성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현재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637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2000" dirty="0">
              <a:solidFill>
                <a:schemeClr val="accent6">
                  <a:lumMod val="50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457200" indent="-457200">
              <a:buFont typeface="+mj-lt"/>
              <a:buAutoNum type="arabicPeriod"/>
            </a:pP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탁월한 평신도 리더 코치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2,500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 양성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현재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967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          2017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12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 총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합계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en-US" altLang="ko-KR" sz="2000" u="sng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1,631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1600" dirty="0">
              <a:solidFill>
                <a:schemeClr val="accent6">
                  <a:lumMod val="50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57E5FBB9-3018-46DC-A34C-E0BB455044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8905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비젼 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3R/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5G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시대 열기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2060848"/>
            <a:ext cx="78488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2016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동남아 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개국</a:t>
            </a:r>
            <a:endParaRPr lang="en-US" altLang="ko-KR" sz="2400" dirty="0">
              <a:solidFill>
                <a:schemeClr val="accent6">
                  <a:lumMod val="50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*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일본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김영길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dirty="0" err="1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박수길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C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국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임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OO/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홍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OO), 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태국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양덕훈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말레이지아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OO), 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인도네시아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최진기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김종성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네팔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err="1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전훈재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2017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유럽 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개국</a:t>
            </a:r>
            <a:endParaRPr lang="en-US" altLang="ko-KR" sz="2400" dirty="0">
              <a:solidFill>
                <a:schemeClr val="accent6">
                  <a:lumMod val="50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* 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독일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err="1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허보통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000" dirty="0" err="1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우경식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조영래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오스트리아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김형석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슬로바키아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정미현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우크레이나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최하영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체코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err="1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곽용화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altLang="ko-KR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2018</a:t>
            </a:r>
            <a:r>
              <a:rPr lang="ko-KR" altLang="en-US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</a:t>
            </a:r>
            <a:r>
              <a:rPr lang="en-US" altLang="ko-KR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중앙아시아</a:t>
            </a:r>
            <a:r>
              <a:rPr lang="en-US" altLang="ko-KR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베트남 및 </a:t>
            </a:r>
            <a:r>
              <a:rPr lang="ko-KR" altLang="en-US" sz="2400" dirty="0" err="1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우크레이나</a:t>
            </a:r>
            <a:endParaRPr lang="en-US" altLang="ko-KR" sz="24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o-KR" altLang="en-US" sz="2000" dirty="0" err="1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카작흐스탄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욱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키르키스탄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안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타지키스탄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조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OO),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베트남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OO), </a:t>
            </a:r>
            <a:r>
              <a:rPr lang="ko-KR" altLang="en-US" sz="2000" dirty="0" err="1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우크레이나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최하영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2019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: 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남미 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개국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err="1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알젠티나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브라질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,..)</a:t>
            </a:r>
            <a:endParaRPr lang="en-US" altLang="ko-KR" sz="2400" dirty="0">
              <a:solidFill>
                <a:schemeClr val="accent6">
                  <a:lumMod val="50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2020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  아프리카 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개국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이디오피아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,..)</a:t>
            </a:r>
            <a:endParaRPr lang="en-US" altLang="ko-KR" sz="2400" dirty="0">
              <a:solidFill>
                <a:schemeClr val="accent6">
                  <a:lumMod val="50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2021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: 6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대주 코치 리더 컨퍼런스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</a:t>
            </a:r>
            <a:r>
              <a:rPr lang="en-US" altLang="ko-KR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4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1155388" y="1268760"/>
            <a:ext cx="680098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ko-KR" altLang="en-US" sz="32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대륙별 </a:t>
            </a:r>
            <a:r>
              <a:rPr lang="en-US" altLang="ko-KR" sz="32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“</a:t>
            </a:r>
            <a:r>
              <a:rPr lang="ko-KR" altLang="en-US" sz="32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 대표 세우기</a:t>
            </a:r>
            <a:r>
              <a:rPr lang="en-US" altLang="ko-KR" sz="32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”</a:t>
            </a:r>
            <a:r>
              <a:rPr lang="ko-KR" altLang="en-US" sz="3200" dirty="0">
                <a:solidFill>
                  <a:schemeClr val="accent6">
                    <a:lumMod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비전</a:t>
            </a:r>
            <a:endParaRPr lang="en-US" altLang="ko-KR" sz="3200" dirty="0">
              <a:solidFill>
                <a:schemeClr val="accent6">
                  <a:lumMod val="50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7655F744-DA88-4158-93AA-4412C462FD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434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360040"/>
            <a:ext cx="9144000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핵심 가치 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사역의 가치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827584" y="1556792"/>
            <a:ext cx="7560840" cy="46351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algn="ctr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1 :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성장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(Growth) 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=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자료개발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2 :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최고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(Excellent) =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코치 양성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33CC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 :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건강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(Health) =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 사역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 :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극대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(Maximum) =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33CC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성과 경영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33CC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5 :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연결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(Connection) = </a:t>
            </a:r>
            <a:r>
              <a:rPr lang="ko-KR" altLang="en-US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 배가</a:t>
            </a:r>
            <a:endParaRPr lang="en-US" altLang="ko-KR" sz="28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lvl="1"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pic>
        <p:nvPicPr>
          <p:cNvPr id="12" name="그림 20" descr="go 뜨라이브 코칭 로고.gif">
            <a:extLst>
              <a:ext uri="{FF2B5EF4-FFF2-40B4-BE49-F238E27FC236}">
                <a16:creationId xmlns:a16="http://schemas.microsoft.com/office/drawing/2014/main" id="{BAAE2B37-EF8E-4D2C-BF03-2CF7E90A36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9929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32590" y="692696"/>
            <a:ext cx="8107776" cy="56507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1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성장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(Growth)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자료개발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/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 :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&lt;GO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자료 개발을 통해 역량과 리더십 개발 </a:t>
            </a:r>
            <a:endParaRPr lang="en-US" altLang="ko-KR" sz="20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800100" lvl="1" indent="-342900">
              <a:buFont typeface="+mj-lt"/>
              <a:buAutoNum type="arabicParenR"/>
            </a:pPr>
            <a:r>
              <a:rPr lang="ko-KR" altLang="en-US" sz="2000" u="sng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세상을 변화시키는 코칭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한국어 강의안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평코치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각각 </a:t>
            </a:r>
            <a:r>
              <a:rPr lang="en-US" altLang="ko-KR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100,200</a:t>
            </a:r>
            <a:r>
              <a:rPr lang="ko-KR" altLang="en-US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권 출판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 err="1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석정문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출판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민성환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1: 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목코칭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교재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:100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권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평코칭교재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:20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권 발행으로 </a:t>
            </a:r>
            <a:r>
              <a:rPr lang="en-US" altLang="ko-KR" sz="2000" u="sng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100%</a:t>
            </a:r>
            <a:r>
              <a:rPr lang="ko-KR" altLang="en-US" sz="2000" u="sng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2000" dirty="0">
              <a:solidFill>
                <a:srgbClr val="86041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2)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 관련 도서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12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권 이상 읽기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소감문 </a:t>
            </a:r>
            <a:r>
              <a:rPr lang="en-US" altLang="ko-KR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ko-KR" altLang="en-US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편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홈페이지에 업로드 </a:t>
            </a:r>
            <a:endParaRPr lang="en-US" altLang="ko-KR" sz="2000" dirty="0">
              <a:solidFill>
                <a:srgbClr val="008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(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 err="1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석정문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000" dirty="0" err="1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이현구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임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OO,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정희찬 등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…)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2:“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그릿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”, “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코칭이 답이다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”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등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권의 책을 읽어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42%, 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편의 소감을 씀으로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33.3%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 이 둘을 합해서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 나누면 </a:t>
            </a:r>
            <a:r>
              <a:rPr lang="en-US" altLang="ko-KR" sz="2000" u="sng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37%</a:t>
            </a:r>
            <a:r>
              <a:rPr lang="en-US" altLang="ko-KR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 marL="914400" lvl="1" indent="-457200">
              <a:buAutoNum type="arabicParenR" startAt="3"/>
            </a:pP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&lt;GO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News Letter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 년에 </a:t>
            </a:r>
            <a:r>
              <a:rPr lang="en-US" altLang="ko-KR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ko-KR" altLang="en-US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회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발행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총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80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쪽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endParaRPr lang="en-US" altLang="ko-KR" sz="2000" dirty="0">
              <a:solidFill>
                <a:srgbClr val="008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석정문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편집인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박예은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lvl="1"/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3:1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회중에서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회만 발행하여 </a:t>
            </a:r>
            <a:r>
              <a:rPr lang="en-US" altLang="ko-KR" sz="2000" u="sng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17% </a:t>
            </a:r>
            <a:r>
              <a:rPr lang="ko-KR" altLang="en-US" sz="2000" u="sng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marL="914400" lvl="1" indent="-457200">
              <a:buAutoNum type="arabicParenR" startAt="4"/>
            </a:pP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&lt;GO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칼럼을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년에 평균 </a:t>
            </a:r>
            <a:r>
              <a:rPr lang="en-US" altLang="ko-KR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36</a:t>
            </a:r>
            <a:r>
              <a:rPr lang="ko-KR" altLang="en-US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회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발행</a:t>
            </a:r>
            <a:endParaRPr lang="en-US" altLang="ko-KR" sz="2000" dirty="0">
              <a:solidFill>
                <a:srgbClr val="008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석정문과 이사들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디자인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박상준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</a:p>
          <a:p>
            <a:pPr lvl="1"/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4:1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36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회 중에서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회를 발행해서 </a:t>
            </a:r>
            <a:r>
              <a:rPr lang="en-US" altLang="ko-KR" sz="2000" u="sng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25% </a:t>
            </a:r>
            <a:r>
              <a:rPr lang="ko-KR" altLang="en-US" sz="2000" u="sng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2000" u="sng" dirty="0">
              <a:solidFill>
                <a:srgbClr val="86041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2" name="그림 20" descr="go 뜨라이브 코칭 로고.gif">
            <a:extLst>
              <a:ext uri="{FF2B5EF4-FFF2-40B4-BE49-F238E27FC236}">
                <a16:creationId xmlns:a16="http://schemas.microsoft.com/office/drawing/2014/main" id="{C5E3C83B-59EC-439D-9948-A7A262CF15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6851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18112" y="1268760"/>
            <a:ext cx="8107776" cy="38041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1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성장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(Growth)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자료개발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/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 :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&lt;GO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자료 개발을 통해 역량과 리더십의 성장 </a:t>
            </a:r>
            <a:endParaRPr lang="en-US" altLang="ko-KR" sz="20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5) &lt;GO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코칭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&gt;(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평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강의안 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ppt </a:t>
            </a:r>
            <a:r>
              <a:rPr lang="en-US" altLang="ko-KR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150</a:t>
            </a:r>
            <a:r>
              <a:rPr lang="ko-KR" altLang="en-US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컷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작성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김태일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/>
              <a:t> </a:t>
            </a:r>
            <a:endParaRPr lang="en-US" altLang="ko-KR" sz="2000" dirty="0"/>
          </a:p>
          <a:p>
            <a:pPr lvl="1"/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5: 3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월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28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 현재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75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컷만 만들어서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50%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6)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세상을 변화시키는 코칭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err="1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심화편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목회자용 </a:t>
            </a:r>
            <a:r>
              <a:rPr lang="ko-KR" altLang="en-US" sz="2000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교재 준비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담당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 err="1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석정문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출판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민성환</a:t>
            </a:r>
            <a:r>
              <a:rPr lang="en-US" altLang="ko-KR" sz="2000" dirty="0">
                <a:solidFill>
                  <a:srgbClr val="008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en-US" altLang="ko-KR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(</a:t>
            </a:r>
            <a:r>
              <a:rPr lang="ko-KR" altLang="en-US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6: </a:t>
            </a:r>
            <a:r>
              <a:rPr lang="ko-KR" altLang="en-US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아직 준비가 되지 않아서</a:t>
            </a:r>
            <a:r>
              <a:rPr lang="en-US" altLang="ko-KR" sz="2000" u="sng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, 0% </a:t>
            </a:r>
            <a:r>
              <a:rPr lang="ko-KR" altLang="en-US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ko-KR" altLang="en-US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종합</a:t>
            </a:r>
            <a:r>
              <a:rPr lang="en-US" altLang="ko-KR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1)100%+2)37%+3)17%+4)25%+5)50%+6)0%</a:t>
            </a:r>
          </a:p>
          <a:p>
            <a:r>
              <a:rPr lang="en-US" altLang="ko-KR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</a:t>
            </a:r>
            <a:r>
              <a:rPr lang="ko-KR" altLang="en-US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의 합은 </a:t>
            </a:r>
            <a:r>
              <a:rPr lang="en-US" altLang="ko-KR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229%</a:t>
            </a:r>
            <a:r>
              <a:rPr lang="ko-KR" altLang="en-US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로</a:t>
            </a:r>
            <a:r>
              <a:rPr lang="en-US" altLang="ko-KR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6</a:t>
            </a:r>
            <a:r>
              <a:rPr lang="ko-KR" altLang="en-US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으로 나누면 목표</a:t>
            </a:r>
            <a:r>
              <a:rPr lang="en-US" altLang="ko-KR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u="sng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은  </a:t>
            </a:r>
            <a:r>
              <a:rPr lang="en-US" altLang="ko-KR" sz="2000" u="sng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38.2% </a:t>
            </a:r>
            <a:r>
              <a:rPr lang="ko-KR" altLang="en-US" sz="2000" u="sng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endParaRPr lang="en-US" altLang="ko-KR" sz="2000" u="sng" dirty="0">
              <a:solidFill>
                <a:srgbClr val="86041A"/>
              </a:solidFill>
              <a:highlight>
                <a:srgbClr val="00F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2" name="그림 20" descr="go 뜨라이브 코칭 로고.gif">
            <a:extLst>
              <a:ext uri="{FF2B5EF4-FFF2-40B4-BE49-F238E27FC236}">
                <a16:creationId xmlns:a16="http://schemas.microsoft.com/office/drawing/2014/main" id="{C5E3C83B-59EC-439D-9948-A7A262CF15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2523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483369" y="692696"/>
            <a:ext cx="8193087" cy="57431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2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최고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(Excellent)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리더 훈련</a:t>
            </a:r>
            <a:endParaRPr lang="en-US" altLang="ko-KR" sz="2400" dirty="0"/>
          </a:p>
          <a:p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 :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코치들의 역량과 리더십 개발을 위한 훈련을 실시한다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endParaRPr lang="en-US" altLang="ko-KR" sz="2000" dirty="0">
              <a:solidFill>
                <a:srgbClr val="FF0000"/>
              </a:solidFill>
            </a:endParaRPr>
          </a:p>
          <a:p>
            <a:endParaRPr lang="ko-KR" altLang="en-US" sz="2000" dirty="0"/>
          </a:p>
          <a:p>
            <a:pPr lvl="1"/>
            <a:r>
              <a:rPr lang="en-US" altLang="ko-KR" sz="2000" u="sng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7) 20</a:t>
            </a:r>
            <a:r>
              <a:rPr lang="ko-KR" altLang="en-US" sz="2000" u="sng" dirty="0">
                <a:solidFill>
                  <a:srgbClr val="FF33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개팀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미국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en-US" altLang="ko-KR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</a:t>
            </a:r>
            <a:r>
              <a:rPr lang="ko-KR" altLang="en-US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</a:t>
            </a:r>
            <a:r>
              <a:rPr lang="en-US" altLang="ko-KR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중국</a:t>
            </a:r>
            <a:r>
              <a:rPr lang="en-US" altLang="ko-KR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일본</a:t>
            </a:r>
            <a:r>
              <a:rPr lang="en-US" altLang="ko-KR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5</a:t>
            </a:r>
            <a:r>
              <a:rPr lang="ko-KR" altLang="en-US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기타 해외</a:t>
            </a:r>
            <a:r>
              <a:rPr lang="en-US" altLang="ko-KR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6</a:t>
            </a:r>
            <a:r>
              <a:rPr lang="ko-KR" altLang="en-US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2000" u="sng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리저널 코치를  통해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&lt;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세상을 변화시키는 코칭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(A/B)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세미나 인도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lvl="1"/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7: 20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개팀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중에서 미국에서 진행 중에 있는 팀은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(2)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그리고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(3)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팀이며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한국에서 진행 중에 있는 팀은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(4)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서울팀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,(5)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,(6)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천안팀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새로만듬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),(7)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일본팀이라서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35%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16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미국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남부팀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심윤수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동부팀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황영선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중부팀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반기열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                   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서부팀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이중직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김경도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장요셉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김형민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LA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김송식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 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뉴멕시코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이성희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도합 </a:t>
            </a:r>
            <a:r>
              <a:rPr lang="en-US" altLang="ko-KR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</a:t>
            </a:r>
            <a:r>
              <a:rPr lang="ko-KR" altLang="en-US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서울팀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이원봉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최홍운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한빛팀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이광수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중국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임사장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홍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OO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일본팀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김영길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도합 </a:t>
            </a:r>
            <a:r>
              <a:rPr lang="en-US" altLang="ko-KR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아시아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말레이지아팀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정희찬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인도네시아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최진기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김종성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              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태국팀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양덕훈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).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카작흐스탄팀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도합 </a:t>
            </a:r>
            <a:r>
              <a:rPr lang="en-US" altLang="ko-KR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유럽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독일팀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16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허버트홍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우즈베키스탄팀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최하영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도합 </a:t>
            </a:r>
            <a:r>
              <a:rPr lang="en-US" altLang="ko-KR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en-US" altLang="ko-KR" sz="1600" dirty="0">
                <a:solidFill>
                  <a:srgbClr val="0033CC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136DB723-26C1-4EA8-AD1F-70AC4CC2D9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036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1307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  <a:cs typeface="+mn-cs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458F8F"/>
              </a:buClr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0" cap="none" spc="0" normalizeH="0" baseline="0" noProof="0" dirty="0">
                <a:ln>
                  <a:noFill/>
                </a:ln>
                <a:solidFill>
                  <a:srgbClr val="458F8F"/>
                </a:solidFill>
                <a:effectLst/>
                <a:uLnTx/>
                <a:uFillTx/>
                <a:latin typeface="Verdana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55377" y="908720"/>
            <a:ext cx="8063169" cy="43888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4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kumimoji="0" lang="en-US" altLang="ko-KR" sz="24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rgbClr val="458F8F">
                    <a:satMod val="175000"/>
                    <a:alpha val="4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0" marR="0" lvl="0" indent="0" algn="l" defTabSz="914400" rtl="0" eaLnBrk="1" fontAlgn="base" latinLnBrk="1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kumimoji="0" lang="ko-KR" altLang="en-US" sz="24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kumimoji="0" lang="en-US" altLang="ko-KR" sz="24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Y견고딕" pitchFamily="18" charset="-127"/>
                <a:ea typeface="HY견고딕" pitchFamily="18" charset="-127"/>
                <a:cs typeface="Arial" pitchFamily="34" charset="0"/>
              </a:rPr>
              <a:t>2 : </a:t>
            </a:r>
            <a:r>
              <a:rPr kumimoji="0" lang="ko-KR" altLang="en-US" sz="24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Y견고딕" pitchFamily="18" charset="-127"/>
                <a:ea typeface="HY견고딕" pitchFamily="18" charset="-127"/>
                <a:cs typeface="Arial" pitchFamily="34" charset="0"/>
              </a:rPr>
              <a:t>최고</a:t>
            </a:r>
            <a:r>
              <a:rPr kumimoji="0" lang="en-US" altLang="ko-KR" sz="24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Y견고딕" pitchFamily="18" charset="-127"/>
                <a:ea typeface="HY견고딕" pitchFamily="18" charset="-127"/>
                <a:cs typeface="Arial" pitchFamily="34" charset="0"/>
              </a:rPr>
              <a:t>(Excellent) = </a:t>
            </a:r>
            <a:r>
              <a:rPr kumimoji="0" lang="ko-KR" altLang="en-US" sz="2400" b="0" i="0" u="none" strike="noStrike" kern="1200" cap="none" spc="0" normalizeH="0" baseline="0" noProof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458F8F">
                      <a:satMod val="175000"/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HY견고딕" pitchFamily="18" charset="-127"/>
                <a:ea typeface="HY견고딕" pitchFamily="18" charset="-127"/>
                <a:cs typeface="Arial" pitchFamily="34" charset="0"/>
              </a:rPr>
              <a:t>리더 훈련</a:t>
            </a:r>
            <a:endParaRPr kumimoji="0" lang="en-US" altLang="ko-KR" sz="2400" b="1" i="0" u="none" strike="noStrike" kern="1200" cap="none" spc="0" normalizeH="0" baseline="0" noProof="0" dirty="0">
              <a:ln>
                <a:noFill/>
              </a:ln>
              <a:solidFill>
                <a:srgbClr val="2B166E"/>
              </a:solidFill>
              <a:effectLst/>
              <a:uLnTx/>
              <a:uFillTx/>
              <a:latin typeface="Arial" charset="0"/>
              <a:ea typeface="굴림" pitchFamily="50" charset="-127"/>
              <a:cs typeface="+mn-cs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000" b="1" i="0" u="none" strike="noStrike" kern="1200" cap="none" spc="0" normalizeH="0" baseline="0" noProof="0" dirty="0">
              <a:ln>
                <a:noFill/>
              </a:ln>
              <a:solidFill>
                <a:srgbClr val="2B166E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 목표 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2 :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 코치들의 역량과 리더십 개발을 위한 훈련을 실시한다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.</a:t>
            </a:r>
            <a:endParaRPr kumimoji="0" lang="en-US" altLang="ko-KR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굴림" pitchFamily="50" charset="-127"/>
              <a:cs typeface="+mn-cs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2B166E"/>
              </a:solidFill>
              <a:effectLst/>
              <a:uLnTx/>
              <a:uFillTx/>
              <a:latin typeface="Arial" charset="0"/>
              <a:ea typeface="굴림" pitchFamily="50" charset="-127"/>
              <a:cs typeface="+mn-cs"/>
            </a:endParaRPr>
          </a:p>
          <a:p>
            <a:pPr marR="0" lvl="1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ko-KR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2B166E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+mn-cs"/>
            </a:endParaRPr>
          </a:p>
          <a:p>
            <a:pPr marL="457200" marR="0" lvl="1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8) 100</a:t>
            </a:r>
            <a:r>
              <a:rPr kumimoji="0" lang="ko-KR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명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을 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&lt;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목코칭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(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이론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)&gt;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에 등록시키고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, 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각 리저널 코치를   통해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 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B166E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rPr>
              <a:t>인도함</a:t>
            </a:r>
            <a:endParaRPr kumimoji="0" lang="en-US" altLang="ko-KR" sz="2000" b="1" i="0" u="none" strike="noStrike" kern="1200" cap="none" spc="0" normalizeH="0" baseline="0" noProof="0" dirty="0">
              <a:ln>
                <a:noFill/>
              </a:ln>
              <a:solidFill>
                <a:srgbClr val="2B166E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  <a:cs typeface="+mn-cs"/>
            </a:endParaRPr>
          </a:p>
          <a:p>
            <a:pPr marL="457200" marR="0" lvl="1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8: 100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 목표에서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(2)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(3)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달라스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(4)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서울팀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(6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(5)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(6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(6)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천안팀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(2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(7)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일본팀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(5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으로 도합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24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명으로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24%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 marL="457200" marR="0" lvl="1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000" b="1" i="0" u="none" strike="noStrike" kern="1200" cap="none" spc="0" normalizeH="0" baseline="0" noProof="0" dirty="0">
              <a:ln>
                <a:noFill/>
              </a:ln>
              <a:solidFill>
                <a:srgbClr val="86041A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457200" marR="0" lvl="1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종합하면</a:t>
            </a:r>
            <a:endParaRPr lang="en-US" altLang="ko-KR" sz="2000" dirty="0">
              <a:solidFill>
                <a:srgbClr val="86041A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457200" marR="0" lvl="1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86041A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</a:rPr>
              <a:t>7) 35% + 8)24%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86041A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</a:rPr>
              <a:t>의 합은 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86041A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</a:rPr>
              <a:t>59%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86041A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</a:rPr>
              <a:t>이며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86041A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</a:rPr>
              <a:t>, 2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86041A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</a:rPr>
              <a:t>로 나누면 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86041A"/>
                </a:solidFill>
                <a:effectLst/>
                <a:highlight>
                  <a:srgbClr val="00FFFF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</a:rPr>
              <a:t>평균 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86041A"/>
                </a:solidFill>
                <a:effectLst/>
                <a:highlight>
                  <a:srgbClr val="00FFFF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</a:rPr>
              <a:t>30%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86041A"/>
                </a:solidFill>
                <a:effectLst/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endParaRPr kumimoji="0" lang="en-US" altLang="ko-KR" sz="2000" b="1" i="0" u="none" strike="noStrike" kern="1200" cap="none" spc="0" normalizeH="0" baseline="0" noProof="0" dirty="0">
              <a:ln>
                <a:noFill/>
              </a:ln>
              <a:solidFill>
                <a:srgbClr val="86041A"/>
              </a:solidFill>
              <a:effectLst/>
              <a:uLnTx/>
              <a:uFillTx/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136DB723-26C1-4EA8-AD1F-70AC4CC2D9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036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843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39552" y="1066085"/>
            <a:ext cx="7977063" cy="49552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algn="ctr">
            <a:solidFill>
              <a:schemeClr val="accent6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endParaRPr lang="en-US" altLang="ko-KR" sz="16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가치 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 :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건강</a:t>
            </a:r>
            <a:r>
              <a:rPr lang="en-US" altLang="ko-KR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(Health) = </a:t>
            </a:r>
            <a:r>
              <a:rPr lang="ko-KR" altLang="en-US" sz="24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 사역</a:t>
            </a:r>
            <a:endParaRPr lang="en-US" altLang="ko-KR" sz="24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endParaRPr lang="en-US" altLang="ko-KR" sz="2000" dirty="0"/>
          </a:p>
          <a:p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목표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3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평신도 리더 코치들을 세워 교회를 건강하게 한다</a:t>
            </a:r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</a:t>
            </a:r>
            <a:r>
              <a:rPr lang="en-US" altLang="ko-KR" sz="2000" dirty="0">
                <a:solidFill>
                  <a:srgbClr val="FF0000"/>
                </a:solidFill>
              </a:rPr>
              <a:t> </a:t>
            </a:r>
          </a:p>
          <a:p>
            <a:endParaRPr lang="ko-KR" altLang="en-US" sz="2000" dirty="0"/>
          </a:p>
          <a:p>
            <a:pPr lvl="1"/>
            <a:r>
              <a:rPr lang="en-US" altLang="ko-KR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9) 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로칼코치들을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통해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22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개 중에 </a:t>
            </a:r>
            <a:r>
              <a:rPr lang="en-US" altLang="ko-KR" sz="2000" u="sng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</a:t>
            </a:r>
            <a:r>
              <a:rPr lang="ko-KR" altLang="en-US" sz="2000" u="sng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의 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&lt;</a:t>
            </a:r>
            <a:r>
              <a:rPr lang="ko-KR" altLang="en-US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평 코칭</a:t>
            </a:r>
            <a:r>
              <a:rPr lang="en-US" altLang="ko-KR" sz="2000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&gt;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팀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미국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:10/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:13/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기타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:10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이상 존재</a:t>
            </a:r>
            <a:r>
              <a:rPr lang="en-US" altLang="ko-KR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000066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을 만든다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결과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9: 20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 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평코칭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중에서 진행중인 것은 한국의 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(1)</a:t>
            </a:r>
            <a:r>
              <a:rPr lang="ko-KR" altLang="en-US" sz="2000" dirty="0" err="1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제자팀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김형태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)(9</a:t>
            </a:r>
            <a:r>
              <a:rPr lang="ko-KR" altLang="en-US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000" dirty="0">
                <a:solidFill>
                  <a:srgbClr val="86041A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으로 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5% </a:t>
            </a:r>
            <a:r>
              <a:rPr lang="ko-KR" altLang="en-US" sz="2000" dirty="0">
                <a:solidFill>
                  <a:srgbClr val="86041A"/>
                </a:solidFill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달성</a:t>
            </a:r>
            <a:r>
              <a:rPr lang="en-US" altLang="ko-KR" sz="2000" dirty="0">
                <a:solidFill>
                  <a:srgbClr val="86041A"/>
                </a:solidFill>
                <a:highlight>
                  <a:srgbClr val="00F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endParaRPr lang="ko-KR" altLang="en-US" sz="1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미국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영광팀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황영선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SF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샘물교회팀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이중직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뉴멕시코 클로비스팀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이성희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플라워마운드팀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김경도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빛과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소금팀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장요셉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신시내티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파워미션팀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이성권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타이드워트팀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조낙현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등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</a:t>
            </a:r>
            <a:r>
              <a:rPr lang="ko-KR" altLang="en-US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이상 </a:t>
            </a:r>
            <a:r>
              <a:rPr lang="en-US" altLang="ko-KR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7</a:t>
            </a:r>
            <a:r>
              <a:rPr lang="ko-KR" altLang="en-US" sz="1400" dirty="0" err="1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개팀</a:t>
            </a:r>
            <a:r>
              <a:rPr lang="ko-KR" altLang="en-US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정도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서울팀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이원봉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중국한족팀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민태익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대전한샘팀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최홍운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대전사랑하는팀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김홍철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김해장유수정팀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이복문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대전엔드비전팀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류규석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천안은혜가득한팀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이현구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대전열방팀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이광수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제자팀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김형태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이상 </a:t>
            </a:r>
            <a:r>
              <a:rPr lang="en-US" altLang="ko-KR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9</a:t>
            </a:r>
            <a:r>
              <a:rPr lang="ko-KR" altLang="en-US" sz="1400" dirty="0" err="1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개팀</a:t>
            </a:r>
            <a:r>
              <a:rPr lang="ko-KR" altLang="en-US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정도</a:t>
            </a:r>
            <a:r>
              <a:rPr lang="en-US" altLang="ko-KR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4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해외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일본동경팀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김영길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말레이지아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마인즈힐링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정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찬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인도네시아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동부팀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최진기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소망팀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김종성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사랑팀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이명호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1400" dirty="0" err="1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카작흐스탄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김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O</a:t>
            </a:r>
            <a:r>
              <a:rPr lang="ko-KR" altLang="en-US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욱</a:t>
            </a:r>
            <a:r>
              <a:rPr lang="en-US" altLang="ko-KR" sz="1400" dirty="0">
                <a:solidFill>
                  <a:srgbClr val="0A6E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이상 </a:t>
            </a:r>
            <a:r>
              <a:rPr lang="en-US" altLang="ko-KR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6</a:t>
            </a:r>
            <a:r>
              <a:rPr lang="ko-KR" altLang="en-US" sz="1400" dirty="0" err="1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개팀</a:t>
            </a:r>
            <a:r>
              <a:rPr lang="ko-KR" altLang="en-US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정도</a:t>
            </a:r>
            <a:r>
              <a:rPr lang="en-US" altLang="ko-KR" sz="1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               </a:t>
            </a:r>
          </a:p>
          <a:p>
            <a:pPr lvl="1"/>
            <a:endParaRPr lang="ko-KR" altLang="en-US" sz="1600" dirty="0">
              <a:solidFill>
                <a:srgbClr val="0A6E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" name="그림 20" descr="go 뜨라이브 코칭 로고.gif">
            <a:extLst>
              <a:ext uri="{FF2B5EF4-FFF2-40B4-BE49-F238E27FC236}">
                <a16:creationId xmlns:a16="http://schemas.microsoft.com/office/drawing/2014/main" id="{D90DBFAC-997D-463D-9187-6D5B433140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954" y="6381328"/>
            <a:ext cx="2427412" cy="376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578070"/>
      </p:ext>
    </p:extLst>
  </p:cSld>
  <p:clrMapOvr>
    <a:masterClrMapping/>
  </p:clrMapOvr>
</p:sld>
</file>

<file path=ppt/theme/theme1.xml><?xml version="1.0" encoding="utf-8"?>
<a:theme xmlns:a="http://schemas.openxmlformats.org/drawingml/2006/main" name="4_017TGp_medical_green">
  <a:themeElements>
    <a:clrScheme name="017TGp_medical_green 3">
      <a:dk1>
        <a:srgbClr val="2B166E"/>
      </a:dk1>
      <a:lt1>
        <a:srgbClr val="FFFFFF"/>
      </a:lt1>
      <a:dk2>
        <a:srgbClr val="336699"/>
      </a:dk2>
      <a:lt2>
        <a:srgbClr val="DDDDDD"/>
      </a:lt2>
      <a:accent1>
        <a:srgbClr val="458F8F"/>
      </a:accent1>
      <a:accent2>
        <a:srgbClr val="47CB79"/>
      </a:accent2>
      <a:accent3>
        <a:srgbClr val="FFFFFF"/>
      </a:accent3>
      <a:accent4>
        <a:srgbClr val="23115D"/>
      </a:accent4>
      <a:accent5>
        <a:srgbClr val="B0C6C6"/>
      </a:accent5>
      <a:accent6>
        <a:srgbClr val="3FB86D"/>
      </a:accent6>
      <a:hlink>
        <a:srgbClr val="9999FF"/>
      </a:hlink>
      <a:folHlink>
        <a:srgbClr val="6C9BBE"/>
      </a:folHlink>
    </a:clrScheme>
    <a:fontScheme name="017TGp_medical_gre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017TGp_medical_green 1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CA3C8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CCE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2">
        <a:dk1>
          <a:srgbClr val="006699"/>
        </a:dk1>
        <a:lt1>
          <a:srgbClr val="FFFFFF"/>
        </a:lt1>
        <a:dk2>
          <a:srgbClr val="000000"/>
        </a:dk2>
        <a:lt2>
          <a:srgbClr val="F7F4D5"/>
        </a:lt2>
        <a:accent1>
          <a:srgbClr val="5ECA94"/>
        </a:accent1>
        <a:accent2>
          <a:srgbClr val="C78DD7"/>
        </a:accent2>
        <a:accent3>
          <a:srgbClr val="FFFFFF"/>
        </a:accent3>
        <a:accent4>
          <a:srgbClr val="005682"/>
        </a:accent4>
        <a:accent5>
          <a:srgbClr val="B6E1C8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3">
        <a:dk1>
          <a:srgbClr val="2B166E"/>
        </a:dk1>
        <a:lt1>
          <a:srgbClr val="FFFFFF"/>
        </a:lt1>
        <a:dk2>
          <a:srgbClr val="336699"/>
        </a:dk2>
        <a:lt2>
          <a:srgbClr val="DDDDDD"/>
        </a:lt2>
        <a:accent1>
          <a:srgbClr val="458F8F"/>
        </a:accent1>
        <a:accent2>
          <a:srgbClr val="47CB79"/>
        </a:accent2>
        <a:accent3>
          <a:srgbClr val="FFFFFF"/>
        </a:accent3>
        <a:accent4>
          <a:srgbClr val="23115D"/>
        </a:accent4>
        <a:accent5>
          <a:srgbClr val="B0C6C6"/>
        </a:accent5>
        <a:accent6>
          <a:srgbClr val="3FB86D"/>
        </a:accent6>
        <a:hlink>
          <a:srgbClr val="9999FF"/>
        </a:hlink>
        <a:folHlink>
          <a:srgbClr val="6C9B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017TGp_medical_green_v2</Template>
  <TotalTime>71272</TotalTime>
  <Words>2403</Words>
  <Application>Microsoft Office PowerPoint</Application>
  <PresentationFormat>화면 슬라이드 쇼(4:3)</PresentationFormat>
  <Paragraphs>221</Paragraphs>
  <Slides>18</Slides>
  <Notes>18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7" baseType="lpstr">
      <vt:lpstr>HY견고딕</vt:lpstr>
      <vt:lpstr>굴림</vt:lpstr>
      <vt:lpstr>맑은 고딕</vt:lpstr>
      <vt:lpstr>Arial</vt:lpstr>
      <vt:lpstr>Calibri</vt:lpstr>
      <vt:lpstr>Times New Roman</vt:lpstr>
      <vt:lpstr>Verdana</vt:lpstr>
      <vt:lpstr>Wingdings</vt:lpstr>
      <vt:lpstr>4_017TGp_medical_green</vt:lpstr>
      <vt:lpstr>2018년 &lt;GO코칭&gt;미래 방향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당신의 목회를 그린오션으로 가게하라</dc:title>
  <dc:creator>Sang-Joon Park</dc:creator>
  <cp:lastModifiedBy>James Sok</cp:lastModifiedBy>
  <cp:revision>2448</cp:revision>
  <cp:lastPrinted>2018-03-28T08:27:29Z</cp:lastPrinted>
  <dcterms:created xsi:type="dcterms:W3CDTF">2007-08-20T15:12:28Z</dcterms:created>
  <dcterms:modified xsi:type="dcterms:W3CDTF">2018-03-28T08:40:23Z</dcterms:modified>
</cp:coreProperties>
</file>