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50"/>
  </p:notesMasterIdLst>
  <p:handoutMasterIdLst>
    <p:handoutMasterId r:id="rId51"/>
  </p:handoutMasterIdLst>
  <p:sldIdLst>
    <p:sldId id="1428" r:id="rId2"/>
    <p:sldId id="1231" r:id="rId3"/>
    <p:sldId id="1027" r:id="rId4"/>
    <p:sldId id="1408" r:id="rId5"/>
    <p:sldId id="1409" r:id="rId6"/>
    <p:sldId id="1366" r:id="rId7"/>
    <p:sldId id="1367" r:id="rId8"/>
    <p:sldId id="1368" r:id="rId9"/>
    <p:sldId id="1369" r:id="rId10"/>
    <p:sldId id="1370" r:id="rId11"/>
    <p:sldId id="1371" r:id="rId12"/>
    <p:sldId id="1372" r:id="rId13"/>
    <p:sldId id="1373" r:id="rId14"/>
    <p:sldId id="1374" r:id="rId15"/>
    <p:sldId id="1375" r:id="rId16"/>
    <p:sldId id="1376" r:id="rId17"/>
    <p:sldId id="1377" r:id="rId18"/>
    <p:sldId id="1378" r:id="rId19"/>
    <p:sldId id="1379" r:id="rId20"/>
    <p:sldId id="1380" r:id="rId21"/>
    <p:sldId id="1381" r:id="rId22"/>
    <p:sldId id="1382" r:id="rId23"/>
    <p:sldId id="1383" r:id="rId24"/>
    <p:sldId id="1384" r:id="rId25"/>
    <p:sldId id="1385" r:id="rId26"/>
    <p:sldId id="1386" r:id="rId27"/>
    <p:sldId id="1387" r:id="rId28"/>
    <p:sldId id="1389" r:id="rId29"/>
    <p:sldId id="1390" r:id="rId30"/>
    <p:sldId id="1391" r:id="rId31"/>
    <p:sldId id="1392" r:id="rId32"/>
    <p:sldId id="1393" r:id="rId33"/>
    <p:sldId id="1394" r:id="rId34"/>
    <p:sldId id="1424" r:id="rId35"/>
    <p:sldId id="1410" r:id="rId36"/>
    <p:sldId id="1412" r:id="rId37"/>
    <p:sldId id="1413" r:id="rId38"/>
    <p:sldId id="1414" r:id="rId39"/>
    <p:sldId id="1415" r:id="rId40"/>
    <p:sldId id="1416" r:id="rId41"/>
    <p:sldId id="1417" r:id="rId42"/>
    <p:sldId id="1418" r:id="rId43"/>
    <p:sldId id="1419" r:id="rId44"/>
    <p:sldId id="1429" r:id="rId45"/>
    <p:sldId id="1420" r:id="rId46"/>
    <p:sldId id="1421" r:id="rId47"/>
    <p:sldId id="1423" r:id="rId48"/>
    <p:sldId id="1430" r:id="rId49"/>
  </p:sldIdLst>
  <p:sldSz cx="9144000" cy="6858000" type="screen4x3"/>
  <p:notesSz cx="7099300" cy="10234613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99"/>
    <a:srgbClr val="0099FF"/>
    <a:srgbClr val="000000"/>
    <a:srgbClr val="0A6E02"/>
    <a:srgbClr val="0033CC"/>
    <a:srgbClr val="86041A"/>
    <a:srgbClr val="008000"/>
    <a:srgbClr val="FF3300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34543" autoAdjust="0"/>
    <p:restoredTop sz="86496" autoAdjust="0"/>
  </p:normalViewPr>
  <p:slideViewPr>
    <p:cSldViewPr>
      <p:cViewPr>
        <p:scale>
          <a:sx n="70" d="100"/>
          <a:sy n="70" d="100"/>
        </p:scale>
        <p:origin x="-115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694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687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EB119755-0C4A-4412-843D-47E79C6869FF}" type="datetimeFigureOut">
              <a:rPr lang="ko-KR" altLang="en-US"/>
              <a:pPr>
                <a:defRPr/>
              </a:pPr>
              <a:t>2013-07-27</a:t>
            </a:fld>
            <a:endParaRPr lang="en-US" altLang="ko-KR" dirty="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B61873A2-DE9E-434D-8F22-10F19FC822B2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22839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006" cy="512081"/>
          </a:xfrm>
          <a:prstGeom prst="rect">
            <a:avLst/>
          </a:prstGeom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687" y="0"/>
            <a:ext cx="3077006" cy="512081"/>
          </a:xfrm>
          <a:prstGeom prst="rect">
            <a:avLst/>
          </a:prstGeom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9C5CCEF7-205D-492B-AD34-450C7C6A531D}" type="datetimeFigureOut">
              <a:rPr lang="ko-KR" altLang="en-US"/>
              <a:pPr>
                <a:defRPr/>
              </a:pPr>
              <a:t>2013-07-27</a:t>
            </a:fld>
            <a:endParaRPr lang="en-US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73" y="4862141"/>
            <a:ext cx="5678154" cy="4605227"/>
          </a:xfrm>
          <a:prstGeom prst="rect">
            <a:avLst/>
          </a:prstGeom>
        </p:spPr>
        <p:txBody>
          <a:bodyPr vert="horz" lIns="99038" tIns="49519" rIns="99038" bIns="495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785"/>
            <a:ext cx="3077006" cy="512081"/>
          </a:xfrm>
          <a:prstGeom prst="rect">
            <a:avLst/>
          </a:prstGeom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687" y="9720785"/>
            <a:ext cx="3077006" cy="512081"/>
          </a:xfrm>
          <a:prstGeom prst="rect">
            <a:avLst/>
          </a:prstGeom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98EF6473-B74A-4630-A715-DF92BCAFDD2E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83287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1444" name="슬라이드 번호 개체 틀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8BD4C8E-F134-4DB2-8DEA-3AFD1E69F4EA}" type="slidenum">
              <a:rPr lang="ko-KR" altLang="en-US" sz="1300">
                <a:latin typeface="Calibri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ko-KR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24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053856-5141-4435-8088-71793638C3F7}" type="slidenum">
              <a:rPr lang="ko-KR" altLang="en-US" smtClean="0"/>
              <a:pPr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3492" name="슬라이드 번호 개체 틀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FDF74EF-83C2-41BD-94E4-5D9E370C4473}" type="slidenum">
              <a:rPr lang="ko-KR" altLang="en-US" sz="1300">
                <a:latin typeface="Calibri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ko-KR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45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69C3A7-4403-44E8-815A-BC740AC55C29}" type="slidenum">
              <a:rPr lang="ko-KR" altLang="en-US" smtClean="0"/>
              <a:pPr/>
              <a:t>14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5540" name="슬라이드 번호 개체 틀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1D7285A-0840-4DD3-A5E8-879C9C197200}" type="slidenum">
              <a:rPr lang="ko-KR" altLang="en-US" sz="1300">
                <a:latin typeface="Calibri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ko-KR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65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00508F-55C7-4635-98FF-5394DE3BF248}" type="slidenum">
              <a:rPr lang="ko-KR" altLang="en-US" smtClean="0"/>
              <a:pPr/>
              <a:t>16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75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D63C7C-C298-44A0-844B-4AC2852ED2CB}" type="slidenum">
              <a:rPr lang="ko-KR" altLang="en-US" smtClean="0"/>
              <a:pPr/>
              <a:t>17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8612" name="슬라이드 번호 개체 틀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22C1E6-8476-4C09-96A3-D40537FDA196}" type="slidenum">
              <a:rPr lang="ko-KR" altLang="en-US" sz="1300">
                <a:latin typeface="Calibri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ko-KR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F08A7-62D4-45E9-8CF1-18AF92593EE9}" type="slidenum">
              <a:rPr lang="ko-KR" altLang="en-US" smtClean="0"/>
              <a:pPr/>
              <a:t>19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47326C-F07B-4507-901F-5ABEF2118855}" type="slidenum">
              <a:rPr lang="ko-KR" altLang="en-US" smtClean="0"/>
              <a:pPr/>
              <a:t>20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6482F9-A006-4612-A10A-D1B3F6D027D9}" type="slidenum">
              <a:rPr lang="ko-KR" altLang="en-US" smtClean="0"/>
              <a:pPr/>
              <a:t>21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0C32CA-DB10-4FB1-8225-AB16C9850B9C}" type="slidenum">
              <a:rPr lang="ko-KR" altLang="en-US" smtClean="0"/>
              <a:pPr/>
              <a:t>22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37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1EF8A0-D662-48E5-8110-89FF579A5DCC}" type="slidenum">
              <a:rPr lang="ko-KR" altLang="en-US" smtClean="0"/>
              <a:pPr/>
              <a:t>23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47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0A7874-08B7-42FE-ADB2-DAF5DABE1337}" type="slidenum">
              <a:rPr lang="ko-KR" altLang="en-US" smtClean="0"/>
              <a:pPr/>
              <a:t>24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3894B1-0EAF-41E1-9865-3BD68A897904}" type="slidenum">
              <a:rPr lang="ko-KR" altLang="en-US" smtClean="0"/>
              <a:pPr/>
              <a:t>25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68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527606-15E0-48E9-BBD5-986A39CD1269}" type="slidenum">
              <a:rPr lang="ko-KR" altLang="en-US" smtClean="0"/>
              <a:pPr/>
              <a:t>26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74E12C-3147-4EDD-88DC-F3E0CA0A160D}" type="slidenum">
              <a:rPr lang="ko-KR" altLang="en-US" smtClean="0"/>
              <a:pPr/>
              <a:t>27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98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4E376B-F6C0-4D2A-A420-5A96A7884168}" type="slidenum">
              <a:rPr lang="ko-KR" altLang="en-US" smtClean="0"/>
              <a:pPr/>
              <a:t>29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09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00455E-4D22-4750-874F-F026D9A006ED}" type="slidenum">
              <a:rPr lang="ko-KR" altLang="en-US" smtClean="0"/>
              <a:pPr/>
              <a:t>32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19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9B974F-FB4C-4B3D-85CE-20EBFF735F89}" type="slidenum">
              <a:rPr lang="ko-KR" altLang="en-US" smtClean="0"/>
              <a:pPr/>
              <a:t>33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4996" name="슬라이드 번호 개체 틀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E1EA057-9D93-4AE4-8E3F-CE018DC613D2}" type="slidenum">
              <a:rPr lang="ko-KR" altLang="en-US" sz="1300">
                <a:latin typeface="Calibri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US" altLang="ko-KR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60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7EB9C0-E9F9-4921-8AC4-23F5CF09417C}" type="slidenum">
              <a:rPr lang="ko-KR" altLang="en-US" smtClean="0"/>
              <a:pPr/>
              <a:t>37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70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682E6D-FEF5-4EAF-86AB-795A49C9F9FB}" type="slidenum">
              <a:rPr lang="ko-KR" altLang="en-US" smtClean="0"/>
              <a:pPr/>
              <a:t>38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80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C7FB11-45E1-41EE-A231-E6E1F63A7D5E}" type="slidenum">
              <a:rPr lang="ko-KR" altLang="en-US" smtClean="0"/>
              <a:pPr/>
              <a:t>39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90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B4F9F4-3026-4E46-B56D-D40747E520E7}" type="slidenum">
              <a:rPr lang="ko-KR" altLang="en-US" smtClean="0"/>
              <a:pPr/>
              <a:t>40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FF7BD9-FA18-452B-8BE6-C45F6DA963C2}" type="slidenum">
              <a:rPr lang="ko-KR" altLang="en-US" smtClean="0"/>
              <a:pPr/>
              <a:t>41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911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F40BDC-CB23-4D36-82DA-BBD94176DAAE}" type="slidenum">
              <a:rPr lang="ko-KR" altLang="en-US" smtClean="0"/>
              <a:pPr/>
              <a:t>42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921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9C4168-079D-4CBB-B6D3-DFB2866E438B}" type="slidenum">
              <a:rPr lang="ko-KR" altLang="en-US" smtClean="0"/>
              <a:pPr/>
              <a:t>43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44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19" rIns="99038" bIns="49519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931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690C4E-FB99-4864-B142-95271BE457BF}" type="slidenum">
              <a:rPr lang="ko-KR" altLang="en-US" smtClean="0"/>
              <a:pPr/>
              <a:t>45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942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A7A97E-AAB8-47EA-B87D-1932E769BAD6}" type="slidenum">
              <a:rPr lang="ko-KR" altLang="en-US" smtClean="0"/>
              <a:pPr/>
              <a:t>46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63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2F41FA-F92E-4145-9FFD-B5E57C10109D}" type="slidenum">
              <a:rPr lang="ko-KR" altLang="en-US" smtClean="0"/>
              <a:pPr/>
              <a:t>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7348" name="슬라이드 번호 개체 틀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C575D6-90D2-4668-8FE5-24BE53A3C127}" type="slidenum">
              <a:rPr lang="ko-KR" altLang="en-US" sz="1300">
                <a:latin typeface="Calibri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ko-KR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83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1D891E-0455-4338-BA50-5D0E95148328}" type="slidenum">
              <a:rPr lang="ko-KR" altLang="en-US" smtClean="0"/>
              <a:pPr/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9396" name="슬라이드 번호 개체 틀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935B63-A9C6-42EC-BA9D-94EDD308E0E7}" type="slidenum">
              <a:rPr lang="ko-KR" altLang="en-US" sz="1300">
                <a:latin typeface="Calibri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ko-KR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5312C5-76ED-4B54-BCF7-3BCF8876201D}" type="slidenum">
              <a:rPr lang="ko-KR" altLang="en-US" smtClean="0"/>
              <a:pPr/>
              <a:t>10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3" name="Picture 31" descr="m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7950" y="2792413"/>
            <a:ext cx="8970963" cy="1081087"/>
            <a:chOff x="-8" y="1752"/>
            <a:chExt cx="5772" cy="726"/>
          </a:xfrm>
        </p:grpSpPr>
        <p:sp>
          <p:nvSpPr>
            <p:cNvPr id="13345" name="Freeform 33"/>
            <p:cNvSpPr>
              <a:spLocks/>
            </p:cNvSpPr>
            <p:nvPr userDrawn="1"/>
          </p:nvSpPr>
          <p:spPr bwMode="white">
            <a:xfrm flipV="1">
              <a:off x="-4" y="2387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6" name="Freeform 34"/>
            <p:cNvSpPr>
              <a:spLocks/>
            </p:cNvSpPr>
            <p:nvPr userDrawn="1"/>
          </p:nvSpPr>
          <p:spPr bwMode="white">
            <a:xfrm>
              <a:off x="-8" y="1752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-11113" y="0"/>
            <a:ext cx="9155113" cy="6867525"/>
            <a:chOff x="0" y="0"/>
            <a:chExt cx="5760" cy="4326"/>
          </a:xfrm>
        </p:grpSpPr>
        <p:sp>
          <p:nvSpPr>
            <p:cNvPr id="13348" name="AutoShape 36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64" y="196"/>
                </a:cxn>
                <a:cxn ang="0">
                  <a:pos x="84" y="282"/>
                </a:cxn>
                <a:cxn ang="0">
                  <a:pos x="0" y="342"/>
                </a:cxn>
                <a:cxn ang="0">
                  <a:pos x="246" y="348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0963" y="2913063"/>
            <a:ext cx="8986837" cy="846137"/>
          </a:xfr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56610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347663" y="295275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>
                <a:solidFill>
                  <a:schemeClr val="bg1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2013-07-27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5113" y="227013"/>
            <a:ext cx="2071687" cy="60975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288" y="227013"/>
            <a:ext cx="6067425" cy="60975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2013-07-27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2013-07-27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2013-07-27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2013-07-27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2013-07-27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2013-07-27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2013-07-27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2013-07-27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2013-07-27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2013-07-27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2013-07-27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5" name="Picture 37" descr="m_10"/>
          <p:cNvPicPr>
            <a:picLocks noChangeAspect="1" noChangeArrowheads="1"/>
          </p:cNvPicPr>
          <p:nvPr/>
        </p:nvPicPr>
        <p:blipFill>
          <a:blip r:embed="rId15" cstate="print"/>
          <a:srcRect t="77292" b="8009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</p:spPr>
      </p:pic>
      <p:sp>
        <p:nvSpPr>
          <p:cNvPr id="12326" name="Freeform 38"/>
          <p:cNvSpPr>
            <a:spLocks/>
          </p:cNvSpPr>
          <p:nvPr/>
        </p:nvSpPr>
        <p:spPr bwMode="white">
          <a:xfrm flipV="1">
            <a:off x="0" y="1030288"/>
            <a:ext cx="9156700" cy="144462"/>
          </a:xfrm>
          <a:custGeom>
            <a:avLst/>
            <a:gdLst/>
            <a:ahLst/>
            <a:cxnLst>
              <a:cxn ang="0">
                <a:pos x="4" y="365"/>
              </a:cxn>
              <a:cxn ang="0">
                <a:pos x="0" y="246"/>
              </a:cxn>
              <a:cxn ang="0">
                <a:pos x="1837" y="32"/>
              </a:cxn>
              <a:cxn ang="0">
                <a:pos x="3970" y="52"/>
              </a:cxn>
              <a:cxn ang="0">
                <a:pos x="5764" y="231"/>
              </a:cxn>
              <a:cxn ang="0">
                <a:pos x="5768" y="366"/>
              </a:cxn>
              <a:cxn ang="0">
                <a:pos x="4" y="365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51373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51373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395288" y="22701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50875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2013-07-27</a:t>
            </a:fld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강 </a:t>
            </a:r>
            <a:r>
              <a:rPr lang="en-US" altLang="ko-KR" sz="4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4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지역사회이해</a:t>
            </a:r>
            <a:r>
              <a:rPr lang="en-US" altLang="ko-KR" sz="4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4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인간관계</a:t>
            </a:r>
            <a:endParaRPr lang="ko-KR" altLang="en-US" sz="4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50"/>
            <a:ext cx="3240360" cy="691044"/>
          </a:xfrm>
          <a:prstGeom prst="rect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365104"/>
            <a:ext cx="4104456" cy="2088232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en-US" altLang="ko-KR" sz="1600" b="1" dirty="0" smtClean="0">
                <a:ea typeface="굴림" charset="-127"/>
              </a:rPr>
              <a:t>GO Thrive Coaching 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11417 S Belmont Dr 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Plainfield, IL 60585 USA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(815)254-7720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www.igomt.com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www.gotracking.org</a:t>
            </a:r>
          </a:p>
          <a:p>
            <a:pPr algn="l"/>
            <a:r>
              <a:rPr lang="en-US" altLang="ko-KR" sz="1600" b="1" dirty="0" smtClean="0">
                <a:ea typeface="굴림" charset="-127"/>
              </a:rPr>
              <a:t>jamessok-_4@hotmail.com</a:t>
            </a:r>
            <a:endParaRPr lang="ko-KR" altLang="en-US" b="1" dirty="0">
              <a:ea typeface="굴림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99154" y="1556792"/>
            <a:ext cx="471475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b="1" kern="1200">
                <a:solidFill>
                  <a:schemeClr val="tx1"/>
                </a:solidFill>
                <a:latin typeface="Arial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ko-KR" altLang="en-US" sz="5400" dirty="0" smtClean="0">
                <a:ln w="571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dirty="0" err="1" smtClean="0">
                <a:ln w="571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평코칭</a:t>
            </a:r>
            <a:r>
              <a:rPr lang="ko-KR" altLang="en-US" sz="5400" dirty="0" smtClean="0">
                <a:ln w="571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리더</a:t>
            </a:r>
            <a:r>
              <a:rPr lang="ko-KR" altLang="en-US" sz="5400" dirty="0">
                <a:ln w="571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용</a:t>
            </a:r>
            <a:endParaRPr lang="en-US" altLang="ko-KR" sz="5400" dirty="0">
              <a:ln w="57150" cmpd="sng">
                <a:solidFill>
                  <a:srgbClr val="7030A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1052736"/>
            <a:ext cx="7488237" cy="558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>3.</a:t>
            </a:r>
            <a:r>
              <a:rPr lang="ko-KR" altLang="en-US" sz="32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지역 주민의 생활 상태</a:t>
            </a:r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에 관한 일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8888" y="1772816"/>
            <a:ext cx="7416800" cy="4535909"/>
          </a:xfrm>
          <a:solidFill>
            <a:srgbClr val="92D050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교육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(Education)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 정도는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 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초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소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)   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중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고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  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대학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	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대학원</a:t>
            </a: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가족구조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(Family Structure)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 정도는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	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전통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	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전통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현대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	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현대</a:t>
            </a: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재정 상태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(Income)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 정도는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 	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낮음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	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중간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		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높음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	</a:t>
            </a:r>
            <a:endParaRPr lang="ko-KR" altLang="en-US" sz="2600" smtClean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2857500" y="2205038"/>
            <a:ext cx="4071938" cy="1587"/>
          </a:xfrm>
          <a:prstGeom prst="straightConnector1">
            <a:avLst/>
          </a:prstGeom>
          <a:ln w="889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2857500" y="3856038"/>
            <a:ext cx="4071938" cy="1587"/>
          </a:xfrm>
          <a:prstGeom prst="straightConnector1">
            <a:avLst/>
          </a:prstGeom>
          <a:ln w="889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2857500" y="5427663"/>
            <a:ext cx="4071938" cy="1587"/>
          </a:xfrm>
          <a:prstGeom prst="straightConnector1">
            <a:avLst/>
          </a:prstGeom>
          <a:ln w="88900">
            <a:solidFill>
              <a:srgbClr val="008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아래쪽 화살표 13"/>
          <p:cNvSpPr/>
          <p:nvPr/>
        </p:nvSpPr>
        <p:spPr>
          <a:xfrm>
            <a:off x="5929313" y="1700213"/>
            <a:ext cx="412750" cy="5000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4429125" y="3429000"/>
            <a:ext cx="412750" cy="4286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아래쪽 화살표 16"/>
          <p:cNvSpPr/>
          <p:nvPr/>
        </p:nvSpPr>
        <p:spPr>
          <a:xfrm>
            <a:off x="6000750" y="4929188"/>
            <a:ext cx="412750" cy="5000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5576" y="3600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752"/>
            <a:ext cx="8496300" cy="5256584"/>
          </a:xfrm>
          <a:solidFill>
            <a:srgbClr val="FFFF00"/>
          </a:solidFill>
        </p:spPr>
        <p:txBody>
          <a:bodyPr/>
          <a:lstStyle/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    </a:t>
            </a:r>
          </a:p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ko-KR" altLang="en-US" sz="2400" b="1" dirty="0" smtClean="0">
                <a:solidFill>
                  <a:schemeClr val="hlink"/>
                </a:solidFill>
                <a:latin typeface="HY견고딕" pitchFamily="18" charset="-127"/>
                <a:ea typeface="HY견고딕" pitchFamily="18" charset="-127"/>
              </a:rPr>
              <a:t>        </a:t>
            </a:r>
            <a:r>
              <a:rPr lang="ko-KR" altLang="en-US" sz="2400" b="1" dirty="0" err="1" smtClean="0">
                <a:solidFill>
                  <a:schemeClr val="hlink"/>
                </a:solidFill>
                <a:latin typeface="HY견고딕" pitchFamily="18" charset="-127"/>
                <a:ea typeface="HY견고딕" pitchFamily="18" charset="-127"/>
              </a:rPr>
              <a:t>네번째</a:t>
            </a:r>
            <a:endParaRPr lang="en-US" altLang="ko-KR" sz="2400" b="1" dirty="0" smtClean="0">
              <a:solidFill>
                <a:schemeClr val="hlink"/>
              </a:solidFill>
              <a:latin typeface="HY견고딕" pitchFamily="18" charset="-127"/>
              <a:ea typeface="HY견고딕" pitchFamily="18" charset="-127"/>
            </a:endParaRPr>
          </a:p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en-US" altLang="ko-KR" sz="2400" b="1" dirty="0" smtClean="0">
                <a:solidFill>
                  <a:schemeClr val="hlink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지역의 주민들에</a:t>
            </a:r>
            <a:r>
              <a:rPr lang="ko-KR" altLang="en-US" sz="24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대한 믿음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어떤가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를 살펴야 한다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기독교에 대한 인식 정도는</a:t>
            </a:r>
            <a:r>
              <a:rPr lang="en-US" altLang="ko-KR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좋지 아니한가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보통인가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아니면 아주 좋은가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</a:p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교회의 스타일은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어떠해야 하는가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 전통적이어야 하는가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현대적이어야 하는가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혹은 전통과 현대가 함께 하는 스타일이어야 하는가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?(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사역 등등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…) </a:t>
            </a:r>
          </a:p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교회의 프로그램  취향은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어떠한가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레이크레인션 중심이어야 하는가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사회의 봉사를 많이 해야 하는가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인격 개발을 시켜야 하는가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가정 문제를 많이 다루어야 하는가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혹은 영적인 문제를 다루어야 하는가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…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등에 대해 파악해야 한다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576" y="3600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908050"/>
            <a:ext cx="7488237" cy="558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>4.</a:t>
            </a:r>
            <a:r>
              <a:rPr lang="ko-KR" altLang="en-US" sz="32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지역 주민의 믿음</a:t>
            </a:r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에 관한 일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1412875"/>
            <a:ext cx="7632700" cy="4895850"/>
          </a:xfrm>
          <a:solidFill>
            <a:srgbClr val="FFC000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기독교에 대한 인식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좋지 아니함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  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보통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        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아주 좋음</a:t>
            </a: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교회의 스타일은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	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전통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       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양쪽 모두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   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현대</a:t>
            </a: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교회 프로그램의 취향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리크레이션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사회봉사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인격개발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  	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영성개발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	</a:t>
            </a:r>
            <a:endParaRPr lang="ko-KR" altLang="en-US" sz="2600" smtClean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2857500" y="2133600"/>
            <a:ext cx="4071938" cy="1588"/>
          </a:xfrm>
          <a:prstGeom prst="straightConnector1">
            <a:avLst/>
          </a:prstGeom>
          <a:ln w="889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2857500" y="3716338"/>
            <a:ext cx="4071938" cy="1587"/>
          </a:xfrm>
          <a:prstGeom prst="straightConnector1">
            <a:avLst/>
          </a:prstGeom>
          <a:ln w="889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2857500" y="5300663"/>
            <a:ext cx="4071938" cy="1587"/>
          </a:xfrm>
          <a:prstGeom prst="straightConnector1">
            <a:avLst/>
          </a:prstGeom>
          <a:ln w="88900">
            <a:solidFill>
              <a:srgbClr val="008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아래쪽 화살표 13"/>
          <p:cNvSpPr/>
          <p:nvPr/>
        </p:nvSpPr>
        <p:spPr>
          <a:xfrm>
            <a:off x="6156325" y="1628775"/>
            <a:ext cx="412750" cy="500063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4516438" y="3213100"/>
            <a:ext cx="412750" cy="500063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아래쪽 화살표 16"/>
          <p:cNvSpPr/>
          <p:nvPr/>
        </p:nvSpPr>
        <p:spPr>
          <a:xfrm>
            <a:off x="5383213" y="4797425"/>
            <a:ext cx="412750" cy="500063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5576" y="116632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052736"/>
            <a:ext cx="8358187" cy="630238"/>
          </a:xfrm>
        </p:spPr>
        <p:txBody>
          <a:bodyPr/>
          <a:lstStyle/>
          <a:p>
            <a:pPr algn="l" eaLnBrk="1" hangingPunct="1"/>
            <a:r>
              <a:rPr lang="en-US" altLang="ko-KR" sz="3200" dirty="0" smtClean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3200" dirty="0" smtClean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지역 주민들의 필요를 채워 주라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1772816"/>
            <a:ext cx="8323262" cy="458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Font typeface="Calibri" pitchFamily="34" charset="0"/>
              <a:buNone/>
            </a:pPr>
            <a:r>
              <a:rPr lang="ko-KR" altLang="en-US" sz="20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처음 교회에 나오는 사람들이 대부분 두 가지</a:t>
            </a:r>
            <a:r>
              <a:rPr lang="en-US" altLang="ko-KR" sz="20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(NP</a:t>
            </a:r>
            <a:r>
              <a:rPr lang="ko-KR" altLang="en-US" sz="20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가 있느냐</a:t>
            </a:r>
            <a:r>
              <a:rPr lang="en-US" altLang="ko-KR" sz="20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?)</a:t>
            </a:r>
            <a:r>
              <a:rPr lang="ko-KR" altLang="en-US" sz="20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 질문을 던진다</a:t>
            </a:r>
            <a:r>
              <a:rPr lang="en-US" altLang="ko-KR" sz="20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. </a:t>
            </a:r>
            <a:r>
              <a:rPr lang="ko-KR" altLang="en-US" sz="20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이 두 가지가 교회에 정착하는 이유가 된다</a:t>
            </a:r>
            <a:r>
              <a:rPr lang="en-US" altLang="ko-KR" sz="20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. (</a:t>
            </a:r>
            <a:r>
              <a:rPr lang="ko-KR" altLang="en-US" sz="20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존 </a:t>
            </a:r>
            <a:r>
              <a:rPr lang="ko-KR" altLang="en-US" sz="2000" dirty="0" err="1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잭슨</a:t>
            </a:r>
            <a:r>
              <a:rPr lang="en-US" altLang="ko-KR" sz="20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en-US" altLang="ko-KR" sz="2000" dirty="0" smtClean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“</a:t>
            </a:r>
            <a:r>
              <a:rPr lang="ko-KR" altLang="en-US" sz="2000" dirty="0" smtClean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교회를 경영하라</a:t>
            </a:r>
            <a:r>
              <a:rPr lang="en-US" altLang="ko-KR" sz="2000" dirty="0" smtClean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”, </a:t>
            </a:r>
            <a:r>
              <a:rPr lang="en-US" altLang="ko-KR" sz="20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2006</a:t>
            </a:r>
            <a:r>
              <a:rPr lang="ko-KR" altLang="en-US" sz="20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년</a:t>
            </a:r>
            <a:r>
              <a:rPr lang="en-US" altLang="ko-KR" sz="20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) </a:t>
            </a:r>
            <a:endParaRPr lang="en-US" altLang="ko-KR" sz="2400" dirty="0">
              <a:solidFill>
                <a:srgbClr val="0033CC"/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ts val="2500"/>
              </a:lnSpc>
              <a:buFont typeface="Calibri" pitchFamily="34" charset="0"/>
              <a:buNone/>
            </a:pP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첫 질문은“이 교회 안에 과연 내게 </a:t>
            </a:r>
            <a:r>
              <a:rPr lang="ko-KR" altLang="en-US" sz="2400" dirty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필요</a:t>
            </a:r>
            <a:r>
              <a:rPr lang="en-US" altLang="ko-KR" sz="2400" dirty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(Need)</a:t>
            </a:r>
            <a:r>
              <a:rPr lang="ko-KR" altLang="en-US" sz="2400" dirty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한 것이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있는가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?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동네사람들이 교회에 와서 좋아할 수 있는 것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매력 적인 것들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)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은 무엇인가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?  </a:t>
            </a:r>
            <a:r>
              <a:rPr lang="ko-KR" altLang="en-US" sz="2400" dirty="0" err="1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두번째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 질문은 이 교회에 나와 어울릴 수 있는 </a:t>
            </a:r>
            <a:r>
              <a:rPr lang="ko-KR" altLang="en-US" sz="2400" dirty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사람</a:t>
            </a:r>
            <a:r>
              <a:rPr lang="en-US" altLang="ko-KR" sz="2400" dirty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2400" dirty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친구</a:t>
            </a:r>
            <a:r>
              <a:rPr lang="en-US" altLang="ko-KR" sz="2400" dirty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(People)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가 있는가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?”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사람과의 관계를 맺어 줄 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(</a:t>
            </a:r>
            <a:r>
              <a:rPr lang="ko-KR" altLang="en-US" sz="2400" dirty="0" err="1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멘토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)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를 찾아라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.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구역이나 목장 회원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주일 학교교사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새 </a:t>
            </a:r>
            <a:r>
              <a:rPr lang="ko-KR" altLang="en-US" sz="2400" dirty="0" err="1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가족반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은사적성검사상담원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등 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…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붙여 주라</a:t>
            </a:r>
            <a:r>
              <a:rPr lang="en-US" altLang="ko-KR" sz="24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)</a:t>
            </a:r>
          </a:p>
          <a:p>
            <a:pPr>
              <a:lnSpc>
                <a:spcPts val="2500"/>
              </a:lnSpc>
              <a:buFont typeface="Calibri" pitchFamily="34" charset="0"/>
              <a:buNone/>
            </a:pPr>
            <a:endParaRPr lang="en-US" altLang="ko-KR" sz="2400" dirty="0">
              <a:solidFill>
                <a:srgbClr val="000000"/>
              </a:solidFill>
              <a:latin typeface="HY수평선M" pitchFamily="18" charset="-127"/>
              <a:ea typeface="HY수평선M" pitchFamily="18" charset="-127"/>
            </a:endParaRPr>
          </a:p>
          <a:p>
            <a:pPr marL="457200" indent="-457200">
              <a:lnSpc>
                <a:spcPts val="2500"/>
              </a:lnSpc>
            </a:pPr>
            <a:r>
              <a:rPr lang="ko-KR" altLang="en-US" sz="24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     고객의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요구에 부응하는 사업을 한 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Starbucks-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고객의 필요를 채워줌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,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의자를 갖다 놓고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,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음악을 다양화시키고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인터넷을 사용하게 하는 등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그리고  </a:t>
            </a:r>
            <a:r>
              <a:rPr lang="ko-KR" altLang="en-US" sz="2400" dirty="0" err="1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코스트코는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 물건을 구입한 사람들이 시장 끼를 해결해 주기 위해 싼 피자 </a:t>
            </a:r>
            <a:r>
              <a:rPr lang="ko-KR" altLang="en-US" sz="24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제공</a:t>
            </a:r>
            <a:endParaRPr lang="en-US" altLang="ko-KR" sz="2400" dirty="0" smtClean="0">
              <a:solidFill>
                <a:srgbClr val="000000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96752"/>
            <a:ext cx="8569325" cy="5040536"/>
          </a:xfrm>
          <a:solidFill>
            <a:srgbClr val="FFFF00"/>
          </a:solidFill>
        </p:spPr>
        <p:txBody>
          <a:bodyPr/>
          <a:lstStyle/>
          <a:p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1)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대전의 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SJA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교회 건물을 지을 때에 동네사람들을 위해 지음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일층은 카페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약 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옆에는 </a:t>
            </a:r>
            <a:r>
              <a:rPr lang="ko-KR" altLang="en-US" sz="1800" b="1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웨딩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홀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:200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 수용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sz="18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층에는 도서관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4,5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층에는 선교사들 묵을 수 있는 방 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개씩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6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층은 세미나실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,..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지하는 </a:t>
            </a:r>
            <a:r>
              <a:rPr lang="ko-KR" altLang="en-US" sz="1800" b="1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파킹장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약 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대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그리고 옆에는 피트니스 센터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(Fitness Center):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약 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 수용할 수 있도록 설계하고 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2009</a:t>
            </a:r>
            <a:r>
              <a:rPr lang="ko-KR" altLang="en-US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완성했다</a:t>
            </a:r>
            <a:r>
              <a:rPr lang="en-US" altLang="ko-KR" sz="18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4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/>
              <a:t> </a:t>
            </a:r>
          </a:p>
          <a:p>
            <a:pPr marL="1143000" lvl="1" indent="-742950" eaLnBrk="1" hangingPunct="1">
              <a:buFont typeface="Calibri" pitchFamily="34" charset="0"/>
              <a:buNone/>
            </a:pPr>
            <a:endParaRPr lang="en-US" altLang="ko-KR" b="1" dirty="0" smtClean="0">
              <a:latin typeface="HY견고딕" pitchFamily="18" charset="-127"/>
              <a:ea typeface="HY견고딕" pitchFamily="18" charset="-127"/>
            </a:endParaRPr>
          </a:p>
          <a:p>
            <a:pPr marL="1143000" lvl="1" indent="-742950" eaLnBrk="1" hangingPunct="1">
              <a:buFont typeface="Calibri" pitchFamily="34" charset="0"/>
              <a:buNone/>
            </a:pP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b="1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7412" name="_x74461720" descr="EMB00000dd804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928938"/>
            <a:ext cx="45942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5576" y="3600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25538"/>
            <a:ext cx="8496300" cy="5327650"/>
          </a:xfrm>
          <a:solidFill>
            <a:srgbClr val="FFFF00"/>
          </a:solidFill>
        </p:spPr>
        <p:txBody>
          <a:bodyPr/>
          <a:lstStyle/>
          <a:p>
            <a:pPr marL="1143000" lvl="1" indent="-742950" eaLnBrk="1" hangingPunct="1">
              <a:buFont typeface="Calibri" pitchFamily="34" charset="0"/>
              <a:buNone/>
            </a:pP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2)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대전 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S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교회의 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층 카페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복음을 증거하는 통로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marL="1143000" lvl="1" indent="-742950" eaLnBrk="1" hangingPunct="1">
              <a:buFont typeface="Calibri" pitchFamily="34" charset="0"/>
              <a:buNone/>
            </a:pP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3)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부산 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JA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침례교회 </a:t>
            </a:r>
            <a:r>
              <a:rPr lang="en-US" altLang="ko-KR" b="1" dirty="0" smtClean="0">
                <a:latin typeface="Arial" pitchFamily="34" charset="0"/>
                <a:ea typeface="HY견고딕" pitchFamily="18" charset="-127"/>
              </a:rPr>
              <a:t>–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부산</a:t>
            </a:r>
            <a:endParaRPr lang="en-US" altLang="ko-KR" b="1" dirty="0" smtClean="0">
              <a:latin typeface="HY견고딕" pitchFamily="18" charset="-127"/>
              <a:ea typeface="HY견고딕" pitchFamily="18" charset="-127"/>
            </a:endParaRPr>
          </a:p>
          <a:p>
            <a:pPr marL="1143000" lvl="1" indent="-742950" eaLnBrk="1" hangingPunct="1">
              <a:buFont typeface="Calibri" pitchFamily="34" charset="0"/>
              <a:buNone/>
            </a:pP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b="1" dirty="0" err="1" smtClean="0">
                <a:latin typeface="HY견고딕" pitchFamily="18" charset="-127"/>
                <a:ea typeface="HY견고딕" pitchFamily="18" charset="-127"/>
              </a:rPr>
              <a:t>초량역에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b="1" dirty="0" smtClean="0">
                <a:latin typeface="Arial" pitchFamily="34" charset="0"/>
                <a:ea typeface="HY견고딕" pitchFamily="18" charset="-127"/>
              </a:rPr>
              <a:t>“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물레방아</a:t>
            </a:r>
            <a:endParaRPr lang="en-US" altLang="ko-KR" b="1" dirty="0" smtClean="0">
              <a:latin typeface="HY견고딕" pitchFamily="18" charset="-127"/>
              <a:ea typeface="HY견고딕" pitchFamily="18" charset="-127"/>
            </a:endParaRPr>
          </a:p>
          <a:p>
            <a:pPr marL="1143000" lvl="1" indent="-742950" eaLnBrk="1" hangingPunct="1">
              <a:buFont typeface="Calibri" pitchFamily="34" charset="0"/>
              <a:buNone/>
            </a:pP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 돌아가는 농촌 풍경</a:t>
            </a:r>
            <a:r>
              <a:rPr lang="en-US" altLang="ko-KR" b="1" dirty="0" smtClean="0">
                <a:latin typeface="Arial" pitchFamily="34" charset="0"/>
                <a:ea typeface="HY견고딕" pitchFamily="18" charset="-127"/>
              </a:rPr>
              <a:t>”</a:t>
            </a:r>
          </a:p>
          <a:p>
            <a:pPr marL="1143000" lvl="1" indent="-742950" eaLnBrk="1" hangingPunct="1">
              <a:buFont typeface="Calibri" pitchFamily="34" charset="0"/>
              <a:buNone/>
            </a:pP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을 지역 사회를 위해 </a:t>
            </a:r>
            <a:endParaRPr lang="en-US" altLang="ko-KR" b="1" dirty="0" smtClean="0">
              <a:latin typeface="HY견고딕" pitchFamily="18" charset="-127"/>
              <a:ea typeface="HY견고딕" pitchFamily="18" charset="-127"/>
            </a:endParaRPr>
          </a:p>
          <a:p>
            <a:pPr marL="1143000" lvl="1" indent="-742950" eaLnBrk="1" hangingPunct="1">
              <a:buFont typeface="Calibri" pitchFamily="34" charset="0"/>
              <a:buNone/>
            </a:pP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만듦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23415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8437" name="_x74438000" descr="EMB00000dd804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714625"/>
            <a:ext cx="4826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980728"/>
            <a:ext cx="7488237" cy="558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ko-KR" altLang="en-US" sz="3200" b="1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당신의 교회 주위 사람들의 상태는</a:t>
            </a:r>
            <a:r>
              <a:rPr lang="en-US" altLang="ko-KR" sz="3200" b="1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3200" b="1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7450" y="1555750"/>
            <a:ext cx="7670800" cy="4587875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그들은 </a:t>
            </a:r>
            <a:r>
              <a:rPr lang="ko-KR" altLang="en-US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누구</a:t>
            </a:r>
            <a:r>
              <a:rPr lang="en-US" altLang="ko-KR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(Who they are?)</a:t>
            </a:r>
            <a:r>
              <a:rPr lang="ko-KR" altLang="en-US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인가</a:t>
            </a: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특징들은</a:t>
            </a: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	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그들이 </a:t>
            </a:r>
            <a:r>
              <a:rPr lang="ko-KR" altLang="en-US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필요</a:t>
            </a:r>
            <a:r>
              <a:rPr lang="en-US" altLang="ko-KR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(What their Needs are?)</a:t>
            </a:r>
            <a:r>
              <a:rPr lang="ko-KR" altLang="en-US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로</a:t>
            </a:r>
            <a:endParaRPr lang="en-US" altLang="ko-KR" sz="26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하는 것은 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무엇인가</a:t>
            </a: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우리 교회는 어떻게 그들의 </a:t>
            </a:r>
            <a:r>
              <a:rPr lang="ko-KR" altLang="en-US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필요를 채워 줄 수</a:t>
            </a:r>
            <a:r>
              <a:rPr lang="en-US" altLang="ko-KR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(How could we fill their needs ?)</a:t>
            </a:r>
            <a:r>
              <a:rPr lang="ko-KR" altLang="en-US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있는가</a:t>
            </a: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당신은 교회 리더로서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항상 위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가지의 질문에 답을 할 준비가 되어 있는가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옆 사람과 나누십시오</a:t>
            </a:r>
            <a:r>
              <a:rPr lang="en-US" altLang="ko-KR" sz="26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	</a:t>
            </a:r>
            <a:endParaRPr lang="ko-KR" altLang="en-US" sz="26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24744"/>
            <a:ext cx="7488238" cy="558800"/>
          </a:xfrm>
        </p:spPr>
        <p:txBody>
          <a:bodyPr/>
          <a:lstStyle/>
          <a:p>
            <a:pPr algn="l" eaLnBrk="1" hangingPunct="1"/>
            <a:r>
              <a:rPr lang="en-US" altLang="ko-KR" sz="2900" dirty="0" smtClean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900" dirty="0" smtClean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지역주민들의 상태를 어떻게 파악할까</a:t>
            </a:r>
            <a:r>
              <a:rPr lang="en-US" altLang="ko-KR" sz="2900" dirty="0" smtClean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endParaRPr lang="ko-KR" altLang="en-US" sz="2900" dirty="0" smtClean="0">
              <a:solidFill>
                <a:srgbClr val="37609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773238"/>
            <a:ext cx="8137599" cy="4554537"/>
          </a:xfrm>
          <a:solidFill>
            <a:srgbClr val="FFFF00"/>
          </a:solidFill>
        </p:spPr>
        <p:txBody>
          <a:bodyPr/>
          <a:lstStyle/>
          <a:p>
            <a:pPr marL="742950" indent="-742950" eaLnBrk="1" hangingPunct="1">
              <a:buFont typeface="Calibri" pitchFamily="34" charset="0"/>
              <a:buAutoNum type="arabicParenR"/>
            </a:pPr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인구분포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를 만들기</a:t>
            </a:r>
          </a:p>
          <a:p>
            <a:pPr marL="742950" indent="-742950" eaLnBrk="1" hangingPunct="1">
              <a:buFont typeface="Calibri" pitchFamily="34" charset="0"/>
              <a:buAutoNum type="arabicParenR"/>
            </a:pPr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생활 스타일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 알아보기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( 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물질적인 문제에 관심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, …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자녀 교육과 좋은 대학 입학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 )</a:t>
            </a:r>
          </a:p>
          <a:p>
            <a:pPr marL="742950" indent="-742950" eaLnBrk="1" hangingPunct="1">
              <a:buFont typeface="Calibri" pitchFamily="34" charset="0"/>
              <a:buAutoNum type="arabicParenR"/>
            </a:pP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지역유지들과 만남과 </a:t>
            </a:r>
            <a:r>
              <a:rPr lang="ko-KR" altLang="en-US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관계성 유지</a:t>
            </a:r>
          </a:p>
          <a:p>
            <a:pPr marL="742950" indent="-742950" eaLnBrk="1" hangingPunct="1">
              <a:buFont typeface="Calibri" pitchFamily="34" charset="0"/>
              <a:buAutoNum type="arabicParenR" startAt="4"/>
            </a:pP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주민 대상 </a:t>
            </a:r>
            <a:r>
              <a:rPr lang="ko-KR" altLang="en-US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설문 조사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하기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빌 </a:t>
            </a:r>
            <a:r>
              <a:rPr lang="ko-KR" altLang="en-US" b="1" dirty="0" err="1" smtClean="0">
                <a:latin typeface="HY견고딕" pitchFamily="18" charset="-127"/>
                <a:ea typeface="HY견고딕" pitchFamily="18" charset="-127"/>
              </a:rPr>
              <a:t>하이벨즈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 교회를 세울 때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742950" indent="-742950" eaLnBrk="1" hangingPunct="1">
              <a:buFont typeface="Calibri" pitchFamily="34" charset="0"/>
              <a:buAutoNum type="arabicParenR" startAt="4"/>
            </a:pP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교회 통계 자료 활용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어떤 교파교회가 많은가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?, 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어떤 목회방법이 먹히나</a:t>
            </a:r>
            <a:r>
              <a:rPr lang="en-US" altLang="ko-KR" b="1" dirty="0" smtClean="0">
                <a:latin typeface="Arial" pitchFamily="34" charset="0"/>
                <a:ea typeface="HY견고딕" pitchFamily="18" charset="-127"/>
              </a:rPr>
              <a:t>…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260648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576" y="1340768"/>
            <a:ext cx="8137599" cy="4987007"/>
          </a:xfrm>
          <a:solidFill>
            <a:srgbClr val="FFFF00"/>
          </a:solidFill>
        </p:spPr>
        <p:txBody>
          <a:bodyPr/>
          <a:lstStyle/>
          <a:p>
            <a:pPr marL="742950" indent="-742950" eaLnBrk="1" hangingPunct="1">
              <a:buFont typeface="Calibri" pitchFamily="34" charset="0"/>
              <a:buNone/>
            </a:pP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6)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지역 주민들의 영적 상태 파악 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(4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종류로 구분함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742950" indent="-742950" eaLnBrk="1" hangingPunct="1">
              <a:buFont typeface="Calibri" pitchFamily="34" charset="0"/>
              <a:buNone/>
            </a:pP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7)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지역 주민들의 장애물 파악</a:t>
            </a: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buFont typeface="Calibri" pitchFamily="34" charset="0"/>
              <a:buNone/>
            </a:pP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8)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주민들의 필요 찾기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물질적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영적 및 예상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742950" indent="-742950" eaLnBrk="1" hangingPunct="1">
              <a:buFont typeface="Calibri" pitchFamily="34" charset="0"/>
              <a:buNone/>
            </a:pP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9)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지역 주민들의 지형적 어려움 찾기</a:t>
            </a:r>
            <a:endParaRPr lang="ko-KR" altLang="en-US" sz="3600" b="1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980728"/>
            <a:ext cx="7488237" cy="558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>1.</a:t>
            </a:r>
            <a:r>
              <a:rPr lang="ko-KR" altLang="en-US" sz="32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인구분포</a:t>
            </a:r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 작성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8888" y="1484313"/>
            <a:ext cx="7416800" cy="4699000"/>
          </a:xfrm>
          <a:solidFill>
            <a:srgbClr val="FFFF00"/>
          </a:solidFill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endParaRPr lang="ko-KR" altLang="en-US" sz="2400" b="1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나이의 중앙값</a:t>
            </a: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나이에 따른 인구분포도</a:t>
            </a:r>
          </a:p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가족의 평균수</a:t>
            </a:r>
          </a:p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결혼 상태?</a:t>
            </a:r>
          </a:p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교육 정도?</a:t>
            </a:r>
          </a:p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평균 수입?</a:t>
            </a:r>
            <a:endParaRPr lang="en-US" altLang="ko-KR" sz="2600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수입에 따른 인구분포</a:t>
            </a:r>
          </a:p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주택의 모양</a:t>
            </a:r>
          </a:p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직업?</a:t>
            </a:r>
          </a:p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한국인 외 다른 소수 민족들의 분포?</a:t>
            </a:r>
            <a:endParaRPr lang="ko-KR" altLang="en-US" b="1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260648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5576" y="3600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755576" y="1196752"/>
            <a:ext cx="7772400" cy="201622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핸드폰</a:t>
            </a:r>
            <a:r>
              <a:rPr kumimoji="0" lang="ko-K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을 </a:t>
            </a:r>
            <a:r>
              <a:rPr lang="ko-KR" altLang="en-US" sz="4000" kern="0" dirty="0" smtClean="0">
                <a:latin typeface="HY견고딕" pitchFamily="18" charset="-127"/>
                <a:ea typeface="HY견고딕" pitchFamily="18" charset="-127"/>
                <a:cs typeface="+mj-cs"/>
              </a:rPr>
              <a:t>진동으로 하거나</a:t>
            </a:r>
            <a:r>
              <a:rPr kumimoji="0" lang="ko-K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 혹은 </a:t>
            </a:r>
            <a:r>
              <a:rPr kumimoji="0" lang="ko-K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잠을</a:t>
            </a:r>
            <a:r>
              <a:rPr kumimoji="0" lang="ko-KR" alt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 </a:t>
            </a:r>
            <a:r>
              <a:rPr kumimoji="0" lang="ko-K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재우셔도 좋습니다.</a:t>
            </a:r>
            <a:endParaRPr kumimoji="0" lang="en-US" altLang="ko-KR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pic>
        <p:nvPicPr>
          <p:cNvPr id="13" name="Picture 3" descr="as28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325961"/>
            <a:ext cx="31242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1124744"/>
            <a:ext cx="7488238" cy="558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>2.</a:t>
            </a:r>
            <a:r>
              <a:rPr lang="ko-KR" altLang="en-US" sz="3200" b="1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생활 스타일</a:t>
            </a:r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 알기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1772816"/>
            <a:ext cx="7992120" cy="4464496"/>
          </a:xfrm>
          <a:solidFill>
            <a:srgbClr val="FFFF00"/>
          </a:solidFill>
        </p:spPr>
        <p:txBody>
          <a:bodyPr/>
          <a:lstStyle/>
          <a:p>
            <a:pPr marL="914400" lvl="1" indent="-457200" eaLnBrk="1" hangingPunct="1">
              <a:buNone/>
            </a:pP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-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좋아하는 한국비디오는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914400" lvl="1" indent="-457200" eaLnBrk="1" hangingPunct="1">
              <a:buFont typeface="Calibri" pitchFamily="34" charset="0"/>
              <a:buChar char="–"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좋아하는 음식은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914400" lvl="1" indent="-457200" eaLnBrk="1" hangingPunct="1">
              <a:buFont typeface="Calibri" pitchFamily="34" charset="0"/>
              <a:buChar char="–"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음악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노래방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취미 등 은?</a:t>
            </a:r>
          </a:p>
          <a:p>
            <a:pPr marL="914400" lvl="1" indent="-457200" eaLnBrk="1" hangingPunct="1">
              <a:buFont typeface="Calibri" pitchFamily="34" charset="0"/>
              <a:buChar char="–"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자녀 교육은 어디에 관심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914400" lvl="1" indent="-457200" eaLnBrk="1" hangingPunct="1">
              <a:buFont typeface="Calibri" pitchFamily="34" charset="0"/>
              <a:buChar char="–"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운동과 취미는?</a:t>
            </a:r>
          </a:p>
          <a:p>
            <a:pPr marL="914400" lvl="1" indent="-457200" eaLnBrk="1" hangingPunct="1">
              <a:buFont typeface="Calibri" pitchFamily="34" charset="0"/>
              <a:buChar char="–"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젊은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1.5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세들의 관심은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914400" lvl="1" indent="-457200" eaLnBrk="1" hangingPunct="1">
              <a:buFont typeface="Calibri" pitchFamily="34" charset="0"/>
              <a:buChar char="–"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한인회 참여와 관계는?</a:t>
            </a:r>
          </a:p>
          <a:p>
            <a:pPr marL="914400" lvl="1" indent="-457200" eaLnBrk="1" hangingPunct="1">
              <a:buFont typeface="Calibri" pitchFamily="34" charset="0"/>
              <a:buChar char="–"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전통적인 습관은?</a:t>
            </a:r>
          </a:p>
          <a:p>
            <a:pPr marL="914400" lvl="1" indent="-457200" eaLnBrk="1" hangingPunct="1">
              <a:buFont typeface="Calibri" pitchFamily="34" charset="0"/>
              <a:buChar char="–"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관심사는? 영적인 관심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?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marL="914400" lvl="1" indent="-457200" eaLnBrk="1" hangingPunct="1">
              <a:buFont typeface="Calibri" pitchFamily="34" charset="0"/>
              <a:buChar char="–"/>
            </a:pP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marL="914400" lvl="1" indent="-457200" eaLnBrk="1" hangingPunct="1">
              <a:buFont typeface="Calibri" pitchFamily="34" charset="0"/>
              <a:buChar char="–"/>
            </a:pP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  <a:p>
            <a:pPr marL="914400" lvl="1" indent="-457200" eaLnBrk="1" hangingPunct="1">
              <a:buFont typeface="Calibri" pitchFamily="34" charset="0"/>
              <a:buChar char="–"/>
            </a:pP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buFont typeface="Calibri" pitchFamily="34" charset="0"/>
              <a:buChar char="•"/>
            </a:pPr>
            <a:endParaRPr lang="ko-KR" altLang="en-US" sz="3600" b="1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576" y="3600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1070000"/>
            <a:ext cx="7488238" cy="558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지역 유지들과의   </a:t>
            </a: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>______  </a:t>
            </a:r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유지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1773238"/>
            <a:ext cx="7849245" cy="4656137"/>
          </a:xfrm>
          <a:solidFill>
            <a:srgbClr val="FFFF00"/>
          </a:solidFill>
        </p:spPr>
        <p:txBody>
          <a:bodyPr/>
          <a:lstStyle/>
          <a:p>
            <a:pPr marL="742950" indent="-742950" eaLnBrk="1" hangingPunct="1">
              <a:buFont typeface="Arial" pitchFamily="34" charset="0"/>
              <a:buNone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교회를 개척하는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사역자나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처음 교회에 부임한 후</a:t>
            </a:r>
          </a:p>
          <a:p>
            <a:pPr marL="742950" indent="-742950" eaLnBrk="1" hangingPunct="1">
              <a:buFont typeface="Arial" pitchFamily="34" charset="0"/>
              <a:buNone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담임목사가 지역유지들을 만나 대화하고 관계를 맺는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742950" indent="-742950" eaLnBrk="1" hangingPunct="1">
              <a:buFont typeface="Arial" pitchFamily="34" charset="0"/>
              <a:buNone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일은 중요하다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당신은 얼마나 그들과 친밀한 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buFont typeface="Arial" pitchFamily="34" charset="0"/>
              <a:buNone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관계를 맺는가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? </a:t>
            </a:r>
          </a:p>
          <a:p>
            <a:pPr marL="742950" indent="-742950" eaLnBrk="1" hangingPunct="1">
              <a:buFont typeface="Arial" pitchFamily="34" charset="0"/>
              <a:buNone/>
            </a:pPr>
            <a:endParaRPr lang="ko-KR" altLang="en-US" sz="2400" b="1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실질적인 방법의 예 </a:t>
            </a:r>
            <a:r>
              <a:rPr lang="en-US" altLang="ko-KR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) </a:t>
            </a:r>
          </a:p>
          <a:p>
            <a:pPr marL="742950" indent="-742950" eaLnBrk="1" hangingPunct="1"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장학금을 줄 자녀를 뽑아달라고 요청하기</a:t>
            </a:r>
            <a:endParaRPr lang="en-US" altLang="ko-KR" sz="2400" b="1" dirty="0" smtClean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성탄절 </a:t>
            </a:r>
            <a:r>
              <a:rPr lang="en-US" altLang="ko-KR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추수 감사절 소년 소녀 가장 추천 받기</a:t>
            </a:r>
            <a:r>
              <a:rPr lang="en-US" altLang="ko-KR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742950" indent="-742950" eaLnBrk="1" hangingPunct="1"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편 부모</a:t>
            </a:r>
            <a:r>
              <a:rPr lang="ko-KR" altLang="en-US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 가정 자녀들</a:t>
            </a:r>
            <a:r>
              <a:rPr lang="en-US" altLang="ko-KR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독</a:t>
            </a:r>
            <a:r>
              <a:rPr lang="ko-KR" altLang="en-US" sz="2400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거</a:t>
            </a:r>
            <a:r>
              <a:rPr lang="ko-KR" altLang="en-US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노인</a:t>
            </a:r>
            <a:r>
              <a:rPr lang="en-US" altLang="ko-KR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한미가정 </a:t>
            </a:r>
            <a:r>
              <a:rPr lang="en-US" altLang="ko-KR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b="1" dirty="0" err="1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양노원</a:t>
            </a:r>
            <a:r>
              <a:rPr lang="en-US" altLang="ko-KR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저임금 가정 돕기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00575" y="1095127"/>
            <a:ext cx="157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Calibri" pitchFamily="34" charset="0"/>
              <a:buNone/>
            </a:pPr>
            <a:r>
              <a:rPr lang="ko-KR" altLang="en-US" sz="2800" b="1" dirty="0">
                <a:solidFill>
                  <a:srgbClr val="FF3300"/>
                </a:solidFill>
                <a:latin typeface="HY수평선M" pitchFamily="18" charset="-127"/>
                <a:ea typeface="HY수평선M" pitchFamily="18" charset="-127"/>
              </a:rPr>
              <a:t>관계성</a:t>
            </a:r>
            <a:endParaRPr lang="ko-KR" altLang="en-US" sz="2800" dirty="0"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76" y="3600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1115616" y="1124744"/>
            <a:ext cx="7581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3200" dirty="0">
                <a:latin typeface="HY수평선M" pitchFamily="18" charset="-127"/>
                <a:ea typeface="HY수평선M" pitchFamily="18" charset="-127"/>
              </a:rPr>
              <a:t>4.</a:t>
            </a:r>
            <a:r>
              <a:rPr lang="ko-KR" altLang="en-US" sz="3200" dirty="0">
                <a:latin typeface="HY수평선M" pitchFamily="18" charset="-127"/>
                <a:ea typeface="HY수평선M" pitchFamily="18" charset="-127"/>
              </a:rPr>
              <a:t>주민 대상</a:t>
            </a:r>
            <a:r>
              <a:rPr lang="ko-KR" altLang="en-US" sz="3200" dirty="0">
                <a:solidFill>
                  <a:srgbClr val="FF3300"/>
                </a:solidFill>
                <a:latin typeface="HY수평선M" pitchFamily="18" charset="-127"/>
                <a:ea typeface="HY수평선M" pitchFamily="18" charset="-127"/>
              </a:rPr>
              <a:t> 설문 조사 하기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6438" y="1700808"/>
            <a:ext cx="8329612" cy="446504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>
              <a:buFont typeface="Calibri" pitchFamily="34" charset="0"/>
              <a:buAutoNum type="arabicParenR"/>
            </a:pP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주민들의 지역 교회 출석 상황은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?</a:t>
            </a:r>
          </a:p>
          <a:p>
            <a:pPr marL="971550" lvl="1" indent="-514350">
              <a:buFont typeface="Calibri" pitchFamily="34" charset="0"/>
              <a:buAutoNum type="arabicParenR"/>
            </a:pP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VIP(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불신자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)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들인가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? 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신자들인가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?</a:t>
            </a:r>
          </a:p>
          <a:p>
            <a:pPr marL="971550" lvl="1" indent="-514350">
              <a:buFont typeface="Calibri" pitchFamily="34" charset="0"/>
              <a:buAutoNum type="arabicParenR"/>
            </a:pP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이 지역에서 가장 필요로 하는 것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?</a:t>
            </a:r>
          </a:p>
          <a:p>
            <a:pPr marL="971550" lvl="1" indent="-514350">
              <a:buFont typeface="Calibri" pitchFamily="34" charset="0"/>
              <a:buAutoNum type="arabicParenR"/>
            </a:pP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교회에 나가지 아니하는 이유는?</a:t>
            </a:r>
          </a:p>
          <a:p>
            <a:pPr marL="971550" lvl="1" indent="-514350">
              <a:buFont typeface="Calibri" pitchFamily="34" charset="0"/>
              <a:buAutoNum type="arabicParenR"/>
            </a:pP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어떤 종류의 교회를 동네 사람들은 찾는가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?</a:t>
            </a:r>
          </a:p>
          <a:p>
            <a:pPr marL="971550" lvl="1" indent="-514350">
              <a:lnSpc>
                <a:spcPct val="100000"/>
              </a:lnSpc>
              <a:buFont typeface="Calibri" pitchFamily="34" charset="0"/>
              <a:buAutoNum type="arabicParenR"/>
            </a:pP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특별히 좋아하는 교단은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?</a:t>
            </a:r>
            <a:endParaRPr lang="ko-KR" altLang="en-US" sz="2400" dirty="0">
              <a:latin typeface="HY수평선M" pitchFamily="18" charset="-127"/>
              <a:ea typeface="HY수평선M" pitchFamily="18" charset="-127"/>
            </a:endParaRPr>
          </a:p>
          <a:p>
            <a:pPr marL="971550" lvl="1" indent="-514350">
              <a:lnSpc>
                <a:spcPct val="100000"/>
              </a:lnSpc>
              <a:buFont typeface="Calibri" pitchFamily="34" charset="0"/>
              <a:buAutoNum type="arabicParenR"/>
            </a:pP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교회가 잘 하고 </a:t>
            </a:r>
            <a:r>
              <a:rPr lang="ko-KR" altLang="en-US" sz="2400" dirty="0" err="1">
                <a:latin typeface="HY수평선M" pitchFamily="18" charset="-127"/>
                <a:ea typeface="HY수평선M" pitchFamily="18" charset="-127"/>
              </a:rPr>
              <a:t>있는것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잘 못하고 있는 일은 무엇인가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?</a:t>
            </a:r>
          </a:p>
          <a:p>
            <a:pPr marL="971550" lvl="1" indent="-514350">
              <a:buFont typeface="Calibri" pitchFamily="34" charset="0"/>
              <a:buAutoNum type="arabicParenR"/>
            </a:pPr>
            <a:endParaRPr lang="ko-KR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260648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1259632" y="1124744"/>
            <a:ext cx="7526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dirty="0">
                <a:latin typeface="HY수평선M" pitchFamily="18" charset="-127"/>
                <a:ea typeface="HY수평선M" pitchFamily="18" charset="-127"/>
              </a:rPr>
              <a:t>5.</a:t>
            </a:r>
            <a:r>
              <a:rPr lang="ko-KR" altLang="en-US" sz="2800" dirty="0">
                <a:solidFill>
                  <a:srgbClr val="FF3300"/>
                </a:solidFill>
                <a:latin typeface="HY수평선M" pitchFamily="18" charset="-127"/>
                <a:ea typeface="HY수평선M" pitchFamily="18" charset="-127"/>
              </a:rPr>
              <a:t>교회 통계</a:t>
            </a:r>
            <a:r>
              <a:rPr lang="en-US" altLang="ko-KR" sz="2800" dirty="0">
                <a:solidFill>
                  <a:srgbClr val="FF3300"/>
                </a:solidFill>
                <a:latin typeface="HY수평선M" pitchFamily="18" charset="-127"/>
                <a:ea typeface="HY수평선M" pitchFamily="18" charset="-127"/>
              </a:rPr>
              <a:t>(Church Statistics)</a:t>
            </a:r>
            <a:r>
              <a:rPr lang="ko-KR" altLang="en-US" sz="2800" dirty="0">
                <a:latin typeface="HY수평선M" pitchFamily="18" charset="-127"/>
                <a:ea typeface="HY수평선M" pitchFamily="18" charset="-127"/>
              </a:rPr>
              <a:t>자료 활용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6438" y="1628775"/>
            <a:ext cx="8329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>
              <a:buFont typeface="Calibri" pitchFamily="34" charset="0"/>
              <a:buNone/>
            </a:pPr>
            <a:endParaRPr lang="ko-KR" altLang="en-US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83568" y="1700808"/>
            <a:ext cx="7849245" cy="30469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algn="just">
              <a:lnSpc>
                <a:spcPct val="100000"/>
              </a:lnSpc>
              <a:spcBef>
                <a:spcPct val="0"/>
              </a:spcBef>
              <a:buFont typeface="Calibri" pitchFamily="34" charset="0"/>
              <a:buNone/>
            </a:pP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지역의 교회들은 “어떤 교단이 주류를 이루는가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?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어떤 전도 방법을 활용하고 있는가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?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어떤 </a:t>
            </a:r>
            <a:r>
              <a:rPr lang="ko-KR" altLang="en-US" sz="24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전도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방법들이 잘 적중되고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또 잘 적중되지 않는가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?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어떤 교회가 개척되었고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개척 될 것인가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?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어떤 교회가 성장하고 있는가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?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또 어떤 교회가 정체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침체하고 있는가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?” </a:t>
            </a:r>
            <a:r>
              <a:rPr lang="ko-KR" altLang="en-US" sz="24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그 이유가 무엇인가</a:t>
            </a:r>
            <a:r>
              <a:rPr lang="en-US" altLang="ko-KR" sz="24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? </a:t>
            </a:r>
            <a:r>
              <a:rPr lang="ko-KR" altLang="en-US" sz="24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등을 </a:t>
            </a:r>
            <a:r>
              <a:rPr lang="ko-KR" altLang="en-US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살펴보면 많은 아이디어를 얻을 수 있다</a:t>
            </a:r>
            <a:r>
              <a:rPr lang="en-US" altLang="ko-KR" sz="24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.</a:t>
            </a:r>
            <a:endParaRPr lang="ko-KR" altLang="en-US" sz="2400" dirty="0">
              <a:solidFill>
                <a:srgbClr val="000000"/>
              </a:solidFill>
              <a:latin typeface="HY수평선M" pitchFamily="18" charset="-127"/>
              <a:ea typeface="HY수평선M" pitchFamily="18" charset="-127"/>
            </a:endParaRPr>
          </a:p>
          <a:p>
            <a:pPr marL="357188"/>
            <a:endParaRPr lang="ko-KR" alt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260648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1052736"/>
            <a:ext cx="7600950" cy="628650"/>
          </a:xfrm>
        </p:spPr>
        <p:txBody>
          <a:bodyPr/>
          <a:lstStyle/>
          <a:p>
            <a:pPr algn="l" eaLnBrk="1" hangingPunct="1"/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 (6).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지역 주민들의 영적 상태 파악</a:t>
            </a:r>
          </a:p>
        </p:txBody>
      </p:sp>
      <p:graphicFrame>
        <p:nvGraphicFramePr>
          <p:cNvPr id="17431" name="Group 23"/>
          <p:cNvGraphicFramePr>
            <a:graphicFrameLocks noGrp="1"/>
          </p:cNvGraphicFramePr>
          <p:nvPr/>
        </p:nvGraphicFramePr>
        <p:xfrm>
          <a:off x="1320800" y="1916832"/>
          <a:ext cx="7572375" cy="3096494"/>
        </p:xfrm>
        <a:graphic>
          <a:graphicData uri="http://schemas.openxmlformats.org/drawingml/2006/table">
            <a:tbl>
              <a:tblPr/>
              <a:tblGrid>
                <a:gridCol w="3786188"/>
                <a:gridCol w="3786187"/>
              </a:tblGrid>
              <a:tr h="1483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D.</a:t>
                      </a: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교회에 다니지 않는 분</a:t>
                      </a: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 </a:t>
                      </a: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불신자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C.</a:t>
                      </a: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교회에 다니지 않는 분 </a:t>
                      </a: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 </a:t>
                      </a: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신자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12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B.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교회에 나가는 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 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불신자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A.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교회에 나가는 분 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 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신자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11560" y="5445125"/>
            <a:ext cx="8208590" cy="830997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indent="-514350">
              <a:spcBef>
                <a:spcPct val="50000"/>
              </a:spcBef>
              <a:buFont typeface="Calibri" pitchFamily="34" charset="0"/>
              <a:buNone/>
            </a:pPr>
            <a:r>
              <a:rPr lang="en-US" altLang="ko-KR" sz="2400" dirty="0">
                <a:solidFill>
                  <a:srgbClr val="FF3300"/>
                </a:solidFill>
                <a:latin typeface="HY수평선M" pitchFamily="18" charset="-127"/>
                <a:ea typeface="HY수평선M" pitchFamily="18" charset="-127"/>
              </a:rPr>
              <a:t>* </a:t>
            </a:r>
            <a:r>
              <a:rPr lang="ko-KR" altLang="en-US" sz="2400" dirty="0">
                <a:solidFill>
                  <a:srgbClr val="FF3300"/>
                </a:solidFill>
                <a:latin typeface="HY수평선M" pitchFamily="18" charset="-127"/>
                <a:ea typeface="HY수평선M" pitchFamily="18" charset="-127"/>
              </a:rPr>
              <a:t>당신이 살고 있는 </a:t>
            </a:r>
            <a:r>
              <a:rPr lang="ko-KR" altLang="en-US" sz="2400" dirty="0" smtClean="0">
                <a:solidFill>
                  <a:srgbClr val="FF3300"/>
                </a:solidFill>
                <a:latin typeface="HY수평선M" pitchFamily="18" charset="-127"/>
                <a:ea typeface="HY수평선M" pitchFamily="18" charset="-127"/>
              </a:rPr>
              <a:t>지역을 </a:t>
            </a:r>
            <a:r>
              <a:rPr lang="ko-KR" altLang="en-US" sz="2400" dirty="0">
                <a:solidFill>
                  <a:srgbClr val="FF3300"/>
                </a:solidFill>
                <a:latin typeface="HY수평선M" pitchFamily="18" charset="-127"/>
                <a:ea typeface="HY수평선M" pitchFamily="18" charset="-127"/>
              </a:rPr>
              <a:t>조사하면 각각 몇 </a:t>
            </a:r>
            <a:r>
              <a:rPr lang="en-US" altLang="ko-KR" sz="2400" dirty="0">
                <a:solidFill>
                  <a:srgbClr val="FF3300"/>
                </a:solidFill>
                <a:latin typeface="HY수평선M" pitchFamily="18" charset="-127"/>
                <a:ea typeface="HY수평선M" pitchFamily="18" charset="-127"/>
              </a:rPr>
              <a:t>%</a:t>
            </a:r>
            <a:r>
              <a:rPr lang="ko-KR" altLang="en-US" sz="2400" dirty="0">
                <a:solidFill>
                  <a:srgbClr val="FF3300"/>
                </a:solidFill>
                <a:latin typeface="HY수평선M" pitchFamily="18" charset="-127"/>
                <a:ea typeface="HY수평선M" pitchFamily="18" charset="-127"/>
              </a:rPr>
              <a:t>씩 </a:t>
            </a:r>
            <a:r>
              <a:rPr lang="en-US" altLang="ko-KR" sz="2400" dirty="0">
                <a:solidFill>
                  <a:srgbClr val="FF3300"/>
                </a:solidFill>
                <a:latin typeface="HY수평선M" pitchFamily="18" charset="-127"/>
                <a:ea typeface="HY수평선M" pitchFamily="18" charset="-127"/>
              </a:rPr>
              <a:t>(A,B,C,D)</a:t>
            </a:r>
            <a:r>
              <a:rPr lang="ko-KR" altLang="en-US" sz="2400" dirty="0">
                <a:solidFill>
                  <a:srgbClr val="FF3300"/>
                </a:solidFill>
                <a:latin typeface="HY수평선M" pitchFamily="18" charset="-127"/>
                <a:ea typeface="HY수평선M" pitchFamily="18" charset="-127"/>
              </a:rPr>
              <a:t> 된다고 생각합니까</a:t>
            </a:r>
            <a:r>
              <a:rPr lang="en-US" altLang="ko-KR" sz="2400" dirty="0">
                <a:solidFill>
                  <a:srgbClr val="FF3300"/>
                </a:solidFill>
                <a:latin typeface="HY수평선M" pitchFamily="18" charset="-127"/>
                <a:ea typeface="HY수평선M" pitchFamily="18" charset="-127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260648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052736"/>
            <a:ext cx="7653338" cy="720725"/>
          </a:xfrm>
        </p:spPr>
        <p:txBody>
          <a:bodyPr/>
          <a:lstStyle/>
          <a:p>
            <a:pPr algn="l" eaLnBrk="1" hangingPunct="1"/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7.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지역 주민들의 장애 요소 파악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1916832"/>
            <a:ext cx="8208590" cy="43204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>
              <a:lnSpc>
                <a:spcPct val="100000"/>
              </a:lnSpc>
              <a:buFont typeface="Calibri" pitchFamily="34" charset="0"/>
              <a:buAutoNum type="arabicParenR"/>
            </a:pPr>
            <a:r>
              <a:rPr lang="ko-KR" altLang="en-US" sz="2400" u="sng" dirty="0">
                <a:latin typeface="HY수평선M" pitchFamily="18" charset="-127"/>
                <a:ea typeface="HY수평선M" pitchFamily="18" charset="-127"/>
              </a:rPr>
              <a:t>이미지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 장애물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(Image): 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교회나 교파에 대한 잘 못된 이미지</a:t>
            </a:r>
          </a:p>
          <a:p>
            <a:pPr marL="971550" lvl="1" indent="-514350">
              <a:lnSpc>
                <a:spcPct val="100000"/>
              </a:lnSpc>
              <a:buFont typeface="Calibri" pitchFamily="34" charset="0"/>
              <a:buAutoNum type="arabicParenR"/>
            </a:pPr>
            <a:r>
              <a:rPr lang="ko-KR" altLang="en-US" sz="2400" u="sng" dirty="0">
                <a:latin typeface="HY수평선M" pitchFamily="18" charset="-127"/>
                <a:ea typeface="HY수평선M" pitchFamily="18" charset="-127"/>
              </a:rPr>
              <a:t>언어의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 장애물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(language): 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영어권 사용을 하는 분들이 많지 않는지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?(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미국의 </a:t>
            </a:r>
            <a:r>
              <a:rPr lang="ko-KR" altLang="en-US" sz="2400" dirty="0" smtClean="0">
                <a:latin typeface="HY수평선M" pitchFamily="18" charset="-127"/>
                <a:ea typeface="HY수평선M" pitchFamily="18" charset="-127"/>
              </a:rPr>
              <a:t>경우</a:t>
            </a:r>
            <a:r>
              <a:rPr lang="en-US" altLang="ko-KR" sz="2400" dirty="0" smtClean="0"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2400" dirty="0" smtClean="0">
                <a:latin typeface="HY수평선M" pitchFamily="18" charset="-127"/>
                <a:ea typeface="HY수평선M" pitchFamily="18" charset="-127"/>
              </a:rPr>
              <a:t>한국은 다민족들의 경우</a:t>
            </a:r>
            <a:r>
              <a:rPr lang="en-US" altLang="ko-KR" sz="2400" dirty="0" smtClean="0">
                <a:latin typeface="HY수평선M" pitchFamily="18" charset="-127"/>
                <a:ea typeface="HY수평선M" pitchFamily="18" charset="-127"/>
              </a:rPr>
              <a:t>)</a:t>
            </a:r>
            <a:endParaRPr lang="ko-KR" altLang="en-US" sz="2400" dirty="0">
              <a:latin typeface="HY수평선M" pitchFamily="18" charset="-127"/>
              <a:ea typeface="HY수평선M" pitchFamily="18" charset="-127"/>
            </a:endParaRPr>
          </a:p>
          <a:p>
            <a:pPr marL="971550" lvl="1" indent="-514350">
              <a:lnSpc>
                <a:spcPct val="100000"/>
              </a:lnSpc>
              <a:buFont typeface="Calibri" pitchFamily="34" charset="0"/>
              <a:buAutoNum type="arabicParenR"/>
            </a:pPr>
            <a:r>
              <a:rPr lang="ko-KR" altLang="en-US" sz="2400" u="sng" dirty="0">
                <a:latin typeface="HY수평선M" pitchFamily="18" charset="-127"/>
                <a:ea typeface="HY수평선M" pitchFamily="18" charset="-127"/>
              </a:rPr>
              <a:t>문화적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 장애물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(Cultural): 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사당이 있다거나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불교문화가 자리 잡은 곳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점을 치는 곳이 많은 지역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(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부산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경남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..)</a:t>
            </a:r>
          </a:p>
          <a:p>
            <a:pPr marL="971550" lvl="1" indent="-514350">
              <a:lnSpc>
                <a:spcPct val="100000"/>
              </a:lnSpc>
              <a:buFont typeface="Calibri" pitchFamily="34" charset="0"/>
              <a:buAutoNum type="arabicParenR"/>
            </a:pPr>
            <a:r>
              <a:rPr lang="ko-KR" altLang="en-US" sz="2400" u="sng" dirty="0">
                <a:solidFill>
                  <a:srgbClr val="FF3300"/>
                </a:solidFill>
                <a:latin typeface="HY수평선M" pitchFamily="18" charset="-127"/>
                <a:ea typeface="HY수평선M" pitchFamily="18" charset="-127"/>
              </a:rPr>
              <a:t>종교적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 장애물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(Religious): </a:t>
            </a:r>
            <a:r>
              <a:rPr lang="ko-KR" altLang="en-US" sz="2400" dirty="0">
                <a:latin typeface="HY수평선M" pitchFamily="18" charset="-127"/>
                <a:ea typeface="HY수평선M" pitchFamily="18" charset="-127"/>
              </a:rPr>
              <a:t>특히 선교사들이 사역하는 이슬람 세계</a:t>
            </a:r>
            <a:r>
              <a:rPr lang="en-US" altLang="ko-KR" sz="2400" dirty="0">
                <a:latin typeface="HY수평선M" pitchFamily="18" charset="-127"/>
                <a:ea typeface="HY수평선M" pitchFamily="18" charset="-127"/>
              </a:rPr>
              <a:t>…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260648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052513"/>
            <a:ext cx="7027862" cy="5048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8.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지역 주민들의 필요 찾기</a:t>
            </a:r>
          </a:p>
        </p:txBody>
      </p:sp>
      <p:sp>
        <p:nvSpPr>
          <p:cNvPr id="29699" name="Rectangle 3"/>
          <p:cNvSpPr txBox="1">
            <a:spLocks noChangeArrowheads="1"/>
          </p:cNvSpPr>
          <p:nvPr/>
        </p:nvSpPr>
        <p:spPr bwMode="auto">
          <a:xfrm>
            <a:off x="900113" y="1916113"/>
            <a:ext cx="7354887" cy="4441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>
              <a:lnSpc>
                <a:spcPct val="100000"/>
              </a:lnSpc>
              <a:buFont typeface="Calibri" pitchFamily="34" charset="0"/>
              <a:buAutoNum type="arabicParenR"/>
            </a:pP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지역주민이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정말 필요한 것들은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endParaRPr lang="en-US" altLang="ko-KR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971550" lvl="1" indent="-514350">
              <a:lnSpc>
                <a:spcPct val="100000"/>
              </a:lnSpc>
              <a:buFont typeface="Calibri" pitchFamily="34" charset="0"/>
              <a:buAutoNum type="arabicParenR"/>
            </a:pP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971550" lvl="1" indent="-514350">
              <a:lnSpc>
                <a:spcPct val="100000"/>
              </a:lnSpc>
              <a:buFont typeface="Calibri" pitchFamily="34" charset="0"/>
              <a:buAutoNum type="arabicParenR"/>
            </a:pP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지역 주민이 필요하다고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느끼는 것은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endParaRPr lang="en-US" altLang="ko-KR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971550" lvl="1" indent="-514350">
              <a:lnSpc>
                <a:spcPct val="100000"/>
              </a:lnSpc>
              <a:buFont typeface="Calibri" pitchFamily="34" charset="0"/>
              <a:buAutoNum type="arabicParenR"/>
            </a:pP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971550" lvl="1" indent="-514350">
              <a:lnSpc>
                <a:spcPct val="100000"/>
              </a:lnSpc>
              <a:buFont typeface="Calibri" pitchFamily="34" charset="0"/>
              <a:buAutoNum type="arabicParenR"/>
            </a:pP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지역 주민들의 변화를 위해 필요하다고  </a:t>
            </a:r>
            <a:r>
              <a:rPr lang="ko-KR" altLang="en-US" sz="2400" u="sng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기대되는 것들은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16113"/>
            <a:ext cx="7920558" cy="3810000"/>
          </a:xfrm>
          <a:solidFill>
            <a:srgbClr val="FFFF00"/>
          </a:solidFill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arenR"/>
            </a:pP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자연적인 장애물</a:t>
            </a:r>
          </a:p>
          <a:p>
            <a:pPr marL="971550" lvl="1" indent="-51435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교회의 위치가 큰 길 가에 있지 못하고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안으로 들어가 있는 경우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혹은 강이나 산이나 자연적 지형 때문에 교회 오기 불편함</a:t>
            </a:r>
            <a:endParaRPr lang="ko-KR" altLang="en-US" b="1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arenR"/>
            </a:pP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사람이 만든 장애물</a:t>
            </a:r>
            <a:endParaRPr lang="ko-KR" altLang="en-US" sz="2800" b="1" u="sng" dirty="0" smtClean="0">
              <a:latin typeface="HY견고딕" pitchFamily="18" charset="-127"/>
              <a:ea typeface="HY견고딕" pitchFamily="18" charset="-127"/>
            </a:endParaRPr>
          </a:p>
          <a:p>
            <a:pPr marL="971550" lvl="1" indent="-51435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하이웨이에서 들어오기가 불편하거나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멀거나 혹은 공원이 가로 막혀 교회 오기에 불편한 점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052513"/>
            <a:ext cx="7345363" cy="558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3600" dirty="0" smtClean="0">
                <a:latin typeface="HY견고딕" pitchFamily="18" charset="-127"/>
                <a:ea typeface="HY견고딕" pitchFamily="18" charset="-127"/>
              </a:rPr>
              <a:t>9.</a:t>
            </a:r>
            <a:r>
              <a:rPr lang="ko-KR" altLang="en-US" sz="3600" dirty="0" smtClean="0">
                <a:latin typeface="HY견고딕" pitchFamily="18" charset="-127"/>
                <a:ea typeface="HY견고딕" pitchFamily="18" charset="-127"/>
              </a:rPr>
              <a:t>지역 주민의 지형적 어려움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403648" y="1052736"/>
            <a:ext cx="6786827" cy="5119464"/>
            <a:chOff x="-454600" y="0"/>
            <a:chExt cx="8644340" cy="6915548"/>
          </a:xfrm>
          <a:solidFill>
            <a:srgbClr val="FFFF00"/>
          </a:solidFill>
        </p:grpSpPr>
        <p:pic>
          <p:nvPicPr>
            <p:cNvPr id="32773" name="Picture 6" descr="sam1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6050" y="0"/>
              <a:ext cx="3576651" cy="69155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Box 7"/>
            <p:cNvSpPr txBox="1">
              <a:spLocks noChangeArrowheads="1"/>
            </p:cNvSpPr>
            <p:nvPr/>
          </p:nvSpPr>
          <p:spPr bwMode="auto">
            <a:xfrm>
              <a:off x="1425470" y="214342"/>
              <a:ext cx="2078605" cy="4671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solidFill>
                    <a:srgbClr val="FF0000"/>
                  </a:solidFill>
                </a:rPr>
                <a:t>교육수준 높음</a:t>
              </a:r>
            </a:p>
          </p:txBody>
        </p:sp>
        <p:sp>
          <p:nvSpPr>
            <p:cNvPr id="32775" name="TextBox 8"/>
            <p:cNvSpPr txBox="1">
              <a:spLocks noChangeArrowheads="1"/>
            </p:cNvSpPr>
            <p:nvPr/>
          </p:nvSpPr>
          <p:spPr bwMode="auto">
            <a:xfrm>
              <a:off x="1655977" y="857366"/>
              <a:ext cx="1787438" cy="4671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solidFill>
                    <a:srgbClr val="FF0000"/>
                  </a:solidFill>
                </a:rPr>
                <a:t>일을 좋아함</a:t>
              </a:r>
            </a:p>
          </p:txBody>
        </p:sp>
        <p:sp>
          <p:nvSpPr>
            <p:cNvPr id="32776" name="TextBox 9"/>
            <p:cNvSpPr txBox="1">
              <a:spLocks noChangeArrowheads="1"/>
            </p:cNvSpPr>
            <p:nvPr/>
          </p:nvSpPr>
          <p:spPr bwMode="auto">
            <a:xfrm>
              <a:off x="1142392" y="1356822"/>
              <a:ext cx="2466826" cy="4671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solidFill>
                    <a:srgbClr val="FF0000"/>
                  </a:solidFill>
                </a:rPr>
                <a:t>사는 곳도 좋아함</a:t>
              </a:r>
            </a:p>
          </p:txBody>
        </p:sp>
        <p:sp>
          <p:nvSpPr>
            <p:cNvPr id="32777" name="TextBox 10"/>
            <p:cNvSpPr txBox="1">
              <a:spLocks noChangeArrowheads="1"/>
            </p:cNvSpPr>
            <p:nvPr/>
          </p:nvSpPr>
          <p:spPr bwMode="auto">
            <a:xfrm>
              <a:off x="-32" y="2286984"/>
              <a:ext cx="4310880" cy="4671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solidFill>
                    <a:srgbClr val="FF0000"/>
                  </a:solidFill>
                </a:rPr>
                <a:t>건강과 운동이 무엇보다도 우선</a:t>
              </a:r>
            </a:p>
          </p:txBody>
        </p:sp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>
              <a:off x="-454600" y="3631674"/>
              <a:ext cx="3977709" cy="4989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 err="1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소그룹보다</a:t>
              </a: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 큰 그룹을 좋아함</a:t>
              </a: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214299" y="4428377"/>
              <a:ext cx="3277393" cy="4989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조직화된 종교를 싫어함</a:t>
              </a:r>
            </a:p>
          </p:txBody>
        </p:sp>
        <p:sp>
          <p:nvSpPr>
            <p:cNvPr id="32780" name="TextBox 13"/>
            <p:cNvSpPr txBox="1">
              <a:spLocks noChangeArrowheads="1"/>
            </p:cNvSpPr>
            <p:nvPr/>
          </p:nvSpPr>
          <p:spPr bwMode="auto">
            <a:xfrm>
              <a:off x="5857670" y="353866"/>
              <a:ext cx="1884494" cy="8169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800">
                  <a:solidFill>
                    <a:srgbClr val="FF0000"/>
                  </a:solidFill>
                </a:rPr>
                <a:t>5</a:t>
              </a:r>
              <a:r>
                <a:rPr lang="ko-KR" altLang="en-US" sz="1800">
                  <a:solidFill>
                    <a:srgbClr val="FF0000"/>
                  </a:solidFill>
                </a:rPr>
                <a:t>년전 보다</a:t>
              </a:r>
              <a:endParaRPr lang="en-US" altLang="ko-KR" sz="180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solidFill>
                    <a:srgbClr val="FF0000"/>
                  </a:solidFill>
                </a:rPr>
                <a:t>삶을 더 즐김</a:t>
              </a:r>
            </a:p>
          </p:txBody>
        </p:sp>
        <p:sp>
          <p:nvSpPr>
            <p:cNvPr id="32781" name="TextBox 14"/>
            <p:cNvSpPr txBox="1">
              <a:spLocks noChangeArrowheads="1"/>
            </p:cNvSpPr>
            <p:nvPr/>
          </p:nvSpPr>
          <p:spPr bwMode="auto">
            <a:xfrm>
              <a:off x="5441378" y="1142480"/>
              <a:ext cx="2442324" cy="8730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삶의 상태에 대해</a:t>
              </a:r>
              <a:endParaRPr lang="en-US" altLang="ko-KR" sz="18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endParaRP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자기 만족</a:t>
              </a:r>
            </a:p>
          </p:txBody>
        </p:sp>
        <p:sp>
          <p:nvSpPr>
            <p:cNvPr id="32782" name="TextBox 15"/>
            <p:cNvSpPr txBox="1">
              <a:spLocks noChangeArrowheads="1"/>
            </p:cNvSpPr>
            <p:nvPr/>
          </p:nvSpPr>
          <p:spPr bwMode="auto">
            <a:xfrm>
              <a:off x="5857670" y="3787375"/>
              <a:ext cx="2332070" cy="8730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 err="1">
                  <a:solidFill>
                    <a:srgbClr val="FF0000"/>
                  </a:solidFill>
                </a:rPr>
                <a:t>형식위에</a:t>
              </a:r>
              <a:r>
                <a:rPr lang="ko-KR" altLang="en-US" sz="1800" dirty="0">
                  <a:solidFill>
                    <a:srgbClr val="FF0000"/>
                  </a:solidFill>
                </a:rPr>
                <a:t> </a:t>
              </a:r>
              <a:endParaRPr lang="en-US" altLang="ko-KR" sz="1800" dirty="0">
                <a:solidFill>
                  <a:srgbClr val="FF0000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무형식을 좋아함</a:t>
              </a:r>
            </a:p>
          </p:txBody>
        </p:sp>
        <p:sp>
          <p:nvSpPr>
            <p:cNvPr id="32783" name="TextBox 16"/>
            <p:cNvSpPr txBox="1">
              <a:spLocks noChangeArrowheads="1"/>
            </p:cNvSpPr>
            <p:nvPr/>
          </p:nvSpPr>
          <p:spPr bwMode="auto">
            <a:xfrm>
              <a:off x="5786900" y="5285743"/>
              <a:ext cx="1756302" cy="8730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시간과 돈을</a:t>
              </a:r>
              <a:endParaRPr lang="en-US" altLang="ko-KR" sz="18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넘치게 사용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endParaRPr lang="en-US" altLang="ko-KR" smtClean="0">
              <a:latin typeface="HY견고딕" pitchFamily="18" charset="-127"/>
              <a:ea typeface="HY견고딕" pitchFamily="18" charset="-127"/>
            </a:endParaRPr>
          </a:p>
          <a:p>
            <a:pPr eaLnBrk="1" hangingPunct="1"/>
            <a:endParaRPr lang="en-US" altLang="ko-KR" smtClean="0">
              <a:latin typeface="HY견고딕" pitchFamily="18" charset="-127"/>
              <a:ea typeface="HY견고딕" pitchFamily="18" charset="-127"/>
            </a:endParaRPr>
          </a:p>
          <a:p>
            <a:pPr eaLnBrk="1" hangingPunct="1"/>
            <a:endParaRPr lang="ko-KR" altLang="en-US" smtClean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63838" y="1909763"/>
          <a:ext cx="5695950" cy="425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4" imgW="3610479" imgH="4048690" progId="PBrush">
                  <p:embed/>
                </p:oleObj>
              </mc:Choice>
              <mc:Fallback>
                <p:oleObj name="Bitmap Image" r:id="rId4" imgW="3610479" imgH="404869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1909763"/>
                        <a:ext cx="5695950" cy="4256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68760"/>
            <a:ext cx="4000500" cy="484187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 지역주민(예1)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260648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61988" y="2074863"/>
            <a:ext cx="8193087" cy="2286000"/>
          </a:xfrm>
          <a:prstGeom prst="rect">
            <a:avLst/>
          </a:prstGeom>
          <a:solidFill>
            <a:srgbClr val="92D050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latinLnBrk="0">
              <a:defRPr/>
            </a:pPr>
            <a:r>
              <a:rPr lang="en-US" altLang="ko-KR" sz="7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Session 1</a:t>
            </a:r>
            <a:endParaRPr kumimoji="0" lang="ko-KR" altLang="en-US" sz="7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r" latinLnBrk="0">
              <a:defRPr/>
            </a:pPr>
            <a:r>
              <a:rPr lang="ko-KR" altLang="en-US" sz="7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주민이해</a:t>
            </a:r>
            <a:endParaRPr kumimoji="0" lang="ko-KR" altLang="en-US" sz="7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600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 descr="English_gentle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92150"/>
            <a:ext cx="2243138" cy="5762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400" dirty="0">
                <a:latin typeface="+mj-lt"/>
                <a:ea typeface="+mj-ea"/>
                <a:cs typeface="+mj-cs"/>
              </a:rPr>
              <a:t>교육수준 고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92500" y="836613"/>
            <a:ext cx="2241550" cy="576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09950" y="692150"/>
            <a:ext cx="2241550" cy="5762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400" dirty="0">
                <a:solidFill>
                  <a:srgbClr val="C00000"/>
                </a:solidFill>
                <a:latin typeface="HY수평선M" pitchFamily="18" charset="-127"/>
                <a:ea typeface="HY수평선M" pitchFamily="18" charset="-127"/>
                <a:cs typeface="+mj-cs"/>
              </a:rPr>
              <a:t>자녀교육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(</a:t>
            </a:r>
            <a:r>
              <a:rPr lang="ko-KR" altLang="en-US" sz="2400" dirty="0">
                <a:latin typeface="+mj-lt"/>
                <a:ea typeface="+mj-ea"/>
                <a:cs typeface="+mj-cs"/>
              </a:rPr>
              <a:t>젊다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)</a:t>
            </a:r>
            <a:endParaRPr lang="ko-KR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16688" y="836613"/>
            <a:ext cx="2241550" cy="576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49700" y="1293813"/>
            <a:ext cx="2241550" cy="576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53175" y="828675"/>
            <a:ext cx="2251075" cy="584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400" dirty="0">
                <a:latin typeface="+mj-lt"/>
                <a:ea typeface="+mj-ea"/>
                <a:cs typeface="+mj-cs"/>
              </a:rPr>
              <a:t>직업 안정적</a:t>
            </a:r>
            <a:endParaRPr lang="en-US" altLang="ko-KR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69088" y="3933825"/>
            <a:ext cx="2241550" cy="5746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400" dirty="0">
                <a:solidFill>
                  <a:srgbClr val="C00000"/>
                </a:solidFill>
                <a:latin typeface="HY수평선M" pitchFamily="18" charset="-127"/>
                <a:ea typeface="HY수평선M" pitchFamily="18" charset="-127"/>
                <a:cs typeface="+mj-cs"/>
              </a:rPr>
              <a:t>이론</a:t>
            </a:r>
            <a:r>
              <a:rPr lang="en-US" altLang="ko-KR" sz="2400" dirty="0">
                <a:solidFill>
                  <a:srgbClr val="C00000"/>
                </a:solidFill>
                <a:latin typeface="HY수평선M" pitchFamily="18" charset="-127"/>
                <a:ea typeface="HY수평선M" pitchFamily="18" charset="-127"/>
                <a:cs typeface="+mj-cs"/>
              </a:rPr>
              <a:t>,</a:t>
            </a:r>
            <a:r>
              <a:rPr lang="ko-KR" altLang="en-US" sz="2400" dirty="0">
                <a:solidFill>
                  <a:srgbClr val="C00000"/>
                </a:solidFill>
                <a:latin typeface="HY수평선M" pitchFamily="18" charset="-127"/>
                <a:ea typeface="HY수평선M" pitchFamily="18" charset="-127"/>
                <a:cs typeface="+mj-cs"/>
              </a:rPr>
              <a:t>사색적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32588" y="1789113"/>
            <a:ext cx="2241550" cy="5603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21488" y="4797425"/>
            <a:ext cx="2241550" cy="5762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400" dirty="0">
                <a:solidFill>
                  <a:srgbClr val="C00000"/>
                </a:solidFill>
                <a:latin typeface="HY수평선M" pitchFamily="18" charset="-127"/>
                <a:ea typeface="HY수평선M" pitchFamily="18" charset="-127"/>
                <a:cs typeface="+mj-cs"/>
              </a:rPr>
              <a:t>다양함</a:t>
            </a:r>
            <a:r>
              <a:rPr lang="en-US" altLang="ko-KR" sz="2400" dirty="0">
                <a:solidFill>
                  <a:srgbClr val="C00000"/>
                </a:solidFill>
                <a:latin typeface="HY수평선M" pitchFamily="18" charset="-127"/>
                <a:ea typeface="HY수평선M" pitchFamily="18" charset="-127"/>
                <a:cs typeface="+mj-cs"/>
              </a:rPr>
              <a:t>/</a:t>
            </a:r>
            <a:r>
              <a:rPr lang="ko-KR" altLang="en-US" sz="2400" dirty="0">
                <a:solidFill>
                  <a:srgbClr val="C00000"/>
                </a:solidFill>
                <a:latin typeface="HY수평선M" pitchFamily="18" charset="-127"/>
                <a:ea typeface="HY수평선M" pitchFamily="18" charset="-127"/>
                <a:cs typeface="+mj-cs"/>
              </a:rPr>
              <a:t>도전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227763" y="2878138"/>
            <a:ext cx="3024187" cy="5508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2400" dirty="0">
                <a:solidFill>
                  <a:srgbClr val="C00000"/>
                </a:solidFill>
                <a:latin typeface="HY수평선M" pitchFamily="18" charset="-127"/>
                <a:ea typeface="HY수평선M" pitchFamily="18" charset="-127"/>
                <a:cs typeface="+mj-cs"/>
              </a:rPr>
              <a:t>소그룹</a:t>
            </a:r>
            <a:r>
              <a:rPr lang="en-US" altLang="ko-KR" sz="2400" dirty="0">
                <a:solidFill>
                  <a:srgbClr val="C00000"/>
                </a:solidFill>
                <a:latin typeface="HY수평선M" pitchFamily="18" charset="-127"/>
                <a:ea typeface="HY수평선M" pitchFamily="18" charset="-127"/>
                <a:cs typeface="+mj-cs"/>
              </a:rPr>
              <a:t>(</a:t>
            </a:r>
            <a:r>
              <a:rPr lang="ko-KR" altLang="en-US" sz="2400" dirty="0">
                <a:solidFill>
                  <a:srgbClr val="C00000"/>
                </a:solidFill>
                <a:latin typeface="HY수평선M" pitchFamily="18" charset="-127"/>
                <a:ea typeface="HY수평선M" pitchFamily="18" charset="-127"/>
                <a:cs typeface="+mj-cs"/>
              </a:rPr>
              <a:t>토론좋아함</a:t>
            </a:r>
            <a:r>
              <a:rPr lang="en-US" altLang="ko-KR" sz="2400" dirty="0">
                <a:solidFill>
                  <a:srgbClr val="C00000"/>
                </a:solidFill>
                <a:latin typeface="HY수평선M" pitchFamily="18" charset="-127"/>
                <a:ea typeface="HY수평선M" pitchFamily="18" charset="-127"/>
                <a:cs typeface="+mj-cs"/>
              </a:rPr>
              <a:t>)</a:t>
            </a:r>
            <a:endParaRPr lang="ko-KR" altLang="en-US" sz="2400" dirty="0">
              <a:solidFill>
                <a:srgbClr val="C00000"/>
              </a:solidFill>
              <a:latin typeface="HY수평선M" pitchFamily="18" charset="-127"/>
              <a:ea typeface="HY수평선M" pitchFamily="18" charset="-127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516688" y="1844675"/>
            <a:ext cx="2376487" cy="504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400" dirty="0">
                <a:latin typeface="+mj-lt"/>
                <a:ea typeface="+mj-ea"/>
                <a:cs typeface="+mj-cs"/>
              </a:rPr>
              <a:t>양보다 질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(</a:t>
            </a:r>
            <a:r>
              <a:rPr lang="ko-KR" altLang="en-US" sz="2400" dirty="0">
                <a:latin typeface="+mj-lt"/>
                <a:ea typeface="+mj-ea"/>
                <a:cs typeface="+mj-cs"/>
              </a:rPr>
              <a:t>의미</a:t>
            </a:r>
            <a:r>
              <a:rPr lang="en-US" altLang="ko-KR" sz="2400" dirty="0">
                <a:latin typeface="+mj-lt"/>
                <a:ea typeface="+mj-ea"/>
                <a:cs typeface="+mj-cs"/>
              </a:rPr>
              <a:t>)</a:t>
            </a:r>
            <a:endParaRPr lang="ko-KR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95288" y="1628775"/>
            <a:ext cx="2232025" cy="936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400" dirty="0">
                <a:solidFill>
                  <a:srgbClr val="C00000"/>
                </a:solidFill>
                <a:latin typeface="HY수평선M" pitchFamily="18" charset="-127"/>
                <a:ea typeface="HY수평선M" pitchFamily="18" charset="-127"/>
                <a:cs typeface="+mj-cs"/>
              </a:rPr>
              <a:t>자유분방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2852738"/>
            <a:ext cx="2243138" cy="576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400">
                <a:latin typeface="+mj-lt"/>
                <a:ea typeface="+mj-ea"/>
                <a:cs typeface="+mj-cs"/>
              </a:rPr>
              <a:t>요구많음</a:t>
            </a:r>
            <a:endParaRPr lang="ko-KR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9750" y="4005263"/>
            <a:ext cx="2243138" cy="576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400" dirty="0">
                <a:solidFill>
                  <a:srgbClr val="C00000"/>
                </a:solidFill>
                <a:latin typeface="HY수평선M" pitchFamily="18" charset="-127"/>
                <a:ea typeface="HY수평선M" pitchFamily="18" charset="-127"/>
                <a:cs typeface="+mj-cs"/>
              </a:rPr>
              <a:t>훈련좋아함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73888" y="1293813"/>
            <a:ext cx="2241550" cy="576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516688" y="836613"/>
            <a:ext cx="2241550" cy="576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49700" y="1293813"/>
            <a:ext cx="2241550" cy="576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32588" y="1789113"/>
            <a:ext cx="2241550" cy="5603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73888" y="1293813"/>
            <a:ext cx="2241550" cy="576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 latinLnBrk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2400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71600" y="1417414"/>
            <a:ext cx="7992888" cy="4675882"/>
            <a:chOff x="-32" y="214342"/>
            <a:chExt cx="9582014" cy="5589557"/>
          </a:xfrm>
          <a:solidFill>
            <a:srgbClr val="FFC000"/>
          </a:solidFill>
        </p:grpSpPr>
        <p:sp>
          <p:nvSpPr>
            <p:cNvPr id="34824" name="TextBox 7"/>
            <p:cNvSpPr txBox="1">
              <a:spLocks noChangeArrowheads="1"/>
            </p:cNvSpPr>
            <p:nvPr/>
          </p:nvSpPr>
          <p:spPr bwMode="auto">
            <a:xfrm>
              <a:off x="768701" y="214342"/>
              <a:ext cx="2097077" cy="470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교육수준 높음</a:t>
              </a:r>
            </a:p>
          </p:txBody>
        </p:sp>
        <p:sp>
          <p:nvSpPr>
            <p:cNvPr id="34825" name="TextBox 8"/>
            <p:cNvSpPr txBox="1">
              <a:spLocks noChangeArrowheads="1"/>
            </p:cNvSpPr>
            <p:nvPr/>
          </p:nvSpPr>
          <p:spPr bwMode="auto">
            <a:xfrm>
              <a:off x="554278" y="857366"/>
              <a:ext cx="2659768" cy="470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solidFill>
                    <a:srgbClr val="0033CC"/>
                  </a:solidFill>
                </a:rPr>
                <a:t>미국생활이 안정됨</a:t>
              </a:r>
            </a:p>
          </p:txBody>
        </p:sp>
        <p:sp>
          <p:nvSpPr>
            <p:cNvPr id="34826" name="TextBox 9"/>
            <p:cNvSpPr txBox="1">
              <a:spLocks noChangeArrowheads="1"/>
            </p:cNvSpPr>
            <p:nvPr/>
          </p:nvSpPr>
          <p:spPr bwMode="auto">
            <a:xfrm>
              <a:off x="829425" y="1403521"/>
              <a:ext cx="2391280" cy="470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>
                  <a:solidFill>
                    <a:srgbClr val="0033CC"/>
                  </a:solidFill>
                </a:rPr>
                <a:t>자연환경을 즐김</a:t>
              </a:r>
            </a:p>
          </p:txBody>
        </p:sp>
        <p:sp>
          <p:nvSpPr>
            <p:cNvPr id="34827" name="TextBox 10"/>
            <p:cNvSpPr txBox="1">
              <a:spLocks noChangeArrowheads="1"/>
            </p:cNvSpPr>
            <p:nvPr/>
          </p:nvSpPr>
          <p:spPr bwMode="auto">
            <a:xfrm>
              <a:off x="-32" y="2286984"/>
              <a:ext cx="2097271" cy="8232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개인의 취미가</a:t>
              </a:r>
              <a:endParaRPr lang="en-US" altLang="ko-KR" sz="18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신앙보다 우선</a:t>
              </a:r>
            </a:p>
          </p:txBody>
        </p:sp>
        <p:sp>
          <p:nvSpPr>
            <p:cNvPr id="34828" name="TextBox 11"/>
            <p:cNvSpPr txBox="1">
              <a:spLocks noChangeArrowheads="1"/>
            </p:cNvSpPr>
            <p:nvPr/>
          </p:nvSpPr>
          <p:spPr bwMode="auto">
            <a:xfrm>
              <a:off x="328129" y="3329657"/>
              <a:ext cx="2391281" cy="470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 err="1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소그룹을</a:t>
              </a:r>
              <a:r>
                <a:rPr lang="en-US" altLang="ko-KR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 </a:t>
              </a: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좋아함</a:t>
              </a:r>
            </a:p>
          </p:txBody>
        </p:sp>
        <p:sp>
          <p:nvSpPr>
            <p:cNvPr id="34829" name="TextBox 12"/>
            <p:cNvSpPr txBox="1">
              <a:spLocks noChangeArrowheads="1"/>
            </p:cNvSpPr>
            <p:nvPr/>
          </p:nvSpPr>
          <p:spPr bwMode="auto">
            <a:xfrm>
              <a:off x="214299" y="4428377"/>
              <a:ext cx="2097271" cy="470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</a:rPr>
                <a:t>삶이 </a:t>
              </a: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자유로움</a:t>
              </a:r>
            </a:p>
          </p:txBody>
        </p:sp>
        <p:sp>
          <p:nvSpPr>
            <p:cNvPr id="34830" name="TextBox 13"/>
            <p:cNvSpPr txBox="1">
              <a:spLocks noChangeArrowheads="1"/>
            </p:cNvSpPr>
            <p:nvPr/>
          </p:nvSpPr>
          <p:spPr bwMode="auto">
            <a:xfrm>
              <a:off x="7078573" y="353867"/>
              <a:ext cx="2503409" cy="441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자녀들에 관심</a:t>
              </a:r>
            </a:p>
          </p:txBody>
        </p:sp>
        <p:sp>
          <p:nvSpPr>
            <p:cNvPr id="34831" name="TextBox 14"/>
            <p:cNvSpPr txBox="1">
              <a:spLocks noChangeArrowheads="1"/>
            </p:cNvSpPr>
            <p:nvPr/>
          </p:nvSpPr>
          <p:spPr bwMode="auto">
            <a:xfrm>
              <a:off x="6733275" y="1314190"/>
              <a:ext cx="2676058" cy="772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</a:rPr>
                <a:t>건강에 대한</a:t>
              </a:r>
              <a:endParaRPr lang="en-US" altLang="ko-KR" sz="1800" dirty="0">
                <a:solidFill>
                  <a:srgbClr val="0033CC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</a:rPr>
                <a:t>관심도가 높음</a:t>
              </a:r>
            </a:p>
          </p:txBody>
        </p:sp>
        <p:sp>
          <p:nvSpPr>
            <p:cNvPr id="34832" name="TextBox 15"/>
            <p:cNvSpPr txBox="1">
              <a:spLocks noChangeArrowheads="1"/>
            </p:cNvSpPr>
            <p:nvPr/>
          </p:nvSpPr>
          <p:spPr bwMode="auto">
            <a:xfrm>
              <a:off x="6992248" y="3054496"/>
              <a:ext cx="2417085" cy="772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어려운 사람들에</a:t>
              </a:r>
              <a:endParaRPr lang="en-US" altLang="ko-KR" sz="18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0033CC"/>
                  </a:solidFill>
                  <a:latin typeface="HY수평선M" pitchFamily="18" charset="-127"/>
                  <a:ea typeface="HY수평선M" pitchFamily="18" charset="-127"/>
                </a:rPr>
                <a:t>대한 관심</a:t>
              </a:r>
            </a:p>
          </p:txBody>
        </p:sp>
        <p:sp>
          <p:nvSpPr>
            <p:cNvPr id="34833" name="TextBox 16"/>
            <p:cNvSpPr txBox="1">
              <a:spLocks noChangeArrowheads="1"/>
            </p:cNvSpPr>
            <p:nvPr/>
          </p:nvSpPr>
          <p:spPr bwMode="auto">
            <a:xfrm>
              <a:off x="5690381" y="4980630"/>
              <a:ext cx="2097271" cy="8232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C00000"/>
                  </a:solidFill>
                  <a:latin typeface="HY수평선M" pitchFamily="18" charset="-127"/>
                  <a:ea typeface="HY수평선M" pitchFamily="18" charset="-127"/>
                </a:rPr>
                <a:t>개인 사업자로</a:t>
              </a:r>
              <a:endParaRPr lang="en-US" altLang="ko-KR" sz="1800" dirty="0">
                <a:solidFill>
                  <a:srgbClr val="C00000"/>
                </a:solidFill>
                <a:latin typeface="HY수평선M" pitchFamily="18" charset="-127"/>
                <a:ea typeface="HY수평선M" pitchFamily="18" charset="-127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1800" dirty="0">
                  <a:solidFill>
                    <a:srgbClr val="C00000"/>
                  </a:solidFill>
                  <a:latin typeface="HY수평선M" pitchFamily="18" charset="-127"/>
                  <a:ea typeface="HY수평선M" pitchFamily="18" charset="-127"/>
                </a:rPr>
                <a:t>시간에 쫓김</a:t>
              </a:r>
            </a:p>
          </p:txBody>
        </p:sp>
      </p:grpSp>
      <p:pic>
        <p:nvPicPr>
          <p:cNvPr id="34823" name="Picture 2" descr="http://t1.gstatic.com/images?q=tbn:ANd9GcQ7k9XBzNcG6Cpjx5cca3KqXgXllBGeVJzQbzfwUSt_G6I_lvR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125538"/>
            <a:ext cx="2735263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8" descr="http://cfs10.tistory.com/image/1/tistory/2009/06/22/13/59/4a3f0fc7caf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246208"/>
            <a:ext cx="2160588" cy="511175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803275" y="1389083"/>
            <a:ext cx="3536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0070C0"/>
                </a:solidFill>
              </a:rPr>
              <a:t>교육수준 낮고</a:t>
            </a:r>
            <a:r>
              <a:rPr lang="en-US" altLang="ko-KR" sz="1800" dirty="0">
                <a:solidFill>
                  <a:srgbClr val="0070C0"/>
                </a:solidFill>
              </a:rPr>
              <a:t>, </a:t>
            </a:r>
            <a:r>
              <a:rPr lang="ko-KR" altLang="en-US" sz="1800" dirty="0">
                <a:solidFill>
                  <a:srgbClr val="0070C0"/>
                </a:solidFill>
              </a:rPr>
              <a:t>이민경력 </a:t>
            </a:r>
            <a:r>
              <a:rPr lang="en-US" altLang="ko-KR" sz="1800" dirty="0">
                <a:solidFill>
                  <a:srgbClr val="0070C0"/>
                </a:solidFill>
              </a:rPr>
              <a:t>10</a:t>
            </a:r>
            <a:r>
              <a:rPr lang="ko-KR" altLang="en-US" sz="1800" dirty="0">
                <a:solidFill>
                  <a:srgbClr val="0070C0"/>
                </a:solidFill>
              </a:rPr>
              <a:t>년 </a:t>
            </a:r>
            <a:endParaRPr lang="en-US" altLang="ko-KR" sz="18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0070C0"/>
                </a:solidFill>
              </a:rPr>
              <a:t>이하</a:t>
            </a:r>
            <a:r>
              <a:rPr lang="en-US" altLang="ko-KR" sz="1800" dirty="0">
                <a:solidFill>
                  <a:srgbClr val="0070C0"/>
                </a:solidFill>
              </a:rPr>
              <a:t>, </a:t>
            </a:r>
            <a:r>
              <a:rPr lang="ko-KR" altLang="en-US" sz="1800" dirty="0">
                <a:solidFill>
                  <a:srgbClr val="0070C0"/>
                </a:solidFill>
              </a:rPr>
              <a:t>영어 못함</a:t>
            </a:r>
            <a:r>
              <a:rPr lang="en-US" altLang="ko-KR" sz="1800" dirty="0">
                <a:solidFill>
                  <a:srgbClr val="0070C0"/>
                </a:solidFill>
              </a:rPr>
              <a:t>.</a:t>
            </a:r>
            <a:endParaRPr lang="ko-KR" altLang="en-US" sz="1800" dirty="0">
              <a:solidFill>
                <a:srgbClr val="0070C0"/>
              </a:solidFill>
            </a:endParaRPr>
          </a:p>
        </p:txBody>
      </p:sp>
      <p:sp>
        <p:nvSpPr>
          <p:cNvPr id="35844" name="TextBox 8"/>
          <p:cNvSpPr txBox="1">
            <a:spLocks noChangeArrowheads="1"/>
          </p:cNvSpPr>
          <p:nvPr/>
        </p:nvSpPr>
        <p:spPr bwMode="auto">
          <a:xfrm>
            <a:off x="803275" y="2109808"/>
            <a:ext cx="3232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rgbClr val="0070C0"/>
                </a:solidFill>
              </a:rPr>
              <a:t>자영업</a:t>
            </a:r>
            <a:r>
              <a:rPr lang="en-US" altLang="ko-KR" sz="1800">
                <a:solidFill>
                  <a:srgbClr val="0070C0"/>
                </a:solidFill>
              </a:rPr>
              <a:t>, </a:t>
            </a:r>
            <a:r>
              <a:rPr lang="ko-KR" altLang="en-US" sz="1800">
                <a:solidFill>
                  <a:srgbClr val="0070C0"/>
                </a:solidFill>
              </a:rPr>
              <a:t>테리야끼와 보잉직원</a:t>
            </a:r>
            <a:r>
              <a:rPr lang="en-US" altLang="ko-KR" sz="1800">
                <a:solidFill>
                  <a:srgbClr val="0070C0"/>
                </a:solidFill>
              </a:rPr>
              <a:t> </a:t>
            </a:r>
            <a:endParaRPr lang="ko-KR" altLang="en-US" sz="1800">
              <a:solidFill>
                <a:srgbClr val="0070C0"/>
              </a:solidFill>
            </a:endParaRPr>
          </a:p>
        </p:txBody>
      </p:sp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1092200" y="2527321"/>
            <a:ext cx="3478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0070C0"/>
                </a:solidFill>
              </a:rPr>
              <a:t>착하지만 </a:t>
            </a:r>
            <a:r>
              <a:rPr lang="ko-KR" altLang="en-US" sz="18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삶의 열정이 떨어짐</a:t>
            </a:r>
          </a:p>
        </p:txBody>
      </p:sp>
      <p:sp>
        <p:nvSpPr>
          <p:cNvPr id="35846" name="TextBox 10"/>
          <p:cNvSpPr txBox="1">
            <a:spLocks noChangeArrowheads="1"/>
          </p:cNvSpPr>
          <p:nvPr/>
        </p:nvSpPr>
        <p:spPr bwMode="auto">
          <a:xfrm>
            <a:off x="1739900" y="3333771"/>
            <a:ext cx="218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rgbClr val="0070C0"/>
                </a:solidFill>
              </a:rPr>
              <a:t>건강과 운동 필요함</a:t>
            </a:r>
          </a:p>
        </p:txBody>
      </p:sp>
      <p:sp>
        <p:nvSpPr>
          <p:cNvPr id="35847" name="TextBox 11"/>
          <p:cNvSpPr txBox="1">
            <a:spLocks noChangeArrowheads="1"/>
          </p:cNvSpPr>
          <p:nvPr/>
        </p:nvSpPr>
        <p:spPr bwMode="auto">
          <a:xfrm>
            <a:off x="1758950" y="4313258"/>
            <a:ext cx="2262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rgbClr val="0070C0"/>
                </a:solidFill>
              </a:rPr>
              <a:t>안식과 쉼이 필요함 </a:t>
            </a:r>
            <a:endParaRPr lang="en-US" altLang="ko-KR" sz="1800">
              <a:solidFill>
                <a:srgbClr val="0070C0"/>
              </a:solidFill>
            </a:endParaRPr>
          </a:p>
        </p:txBody>
      </p:sp>
      <p:sp>
        <p:nvSpPr>
          <p:cNvPr id="35848" name="TextBox 12"/>
          <p:cNvSpPr txBox="1">
            <a:spLocks noChangeArrowheads="1"/>
          </p:cNvSpPr>
          <p:nvPr/>
        </p:nvSpPr>
        <p:spPr bwMode="auto">
          <a:xfrm>
            <a:off x="1905000" y="4938733"/>
            <a:ext cx="2570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틀과 형식을 갖춘 교회 </a:t>
            </a:r>
            <a:endParaRPr lang="en-US" altLang="ko-KR" sz="1800" dirty="0">
              <a:solidFill>
                <a:srgbClr val="0033CC"/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싫어함</a:t>
            </a:r>
          </a:p>
        </p:txBody>
      </p:sp>
      <p:sp>
        <p:nvSpPr>
          <p:cNvPr id="35849" name="TextBox 13"/>
          <p:cNvSpPr txBox="1">
            <a:spLocks noChangeArrowheads="1"/>
          </p:cNvSpPr>
          <p:nvPr/>
        </p:nvSpPr>
        <p:spPr bwMode="auto">
          <a:xfrm>
            <a:off x="6335713" y="1739921"/>
            <a:ext cx="2605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0070C0"/>
                </a:solidFill>
              </a:rPr>
              <a:t>부부문제</a:t>
            </a:r>
            <a:r>
              <a:rPr lang="en-US" altLang="ko-KR" sz="1800" dirty="0">
                <a:solidFill>
                  <a:srgbClr val="0070C0"/>
                </a:solidFill>
              </a:rPr>
              <a:t>, </a:t>
            </a:r>
            <a:r>
              <a:rPr lang="ko-KR" altLang="en-US" sz="1800" dirty="0">
                <a:solidFill>
                  <a:srgbClr val="0070C0"/>
                </a:solidFill>
              </a:rPr>
              <a:t>자녀교육</a:t>
            </a:r>
            <a:r>
              <a:rPr lang="en-US" altLang="ko-KR" sz="1800" dirty="0">
                <a:solidFill>
                  <a:srgbClr val="0070C0"/>
                </a:solidFill>
              </a:rPr>
              <a:t>, </a:t>
            </a:r>
            <a:r>
              <a:rPr lang="ko-KR" altLang="en-US" sz="1800" dirty="0">
                <a:solidFill>
                  <a:srgbClr val="0070C0"/>
                </a:solidFill>
              </a:rPr>
              <a:t>노후에 대한 </a:t>
            </a:r>
            <a:r>
              <a:rPr lang="ko-KR" altLang="en-US" sz="18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두려움</a:t>
            </a:r>
          </a:p>
        </p:txBody>
      </p:sp>
      <p:sp>
        <p:nvSpPr>
          <p:cNvPr id="35850" name="TextBox 14"/>
          <p:cNvSpPr txBox="1">
            <a:spLocks noChangeArrowheads="1"/>
          </p:cNvSpPr>
          <p:nvPr/>
        </p:nvSpPr>
        <p:spPr bwMode="auto">
          <a:xfrm>
            <a:off x="5972175" y="2635271"/>
            <a:ext cx="2679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0070C0"/>
                </a:solidFill>
              </a:rPr>
              <a:t>이민자로서 갖는 </a:t>
            </a:r>
            <a:endParaRPr lang="en-US" altLang="ko-KR" sz="1800" dirty="0">
              <a:solidFill>
                <a:srgbClr val="0070C0"/>
              </a:solidFill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위축감과 대인관계 </a:t>
            </a:r>
            <a:r>
              <a:rPr lang="ko-KR" altLang="en-US" sz="1800" dirty="0" err="1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불신뢰</a:t>
            </a:r>
            <a:r>
              <a:rPr lang="en-US" altLang="ko-KR" sz="18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18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미래 불안함</a:t>
            </a:r>
            <a:endParaRPr lang="en-US" altLang="ko-KR" sz="1800" dirty="0">
              <a:solidFill>
                <a:srgbClr val="0033CC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35851" name="TextBox 15"/>
          <p:cNvSpPr txBox="1">
            <a:spLocks noChangeArrowheads="1"/>
          </p:cNvSpPr>
          <p:nvPr/>
        </p:nvSpPr>
        <p:spPr bwMode="auto">
          <a:xfrm>
            <a:off x="6335713" y="4435496"/>
            <a:ext cx="218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0033CC"/>
                </a:solidFill>
                <a:latin typeface="HY수평선M" pitchFamily="18" charset="-127"/>
                <a:ea typeface="HY수평선M" pitchFamily="18" charset="-127"/>
              </a:rPr>
              <a:t>전통과 현대의 조화</a:t>
            </a:r>
            <a:endParaRPr lang="en-US" altLang="ko-KR" sz="1800" dirty="0">
              <a:solidFill>
                <a:srgbClr val="0033CC"/>
              </a:solidFill>
              <a:latin typeface="HY수평선M" pitchFamily="18" charset="-127"/>
              <a:ea typeface="HY수평선M" pitchFamily="18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 dirty="0">
              <a:solidFill>
                <a:srgbClr val="FF0000"/>
              </a:solidFill>
            </a:endParaRPr>
          </a:p>
        </p:txBody>
      </p:sp>
      <p:sp>
        <p:nvSpPr>
          <p:cNvPr id="35852" name="TextBox 16"/>
          <p:cNvSpPr txBox="1">
            <a:spLocks noChangeArrowheads="1"/>
          </p:cNvSpPr>
          <p:nvPr/>
        </p:nvSpPr>
        <p:spPr bwMode="auto">
          <a:xfrm>
            <a:off x="6280150" y="5611833"/>
            <a:ext cx="2117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rgbClr val="0070C0"/>
                </a:solidFill>
              </a:rPr>
              <a:t>시간과 돈이 없음</a:t>
            </a:r>
            <a:r>
              <a:rPr lang="en-US" altLang="ko-KR" sz="1800">
                <a:solidFill>
                  <a:srgbClr val="0070C0"/>
                </a:solidFill>
              </a:rPr>
              <a:t>.</a:t>
            </a:r>
            <a:endParaRPr lang="ko-KR" altLang="en-US" sz="180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132138" y="481033"/>
            <a:ext cx="6011862" cy="5715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ko-K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GMC  </a:t>
            </a:r>
            <a:r>
              <a:rPr lang="ko-KR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근처 주민이해와 인간관계</a:t>
            </a:r>
            <a:endParaRPr lang="en-US" altLang="ko-KR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5855" name="AutoShape 2" descr="data:image/jpg;base64,/9j/4AAQSkZJRgABAQAAAQABAAD/2wBDAAkGBwgHBgkIBwgKCgkLDRYPDQwMDRsUFRAWIB0iIiAdHx8kKDQsJCYxJx8fLT0tMTU3Ojo6Iys/RD84QzQ5Ojf/2wBDAQoKCg0MDRoPDxo3JR8lNzc3Nzc3Nzc3Nzc3Nzc3Nzc3Nzc3Nzc3Nzc3Nzc3Nzc3Nzc3Nzc3Nzc3Nzc3Nzc3Nzf/wAARCABkAIUDASIAAhEBAxEB/8QAHAABAAICAwEAAAAAAAAAAAAAAAYHAQUCBAgD/8QAQBAAAQMDAgMGAgYHBwUAAAAAAQIDBAAFEQYhBxIxE0FRYXGBFCIjMkJykaEVUmKSsbLBFhckMzSCwjVDVeHw/8QAGgEBAAMBAQEAAAAAAAAAAAAAAAEDBAUCBv/EACIRAAMAAgMBAQACAwAAAAAAAAABAgMRBBIxIQVBUWFxwf/aAAwDAQACEQMRAD8AvGlKUApSlAKVWfEnixF0vIXa7UyibdE47TnP0TGR0Vg5Kumw9z3VVb0rX2p1qnyrlLjt8uU5fMdAHX5UJx+OPevF5IxrdvR7jHVvUrZZnGLiM/psos1icSLo6kLde5QrsEHoADtzHz6DfvFVWNLanvhE263JQeWM5lPrW579celdHREVy86mEqf2koMpLrrjqiolXROSdzvj8Ktb1rlfo/oXgpY8fp0uDwYzS7vwrj+7+7p+ZF0Y5huMKWP6Vkt620ifjoV1kqaQOZxTL6loH30K2I9QasasEAgggEHqD31gj9fkKl200bb/AC8DWp2mSXhZxAZ1jbzHlBLV3jJBfbAwHE5xzp8umR3E+BFTyvLF0blaG1dEvlpRysdpzoSDhP7bZ8iCfY+VWrB46aXeSfio1yjKH6zSVg+4V/Svo8WWcsK58ZwcuOsVuK9RaVKrmDxo0pNujEFHxzYeUEJkOsgNhR2APzZHrjFWNVhWKUpQClKUApSlAKj+vr6rTWkbldm08zrLeGh+2ohKSfIFQPtUgqFcZIr8vhxd24zanFpS24UpG/KlxKlH2AJ9qApLh9aDcZL98uRU+vtTyFz5itw7qWc9Tv8AiT4VNrvJYjW2SuS820gtLSFLVgElJ2GepqvtP6vYsumTFQypyalxXIk/Uwd8k+XhWLJprUevZZluLKYwVhUp/ZtP7KAOp8h7kVxMvDy5+Q8mV6leHYxcrHhwKMa3T9Ojo/UkfTyJhejuPLe5OXkUE4xnqfcVulcSlZ+W1Jx5v7/y1YNn4T6bgISZqHri99pTzhQjPklJH5k1IEaO0yhISmw27A8Y6T/EVoy4uLkt3U7b/wBlOLJyYhTNaRUkbiSyo4k2xxA8W3Qr8iB/GpHadUWi7KCI0oIePRp4cij6dx9jUuncP9KzUFLlljtnuUxzNEfukCoFqfg86y2uRpuUp7G/wsggLP3V7A+hA9aorg8TJ8ncsunmcmPtapEjkx2ZTSmZLSHW1dUOJBB9jWpkaSsMhYUu2tJIH/bUpA/AEVCLZq+72EuwLkwt5TXyhuQSlbSvAnGceRrY26BrjXpxBYcbgrCh2gBZY26jm+0e7G9UYvzeVF6m9L+0/wDhbk/Q41Tup2/60auXBgydaW+36aY5wXmkYQsqC182SQSTsB39Nia9aCq+4Z8Moujz8fMdTLu60FBcSPo2knqEAjOfFR9MDfNhV3onpKne9HEuu9OtaFKUr2eRSlKAUpSgFRniFqpjSWmpFwdSlx9X0UZlXRxwg4B8huT5CpNXnLjvd3rzrZixxcrRCSltKB9p5zBP5FA9jQGl4c6Mc1dc3Z1wTyWxlzLvZgI7VZ35E46DffHQYA6ir+jR2YrDceM0hplpIShtAwlIHcBXS05Z2LDZYlsjgcrDYSpQH119VK9zk1pLy3qONd1rtGobcvtyFNWu4NpTt4IUn5j0rBdvJXp0IlY5/wAkspWr0/Lu8uO7+nLY3AfbXyp7J8OodGPrDG49DW0qlrT0XJ7WzNYpUPvz+ppMiS38VC07Z2V8puDrqVuujuKQSAjPng1Mz2IqtDiFoeNqmCXo6UNXVlP0L3QOAfYX5eB7vTNQ3gvrORp++f2XvSlpiSHi22l3rGfzjHkFHYjxwfGrYtIbFsipZmKnNhsASlLCy7j7RUNjmqd432IQrtEvkVJQJmUPFO2HU9FepT/LWnBke+jMufH87o9I0qutN8WdMu2S2fpi7NsXFxhIkILayErGxJISQMkZ699WBHkMymG34zqHWXEhSHG1BSVA94I61rMh9aUpQClKUArV6lvcTTlllXaeohiOnJCfrLJ2CR5kkCtpVb8fYcmXoFSorSnBHlNvPcu/KgBQJ9ASKAgKeK+v7q49Is9sQqL2hSlLEJbwR5FXecY/9VGNIPyb/wAUYUu6D/FOzFPvDl5cKSCrGO7BSNqmGguIOnrLo1mJMLjMuIF5YS2SXyVFQIOMb5xuRjHhUO0RcW3uKEOcEltuVNcKUqO47TmAB/eFVOqfZNFqmU5aZ6JqntaaB1JddcOT4XKqNIcQpuUXgn4cAAYIznbG2AauGlYYtw9o3XCtfQBgAEknxPfXyflR46mkvvNtqeX2bQWoArV15RnqdjtX1qK62/6jpXH/AJlv+RVRK29E0+q2SrrUK4qaZuWprLGatSkqdjv9oWFrCQ4CMZydsjz8TU1HSs0mnL2ialUtMinDbT83TmmUQrk4lUhTynShKuYNA4+UH2ycd5NdHjNGS/oWQ4QOZiQ04k+G/J/yqcVCOMkhLGhJSFEZffabSPE83N/xNe4p1kTK7lTjaIDw40HbNV6emypciS1KQ+WWlNkcqPlSrJSRv1PeK2XDWfcND8SFaXlv9rElOBlSQfl5iMtuJB6E5AP3u/AqM6F17K0hFfjfAtyor6+0AUsoUF4AyFYORsNsVI+Hluu2u+IiNTzGuyiRXkvrcCSEZRjkbQe87DPkCT1FbUr7vfhirp0WvT0XSlKsKxSlKAVxdbQ82pt1CVoWClSVDIUD1BFcqUBXczgxo+VLMhMaVHBVzFpmQQg+WCCQPQiqp4u6cb0bq+FLszAjQ3W23YwTnCHG8BQ33PRKj96vTVRPiXpFvWGmnYSOVM1o9rEcVsA4B0J8CNj7HuoD4WK6sXu0RLnGP0clsLx+qe9PqDke1dfVc+da7BLnWuOmRIYSlfZqSTlIUOfYEH6uTVP8N9XO6Rub9kvqXGYa3ilwLBzFdGxJHgcYPoD63ohSHW0rQpK0LAUlSTkKB6EHvFc/JDx198OjjtZJ+enWtN0hXmA3OtshD8dzopJ6HwPgR3iszLfEnORXJTIcXFeD7BJI5FgEA7ddietaCdo/s5zlw01cXLLLdJLwabDjLx23U2dgduorh2evY+CJGn5gTsUqbdaUr3GwP5V50t7lk9n5SJZWtVfYIv7dkSpxyapkvKDaeZLSO7nP2c93qPEVpXH9dSk9m1CskAk4Ly31vFI8QkDB962OmNPN2Np916QuZcZa+eXMcGFOq7gB3JGdh/8AB1SX1k9m38Ru6pfjnfUyJ8OxsK5vhvpnwP11D5R6hO/+6rB13rGJpS2lRKHbg6k/DR87k/rK8Ej8+g8q84P6Tlat1OrUV4CnIcV/tVuOD/UP5yB6A7n2HfV3HxvfZlHIyfOqLi0LpWLbNFWm2XOEw88012jiX2kr5XFnmUNx3E49qlbbaG0JQ2hKUpGEpSMADyrkBilbDGKUpQClKUApSlAKHelKArjilwyY1Yg3G2cke8oTjmOyJAHRKvA+CvY7YxUVh1fqPh/NXaLrEcUw2fmhycpU35oV3A+6T+depK1V/wBOWfUUX4a9QGZTYzylYwpH3VDdPsahyqWmTNOXtFf2XiZpe6IHPO+CdPVuWnkx/u3T+dSNq8Wt5AW1c4K0n7SZKCP41Dr1wFtz7inLNd5EQHfspDYdSPIEFJ/HNRxzgJfwshq62xSe4q7QH+U1nfGn+GaFyaXqLIn6s09bkFUu8wUEfZS8Fq/dTk1AdTcYY6G1sabjKdd3HxUlOEp8wjqffHoazb+AM5SgbjfYzSe8R2FLJ/EpqfaZ4S6WsS0PLjLuElByHZhCgD5IACfxBPnXqePK9+kVyLfnwqbRXD6+68uP6YvzshmA4rnclO/5kjybB7u7PQd2elei7VbYdpt7EC3R0MRWE8rbaOgH9T3k99doJCQABgCs1eZx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388938" y="-369888"/>
            <a:ext cx="11430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56" name="AutoShape 4" descr="data:image/jpg;base64,/9j/4AAQSkZJRgABAQAAAQABAAD/2wBDAAkGBwgHBgkIBwgKCgkLDRYPDQwMDRsUFRAWIB0iIiAdHx8kKDQsJCYxJx8fLT0tMTU3Ojo6Iys/RD84QzQ5Ojf/2wBDAQoKCg0MDRoPDxo3JR8lNzc3Nzc3Nzc3Nzc3Nzc3Nzc3Nzc3Nzc3Nzc3Nzc3Nzc3Nzc3Nzc3Nzc3Nzc3Nzc3Nzf/wAARCABkAIUDASIAAhEBAxEB/8QAHAABAAICAwEAAAAAAAAAAAAAAAYHAQUCBAgD/8QAQBAAAQMDAgMGAgYHBwUAAAAAAQIDBAAFEQYhBxIxE0FRYXGBFCIjMkJykaEVUmKSsbLBFhckMzSCwjVDVeHw/8QAGgEBAAMBAQEAAAAAAAAAAAAAAAEDBAUCBv/EACIRAAMAAgMBAQACAwAAAAAAAAABAgMRBBIxIQVBUWFxwf/aAAwDAQACEQMRAD8AvGlKUApSlAKVWfEnixF0vIXa7UyibdE47TnP0TGR0Vg5Kumw9z3VVb0rX2p1qnyrlLjt8uU5fMdAHX5UJx+OPevF5IxrdvR7jHVvUrZZnGLiM/psos1icSLo6kLde5QrsEHoADtzHz6DfvFVWNLanvhE263JQeWM5lPrW579celdHREVy86mEqf2koMpLrrjqiolXROSdzvj8Ktb1rlfo/oXgpY8fp0uDwYzS7vwrj+7+7p+ZF0Y5huMKWP6Vkt620ifjoV1kqaQOZxTL6loH30K2I9QasasEAgggEHqD31gj9fkKl200bb/AC8DWp2mSXhZxAZ1jbzHlBLV3jJBfbAwHE5xzp8umR3E+BFTyvLF0blaG1dEvlpRysdpzoSDhP7bZ8iCfY+VWrB46aXeSfio1yjKH6zSVg+4V/Svo8WWcsK58ZwcuOsVuK9RaVKrmDxo0pNujEFHxzYeUEJkOsgNhR2APzZHrjFWNVhWKUpQClKUApSlAKj+vr6rTWkbldm08zrLeGh+2ohKSfIFQPtUgqFcZIr8vhxd24zanFpS24UpG/KlxKlH2AJ9qApLh9aDcZL98uRU+vtTyFz5itw7qWc9Tv8AiT4VNrvJYjW2SuS820gtLSFLVgElJ2GepqvtP6vYsumTFQypyalxXIk/Uwd8k+XhWLJprUevZZluLKYwVhUp/ZtP7KAOp8h7kVxMvDy5+Q8mV6leHYxcrHhwKMa3T9Ojo/UkfTyJhejuPLe5OXkUE4xnqfcVulcSlZ+W1Jx5v7/y1YNn4T6bgISZqHri99pTzhQjPklJH5k1IEaO0yhISmw27A8Y6T/EVoy4uLkt3U7b/wBlOLJyYhTNaRUkbiSyo4k2xxA8W3Qr8iB/GpHadUWi7KCI0oIePRp4cij6dx9jUuncP9KzUFLlljtnuUxzNEfukCoFqfg86y2uRpuUp7G/wsggLP3V7A+hA9aorg8TJ8ncsunmcmPtapEjkx2ZTSmZLSHW1dUOJBB9jWpkaSsMhYUu2tJIH/bUpA/AEVCLZq+72EuwLkwt5TXyhuQSlbSvAnGceRrY26BrjXpxBYcbgrCh2gBZY26jm+0e7G9UYvzeVF6m9L+0/wDhbk/Q41Tup2/60auXBgydaW+36aY5wXmkYQsqC182SQSTsB39Nia9aCq+4Z8Moujz8fMdTLu60FBcSPo2knqEAjOfFR9MDfNhV3onpKne9HEuu9OtaFKUr2eRSlKAUpSgFRniFqpjSWmpFwdSlx9X0UZlXRxwg4B8huT5CpNXnLjvd3rzrZixxcrRCSltKB9p5zBP5FA9jQGl4c6Mc1dc3Z1wTyWxlzLvZgI7VZ35E46DffHQYA6ir+jR2YrDceM0hplpIShtAwlIHcBXS05Z2LDZYlsjgcrDYSpQH119VK9zk1pLy3qONd1rtGobcvtyFNWu4NpTt4IUn5j0rBdvJXp0IlY5/wAkspWr0/Lu8uO7+nLY3AfbXyp7J8OodGPrDG49DW0qlrT0XJ7WzNYpUPvz+ppMiS38VC07Z2V8puDrqVuujuKQSAjPng1Mz2IqtDiFoeNqmCXo6UNXVlP0L3QOAfYX5eB7vTNQ3gvrORp++f2XvSlpiSHi22l3rGfzjHkFHYjxwfGrYtIbFsipZmKnNhsASlLCy7j7RUNjmqd432IQrtEvkVJQJmUPFO2HU9FepT/LWnBke+jMufH87o9I0qutN8WdMu2S2fpi7NsXFxhIkILayErGxJISQMkZ699WBHkMymG34zqHWXEhSHG1BSVA94I61rMh9aUpQClKUArV6lvcTTlllXaeohiOnJCfrLJ2CR5kkCtpVb8fYcmXoFSorSnBHlNvPcu/KgBQJ9ASKAgKeK+v7q49Is9sQqL2hSlLEJbwR5FXecY/9VGNIPyb/wAUYUu6D/FOzFPvDl5cKSCrGO7BSNqmGguIOnrLo1mJMLjMuIF5YS2SXyVFQIOMb5xuRjHhUO0RcW3uKEOcEltuVNcKUqO47TmAB/eFVOqfZNFqmU5aZ6JqntaaB1JddcOT4XKqNIcQpuUXgn4cAAYIznbG2AauGlYYtw9o3XCtfQBgAEknxPfXyflR46mkvvNtqeX2bQWoArV15RnqdjtX1qK62/6jpXH/AJlv+RVRK29E0+q2SrrUK4qaZuWprLGatSkqdjv9oWFrCQ4CMZydsjz8TU1HSs0mnL2ialUtMinDbT83TmmUQrk4lUhTynShKuYNA4+UH2ycd5NdHjNGS/oWQ4QOZiQ04k+G/J/yqcVCOMkhLGhJSFEZffabSPE83N/xNe4p1kTK7lTjaIDw40HbNV6emypciS1KQ+WWlNkcqPlSrJSRv1PeK2XDWfcND8SFaXlv9rElOBlSQfl5iMtuJB6E5AP3u/AqM6F17K0hFfjfAtyor6+0AUsoUF4AyFYORsNsVI+Hluu2u+IiNTzGuyiRXkvrcCSEZRjkbQe87DPkCT1FbUr7vfhirp0WvT0XSlKsKxSlKAVxdbQ82pt1CVoWClSVDIUD1BFcqUBXczgxo+VLMhMaVHBVzFpmQQg+WCCQPQiqp4u6cb0bq+FLszAjQ3W23YwTnCHG8BQ33PRKj96vTVRPiXpFvWGmnYSOVM1o9rEcVsA4B0J8CNj7HuoD4WK6sXu0RLnGP0clsLx+qe9PqDke1dfVc+da7BLnWuOmRIYSlfZqSTlIUOfYEH6uTVP8N9XO6Rub9kvqXGYa3ilwLBzFdGxJHgcYPoD63ohSHW0rQpK0LAUlSTkKB6EHvFc/JDx198OjjtZJ+enWtN0hXmA3OtshD8dzopJ6HwPgR3iszLfEnORXJTIcXFeD7BJI5FgEA7ddietaCdo/s5zlw01cXLLLdJLwabDjLx23U2dgduorh2evY+CJGn5gTsUqbdaUr3GwP5V50t7lk9n5SJZWtVfYIv7dkSpxyapkvKDaeZLSO7nP2c93qPEVpXH9dSk9m1CskAk4Ly31vFI8QkDB962OmNPN2Np916QuZcZa+eXMcGFOq7gB3JGdh/8AB1SX1k9m38Ru6pfjnfUyJ8OxsK5vhvpnwP11D5R6hO/+6rB13rGJpS2lRKHbg6k/DR87k/rK8Ej8+g8q84P6Tlat1OrUV4CnIcV/tVuOD/UP5yB6A7n2HfV3HxvfZlHIyfOqLi0LpWLbNFWm2XOEw88012jiX2kr5XFnmUNx3E49qlbbaG0JQ2hKUpGEpSMADyrkBilbDGKUpQClKUApSlAKHelKArjilwyY1Yg3G2cke8oTjmOyJAHRKvA+CvY7YxUVh1fqPh/NXaLrEcUw2fmhycpU35oV3A+6T+depK1V/wBOWfUUX4a9QGZTYzylYwpH3VDdPsahyqWmTNOXtFf2XiZpe6IHPO+CdPVuWnkx/u3T+dSNq8Wt5AW1c4K0n7SZKCP41Dr1wFtz7inLNd5EQHfspDYdSPIEFJ/HNRxzgJfwshq62xSe4q7QH+U1nfGn+GaFyaXqLIn6s09bkFUu8wUEfZS8Fq/dTk1AdTcYY6G1sabjKdd3HxUlOEp8wjqffHoazb+AM5SgbjfYzSe8R2FLJ/EpqfaZ4S6WsS0PLjLuElByHZhCgD5IACfxBPnXqePK9+kVyLfnwqbRXD6+68uP6YvzshmA4rnclO/5kjybB7u7PQd2elei7VbYdpt7EC3R0MRWE8rbaOgH9T3k99doJCQABgCs1eZx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388938" y="-369888"/>
            <a:ext cx="11430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57" name="AutoShape 6" descr="data:image/jpg;base64,/9j/4AAQSkZJRgABAQAAAQABAAD/2wBDAAkGBwgHBgkIBwgKCgkLDRYPDQwMDRsUFRAWIB0iIiAdHx8kKDQsJCYxJx8fLT0tMTU3Ojo6Iys/RD84QzQ5Ojf/2wBDAQoKCg0MDRoPDxo3JR8lNzc3Nzc3Nzc3Nzc3Nzc3Nzc3Nzc3Nzc3Nzc3Nzc3Nzc3Nzc3Nzc3Nzc3Nzc3Nzc3Nzf/wAARCABrAF0DASIAAhEBAxEB/8QAGwAAAgMBAQEAAAAAAAAAAAAABQYDBAcAAgH/xAA2EAABBAECBAQEAwcFAAAAAAABAAIDBBEFIQYSMUETMlFhInGB0SNCoQcUFZGxwfA0YnKTsv/EABkBAAMBAQEAAAAAAAAAAAAAAAECBAADBf/EAB0RAAIDAQEBAQEAAAAAAAAAAAABAgMRIRJBIjH/2gAMAwEAAhEDEQA/AMQXLlPWiDjzvGWjoPVYx7rVfEw6QlrT0HcqV1KPPmf+n2VypC+aTAR2vpOQC9I5YdYw1Cs3T2uPV/8An0VhmkMd+aT9PsnKPSox+XdWG6bE07A/ySuzBlWhHdogAyDJ+n2UDtMa3qXfotFNFnJ5c/MKha05jjs0BBWaZ1pCO6lG1vmefQ5CpSxOiOHdOx9U039PMeSEGliDuZrxsuilokoYDFy9SMMby0rymOZ6Y0vcGjuiEbPK0dlFShPhOmI78o/v/ZWoB+IO+6GjxQxaHVHJzkdSmRkGG5wh+iwkV2bblMtSv4jBkbKWU+lUY8KIi2BAKkZFk7ozHRA+EjY9CuNAtBHUrekzeQP4ZIOVWljxuQjJqPDjsoLFTIIwcoekbBb1CBrmFJ15vhykD1T/AHqr2g4GQknWYnRzZIx810rfRJrgHsx+IzI8zd1RRMjbIVGzEYpi3GBsR8iqCeSC5iMFCBhGDyhx+u/915ot8W1Gwd3IvrNfEzmAYAAaPpsqnDlfxNahYR0cllxMaHeDrXcynC0lpLsbAKzW4ikrAmSm5zfYIi6CKtB41ho5AM5wql3ieHT6Ucw0l7673Foe4gZPyUcf18LZLFuhDTuJ6dtwaWOjcezgjzXsc0uHfdKNR1fVGMsRVXV5Ht5wxw6t9QmzT6rn0zgHYd0knjwOLNB1/VKtRrnSE+wCXJOKDI8tgpvOT5iEXuQRMc+Wdvws65QqxxKzTbzaLdGLpHcvKXHzZ+iaHfgJpI8DUJLBxPAWg9HAdEv8WVAIRKB0KcI78VyYxvqOglBwWkbH5FD+LaYOkSvxjAz0WjLJGlH8mYs3dj3U2r0nvbXfE3J5S1306f1XuhCHS5fnAKZKrYnxDLQceqt0haeHvXo+aY8o6qHhSADiKHbq0opcjbO1sg3D2hw+u6howupazWmxgB2Cks4sOlK01SGnHNAGloIx3Cgn0l3IY2xRPjz5XtyFPplkFo3RlmHDOVHErbaAdfTzE3xJgzIGGhrcYRXTowK0myjvyBoa1u5PorNABtQ56kLLrA3wDimyxztcBnPcKtJpcpeD+G4jYFzNx9UQjk8KwR2JRDLSMoRC2wNDpTI/jeAXfJAOL42DSrDdvIU23Zgxh3SRxTYMlOZoPUEIr+ge4Zvp0Iy/2CKVYHNj77qKpAWF2RjmOEZriNkeZCG5O2VfBb0js48K/D8v77olSTOSyPw3exbt/QBXZp67YWmQ8sjSMD1S1+zu2Hvsaa9wHP8Aix59tnD+WD9CmLV6rXNIb+Xv7ozSkhYScWOmlyHwo3g5BAKYYLBc3qkzhiyZdOja/wA7PhKZK8vKM+i82XJYegnqPerPsxwmaswSSDo1AI+IdThhMc9fEp7DOCisutU2l7Zp2N5eozuoP4vpEw5i/wAvtuU6SGSb+FPSbmqW3+HagDQXZDh2CZ+dzGblAma3p2SIpw0js/ZXIb7LUPNGQR6gpXwD3eoh1KyXZGUocQTtihaZThpfhMlwjJJKRuLZ+eWCFvTPMU1S2Qtj8x0hrkS/E0ENGwygPF16WGatBC8gta57se5wP/KYqbQ2vvsB1JSDrFsXtSnsAksLsM/4jYL0EkkedJtvWR6dcl0+7DbgP4kTg4e/qPkRstTFmveoRWqx5opG8wz1B7g+4OyyNHeGda/h8pr2XE1JDk9+R3r90GtDF4x/0m6atsR/ld1+acK84eBjoUlaXALFgOG7SNiDnPujWnWzBL4M22DgKS+HdRZTPmML29LpuHitrsc8nJJHVD3t01pDZtPbzj0GEeqmORoORgq42vXPUArjGTKFZgqR6bTsvyKjGM9MIiyKKmzkhaGtHYIvLDCwfDgIFqtuKAEZGQg22zOW9KOpWsZAO6U78Tp7gLhsD1RgudYkMh6BVdZmr6VQdatHBJ+BgO7z2A/zZd6V0nuf5F7ibUf3KgasZxLOMbdm9z9en80lKe9blu2n2Jzl7j07AdgFArEQnLly5YwycJ8UP0WYR2WGaoew80fu37f0WgyWamq1229LnZKOp5TuPYjqD81jSnq2rFOUTVJpIZG9HMcQUk4ekdIWeTX62pTwDGTj3VxuvTtGMZWdxcQ6pJXjc+w1xLRkmFn2Xka9qWf9QP8AqZ9lO6ilWo0KbW7UjcNGFQ5J7Uo58uJShHr+pg7WGfWFn2VbWeJdZdCyEXnRsfnm8JjWE/VoBWVLM7kvg46xrem6BCY53ie5jatG7cH/AHH8o/X2Wbazq9vWLZsXX5PRjG7NYPQBUSSTk7lfFRCCguE07HP+nLly5Ocz/9k="/>
          <p:cNvSpPr>
            <a:spLocks noChangeAspect="1" noChangeArrowheads="1"/>
          </p:cNvSpPr>
          <p:nvPr/>
        </p:nvSpPr>
        <p:spPr bwMode="auto">
          <a:xfrm>
            <a:off x="388938" y="-376238"/>
            <a:ext cx="762000" cy="8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58" name="AutoShape 8" descr="data:image/jpg;base64,/9j/4AAQSkZJRgABAQAAAQABAAD/2wBDAAkGBwgHBgkIBwgKCgkLDRYPDQwMDRsUFRAWIB0iIiAdHx8kKDQsJCYxJx8fLT0tMTU3Ojo6Iys/RD84QzQ5Ojf/2wBDAQoKCg0MDRoPDxo3JR8lNzc3Nzc3Nzc3Nzc3Nzc3Nzc3Nzc3Nzc3Nzc3Nzc3Nzc3Nzc3Nzc3Nzc3Nzc3Nzc3Nzf/wAARCABrAF0DASIAAhEBAxEB/8QAGwAAAgMBAQEAAAAAAAAAAAAABQYDBAcAAgH/xAA2EAABBAECBAQEAwcFAAAAAAABAAIDBBEFIQYSMUETMlFhInGB0SNCoQcUFZGxwfA0YnKTsv/EABkBAAMBAQEAAAAAAAAAAAAAAAECBAADBf/EAB0RAAIDAQEBAQEAAAAAAAAAAAABAgMRIRJBIjH/2gAMAwEAAhEDEQA/AMQXLlPWiDjzvGWjoPVYx7rVfEw6QlrT0HcqV1KPPmf+n2VypC+aTAR2vpOQC9I5YdYw1Cs3T2uPV/8An0VhmkMd+aT9PsnKPSox+XdWG6bE07A/ySuzBlWhHdogAyDJ+n2UDtMa3qXfotFNFnJ5c/MKha05jjs0BBWaZ1pCO6lG1vmefQ5CpSxOiOHdOx9U039PMeSEGliDuZrxsuilokoYDFy9SMMby0rymOZ6Y0vcGjuiEbPK0dlFShPhOmI78o/v/ZWoB+IO+6GjxQxaHVHJzkdSmRkGG5wh+iwkV2bblMtSv4jBkbKWU+lUY8KIi2BAKkZFk7ozHRA+EjY9CuNAtBHUrekzeQP4ZIOVWljxuQjJqPDjsoLFTIIwcoekbBb1CBrmFJ15vhykD1T/AHqr2g4GQknWYnRzZIx810rfRJrgHsx+IzI8zd1RRMjbIVGzEYpi3GBsR8iqCeSC5iMFCBhGDyhx+u/915ot8W1Gwd3IvrNfEzmAYAAaPpsqnDlfxNahYR0cllxMaHeDrXcynC0lpLsbAKzW4ikrAmSm5zfYIi6CKtB41ho5AM5wql3ieHT6Ucw0l7673Foe4gZPyUcf18LZLFuhDTuJ6dtwaWOjcezgjzXsc0uHfdKNR1fVGMsRVXV5Ht5wxw6t9QmzT6rn0zgHYd0knjwOLNB1/VKtRrnSE+wCXJOKDI8tgpvOT5iEXuQRMc+Wdvws65QqxxKzTbzaLdGLpHcvKXHzZ+iaHfgJpI8DUJLBxPAWg9HAdEv8WVAIRKB0KcI78VyYxvqOglBwWkbH5FD+LaYOkSvxjAz0WjLJGlH8mYs3dj3U2r0nvbXfE3J5S1306f1XuhCHS5fnAKZKrYnxDLQceqt0haeHvXo+aY8o6qHhSADiKHbq0opcjbO1sg3D2hw+u6howupazWmxgB2Cks4sOlK01SGnHNAGloIx3Cgn0l3IY2xRPjz5XtyFPplkFo3RlmHDOVHErbaAdfTzE3xJgzIGGhrcYRXTowK0myjvyBoa1u5PorNABtQ56kLLrA3wDimyxztcBnPcKtJpcpeD+G4jYFzNx9UQjk8KwR2JRDLSMoRC2wNDpTI/jeAXfJAOL42DSrDdvIU23Zgxh3SRxTYMlOZoPUEIr+ge4Zvp0Iy/2CKVYHNj77qKpAWF2RjmOEZriNkeZCG5O2VfBb0js48K/D8v77olSTOSyPw3exbt/QBXZp67YWmQ8sjSMD1S1+zu2Hvsaa9wHP8Aix59tnD+WD9CmLV6rXNIb+Xv7ozSkhYScWOmlyHwo3g5BAKYYLBc3qkzhiyZdOja/wA7PhKZK8vKM+i82XJYegnqPerPsxwmaswSSDo1AI+IdThhMc9fEp7DOCisutU2l7Zp2N5eozuoP4vpEw5i/wAvtuU6SGSb+FPSbmqW3+HagDQXZDh2CZ+dzGblAma3p2SIpw0js/ZXIb7LUPNGQR6gpXwD3eoh1KyXZGUocQTtihaZThpfhMlwjJJKRuLZ+eWCFvTPMU1S2Qtj8x0hrkS/E0ENGwygPF16WGatBC8gta57se5wP/KYqbQ2vvsB1JSDrFsXtSnsAksLsM/4jYL0EkkedJtvWR6dcl0+7DbgP4kTg4e/qPkRstTFmveoRWqx5opG8wz1B7g+4OyyNHeGda/h8pr2XE1JDk9+R3r90GtDF4x/0m6atsR/ld1+acK84eBjoUlaXALFgOG7SNiDnPujWnWzBL4M22DgKS+HdRZTPmML29LpuHitrsc8nJJHVD3t01pDZtPbzj0GEeqmORoORgq42vXPUArjGTKFZgqR6bTsvyKjGM9MIiyKKmzkhaGtHYIvLDCwfDgIFqtuKAEZGQg22zOW9KOpWsZAO6U78Tp7gLhsD1RgudYkMh6BVdZmr6VQdatHBJ+BgO7z2A/zZd6V0nuf5F7ibUf3KgasZxLOMbdm9z9en80lKe9blu2n2Jzl7j07AdgFArEQnLly5YwycJ8UP0WYR2WGaoew80fu37f0WgyWamq1229LnZKOp5TuPYjqD81jSnq2rFOUTVJpIZG9HMcQUk4ekdIWeTX62pTwDGTj3VxuvTtGMZWdxcQ6pJXjc+w1xLRkmFn2Xka9qWf9QP8AqZ9lO6ilWo0KbW7UjcNGFQ5J7Uo58uJShHr+pg7WGfWFn2VbWeJdZdCyEXnRsfnm8JjWE/VoBWVLM7kvg46xrem6BCY53ie5jatG7cH/AHH8o/X2Wbazq9vWLZsXX5PRjG7NYPQBUSSTk7lfFRCCguE07HP+nLly5Ocz/9k="/>
          <p:cNvSpPr>
            <a:spLocks noChangeAspect="1" noChangeArrowheads="1"/>
          </p:cNvSpPr>
          <p:nvPr/>
        </p:nvSpPr>
        <p:spPr bwMode="auto">
          <a:xfrm>
            <a:off x="388938" y="-376238"/>
            <a:ext cx="762000" cy="8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59" name="AutoShape 12" descr="data:image/jpg;base64,/9j/4AAQSkZJRgABAQAAAQABAAD/2wBDAAkGBwgHBgkIBwgKCgkLDRYPDQwMDRsUFRAWIB0iIiAdHx8kKDQsJCYxJx8fLT0tMTU3Ojo6Iys/RD84QzQ5Ojf/2wBDAQoKCg0MDRoPDxo3JR8lNzc3Nzc3Nzc3Nzc3Nzc3Nzc3Nzc3Nzc3Nzc3Nzc3Nzc3Nzc3Nzc3Nzc3Nzc3Nzc3Nzf/wAARCABvAHgDASIAAhEBAxEB/8QAHAAAAQUBAQEAAAAAAAAAAAAAAAEEBQYHAgMI/8QAOhAAAQMDAgQEBQIEBAcAAAAAAQIDBAAFEQYhEhMxQSJRYXEHFCORoRUyFmJygSVSosEzNEJjsbLw/8QAGgEAAgMBAQAAAAAAAAAAAAAAAAQBAgMFBv/EACQRAAICAQQCAgMBAAAAAAAAAAECAAMRBBIhMSJBBRMUM1Fh/9oADAMBAAIRAxEAPwDcaKKQ0QhRTa4TGYEJ+XJVwtMoK1n0FZaPi5M+YUoWVoxSfAOcQ5j17VRnVe5ZVZuprdFZo18XoZxzbLNR/StBqzaT1jA1K481FbeZeZAUW3cZKT3GKBYp6MCjDsSzUUma5WtKUlSlAJG5JOwq8rOqWoj+I7N48XOL9MZV9QbUts1Darq6pmDNaddTuUA4Vj2NRuEna38ktRSD3pamRCiiiiEKKKKIQpDS5pD0ohMX+M819epIcBTqxFTF5nL4iEqUSd/XYU0b+H91kWZq4RX2HXXEBwRiCCUn+bzrS9X6fhXdsl9hAeW0WkyeHKm+4x5b01cgcFtgKlSJyBHaQ3yYfUrAAJ23PSk7BlzmMo2FGJkRsV6DnLXaJyV+XJJ/I2rRPhdpW5W2c9dLi0Y4U0Wm2VHxHJBycdOlWy5NR37e4mYHVMcIUpKCoKOP6dz7U708zHYt6ExFOmOfEjmkkgHtvv8AepqQbsyLHJWSRrP9carjuRp1mYbfS8CEKcwAk7gkdc9KvNwkGJBfkJaU6pptSwhPVWBnFZXaQvUmp3rmphKA0UvKjp34uwG/fuc1rcxAwJFCAksfUquBnoPtXtDkuwp0aZHP1WHAsYOCQDuM+orRZmioFwnKmLXIj83dbCCBhXfeoPU2mI1vt7kmJHeY5SxkuOhXNSTj+2NqV2kcx0Wo3Blv0jq9Gon5Mcw1xnWUheCsKCgatI6VhVueu9hvzbMNYZlPqQhaFgFKkkjG/TFaq/rCyxllp2ZxrTsrlIKgD7imq7QV8ondVtbx6lgpRUba73bbrn5CY08QMlAPiHuOtSIrUEHqYEEdxaKKKmREpFKCepA96Wm09QDOCMlR29KhjgSRzFkNNy2HWVE8KgUqIOCKiJThtrD7zxdcS0OIpSNyPMV6ru8S3x3nJT6AUpLnBnxH2FV63awM6S78+yGIp2bUkE8J/m96BQ9q7wOpQ6hKn2se5IQtRW2apS25CkBtGVlaeEJHvXrB1XY0K5X6hkqP7lg4++Kzy8y2rncVi2RuGKD9NDaN1kdVECmcSJKmuKbix3XVJxxBKemfOueLHVsToGtWGZuHEl9niaWClY8KxuPesytUSTpvVzkKa6l1U1lXA8jw8ZJyPY5BFWLQca4W6PKZnLQYyVfSAUSc98ZHSvW/R7O60Llem+JmAVOpOTkdNjjqPSmWIcDPcxTwJHYj+OkRWENrcVsM8TzgKuvc1BamQzb7PJJQUscxLqitwq4zxAkDPnTWDdI+p3mn5lsSxHSOOKHHDxqGeqgNgD1xXCIX8RXdCr7PZREYdy1CbScOY6cSj19qW+1GbYCIwKmXyIlUfdk6lub9xYhqKUAIQ2nBKUj/AH69KP02cB/yb47DKMVd7RFhoulxTbExm2kSxlKmydgkZ4SDtvmp2cpeG+W28VLUEl1rGW/InPb2o+sMe5U2n0JkMpEq3SC6nijzoysgg7pI3xW16fni6WaJNAALzQUQOx7/AJzVB+IFnCG37qh4A8tKXUEfuPTI/FW7QCFt6QtqXAQrlk7+RUSK20+QSJlfggNLDRRRTcWiVF6jStVnkFpSkqQOIFPXapSuHmkutqbWMpUCFDzBqVOCDIYZGBMbvTYUG5HVQOCT1INe9qTwxc/5lGpjUtgkxWnEgBTClgJcz037+tMG0pQlKE9E7V20dXTicNq2Wwkzx0tAfF7VIbSlbEV7hUnPi3HX2Gav0ULbkLQEcTXCCZC1DK1Htgdqz3TXMcvilhTqWcnmhtWM+Wav7rcSbFcZfWoIX1xkb+h868zrjRp7ygYZ7xO/o7XvpDMP8jS6sOuRFlp5x3id5iVKWPB/KnHQVX7vDXKiOxpJV40YUCckZq2RjFiRUQ4TZDKE78XXPrUNqKdBYTbipxtL0yUllSFqwSjJyrH9sZ9a5OqtXVKFobyWdDTn6XLEcGRxaTwDbHCnAx2FObJb0zXXFOHDbY3A7mjlFZCEYBVsMnpTqRAXboyeBxay4cLA6ZrkadTzYRkCdKywbdoOCYtqagx0XKO0pbDiwohbZO438Q9R6U6gPpTZ0JclKlOlOQ49lPEfXG4FNoVpkIiypslJbCWVBCCNztTdl6Cm2pIko5/IGG8/9WK9PoVZ6QbBgxF0rZiFOYjNpm3dD67rOYfgvNlCG2c+E5G4yO2CM9avFvQ23EabZGG0JCUjyA7VWLQtKLJHKTkBrfHn3/NWa2oLcNoKJJ4cnNOJXsORErwRxHNFFFaRaFIelLRRCUn4uRlv6MfcbcW2ph1twKQrBHiA2+9YurVl8gNpy61JSO7jW49yK3P4nnGh7n6pSP8AUK+fhH+dnwIOCUyZKEKA7jO/4pugkITFbhlwJdtAaqhmBPk3iQzHebc4sYxxJx2Hc9a06MtLsdp1skocQlYyMbEZrD9fwItpv12hQGUsx2iAhCegykVplr1ZaI9qhtypKkPNx2wscpXXhHSvJ/P/AB+T96ZLMY9pLwBsPAEsu4e4QCVKG3qazvUDJl/FK2w3NxBjBxQ8ieJX+4qwJ1ta3J8VEUSHSXUp4uXwgZON/vUxfdAWu6X/APXnn5bclIBWlp3hSrhGB6jpS3xehdarHYYJGBGvyE3DBzGSk01ceebdQeav6aspBV0p2lJLiElRUFZ2/tXrbww3co6pA4kKODxDb0rl6ZWDhQ2ATOidQgGSMyxyJPzOn3Xyko42CeE9tqgVm2/pxUAxxcrYgDOcf+asl4wLRLx0DSuntWbjtt2Fe7XKqMxLR1hwSOOZI6buPFdGrO+n6S1FaFA43xnFaOkYGBWMfMfJagiSs45biFH2zv8AitmQcpB86sOpHyVYV1I9zqiiipnOhRRRRCU74rucGiZg/wA620/6xWM6LZ+Z1/YGsZCXy4R6AGtp+J1smXbS7rEFAW4hxLhQTjiAO4HrWdfDXTdzZ1vGuM2GtiNHZcHE74SVEYAA70zX+oxd/wBokH8VSRqq9f1J/wDUV1/xIkYK6qS0kfYCpb4k6Yu87Utydix0uIkLQUEODYYHWuWbTJ/VYMJuO6tKZLaCQg4wCN/altWQFQGZjyJx/Z1qGA1Zbu/GjJKWmXW1pBOSBkGtrkL/AMMUv/tZ/FZZ8RrfKcv0pTEZ1wONJKSlOcmtKfdDdgBfUlB+XGeI434aSLLscA88xmpSGlXSoNyI6yOjg+1ektnluOsq7EgUxXKYfU03HebccUrwoQoEk+1TOo1NxEJnSFpaQpscQUfET5Ad68qmnd6CQpyDOqWAYCSFtfN1tD0Ra8PBBbWT+DUKdJyOYW0ymzgdSk1Gac1PEOoeXwOIZW0rhcKhgqHYj/7erjGuXOktKEd1PNUU4WP2jHWvVaM2PSu8czINZUSU6lXk6EdeeDsqclCMYIaRv+TV9jI5TDaAoqCUgZPU7Uzus1EVkBSC4tZwhCcZPrRa3nnS8HAAhKhwEeWNwacAOZnbbbaoZ+pI0UCipi0KKKKIRtOYMiM40lXCpQ2URnBqAVbLm2ccthzyUhwpx96s+KMVZXK9SjIrcmQcywImOofVIdae4QFhOClWPQ0sCzusSkuOOJUlG4AJqbxRjyrG2pbWVnGcdSyjZnb7kTdbYuW6l1paQcYIV3qJuGh410KVTrjPJAADaHvpp9k4q2YoxVBp6w5cDkzTe2MSq2vQlqt0qJKaXIW/GWpaVrX+4kY327U4uOjrXdLiqbcTJkKPRtbx4EDySB0qxYoxWuxRxiV3HOZCuaYtKoSIjUNDLaCSjljBGeu9SESE1FQEt5JAwFKOTinWKMVaSXYjGZF3WyMXKQw+646hbP7eA1IstIZQEIGAK7xQBRAsxAB9RaKKKJWf/9k="/>
          <p:cNvSpPr>
            <a:spLocks noChangeAspect="1" noChangeArrowheads="1"/>
          </p:cNvSpPr>
          <p:nvPr/>
        </p:nvSpPr>
        <p:spPr bwMode="auto">
          <a:xfrm>
            <a:off x="388938" y="-369888"/>
            <a:ext cx="93345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60" name="AutoShape 14" descr="data:image/jpg;base64,/9j/4AAQSkZJRgABAQAAAQABAAD/2wBDAAkGBwgHBgkIBwgKCgkLDRYPDQwMDRsUFRAWIB0iIiAdHx8kKDQsJCYxJx8fLT0tMTU3Ojo6Iys/RD84QzQ5Ojf/2wBDAQoKCg0MDRoPDxo3JR8lNzc3Nzc3Nzc3Nzc3Nzc3Nzc3Nzc3Nzc3Nzc3Nzc3Nzc3Nzc3Nzc3Nzc3Nzc3Nzc3Nzf/wAARCABvAHgDASIAAhEBAxEB/8QAHAAAAQUBAQEAAAAAAAAAAAAAAAEEBQYHAgMI/8QAOhAAAQMDAgQEBQIEBAcAAAAAAQIDBAAFEQYhEhMxQSJRYXEHFCORoRUyFmJygSVSosEzNEJjsbLw/8QAGgEAAgMBAQAAAAAAAAAAAAAAAAQBAgMFBv/EACQRAAICAQQCAgMBAAAAAAAAAAECAAMRBBIhMSJBBRMUM1Fh/9oADAMBAAIRAxEAPwDcaKKQ0QhRTa4TGYEJ+XJVwtMoK1n0FZaPi5M+YUoWVoxSfAOcQ5j17VRnVe5ZVZuprdFZo18XoZxzbLNR/StBqzaT1jA1K481FbeZeZAUW3cZKT3GKBYp6MCjDsSzUUma5WtKUlSlAJG5JOwq8rOqWoj+I7N48XOL9MZV9QbUts1Darq6pmDNaddTuUA4Vj2NRuEna38ktRSD3pamRCiiiiEKKKKIQpDS5pD0ohMX+M819epIcBTqxFTF5nL4iEqUSd/XYU0b+H91kWZq4RX2HXXEBwRiCCUn+bzrS9X6fhXdsl9hAeW0WkyeHKm+4x5b01cgcFtgKlSJyBHaQ3yYfUrAAJ23PSk7BlzmMo2FGJkRsV6DnLXaJyV+XJJ/I2rRPhdpW5W2c9dLi0Y4U0Wm2VHxHJBycdOlWy5NR37e4mYHVMcIUpKCoKOP6dz7U708zHYt6ExFOmOfEjmkkgHtvv8AepqQbsyLHJWSRrP9carjuRp1mYbfS8CEKcwAk7gkdc9KvNwkGJBfkJaU6pptSwhPVWBnFZXaQvUmp3rmphKA0UvKjp34uwG/fuc1rcxAwJFCAksfUquBnoPtXtDkuwp0aZHP1WHAsYOCQDuM+orRZmioFwnKmLXIj83dbCCBhXfeoPU2mI1vt7kmJHeY5SxkuOhXNSTj+2NqV2kcx0Wo3Blv0jq9Gon5Mcw1xnWUheCsKCgatI6VhVueu9hvzbMNYZlPqQhaFgFKkkjG/TFaq/rCyxllp2ZxrTsrlIKgD7imq7QV8ondVtbx6lgpRUba73bbrn5CY08QMlAPiHuOtSIrUEHqYEEdxaKKKmREpFKCepA96Wm09QDOCMlR29KhjgSRzFkNNy2HWVE8KgUqIOCKiJThtrD7zxdcS0OIpSNyPMV6ru8S3x3nJT6AUpLnBnxH2FV63awM6S78+yGIp2bUkE8J/m96BQ9q7wOpQ6hKn2se5IQtRW2apS25CkBtGVlaeEJHvXrB1XY0K5X6hkqP7lg4++Kzy8y2rncVi2RuGKD9NDaN1kdVECmcSJKmuKbix3XVJxxBKemfOueLHVsToGtWGZuHEl9niaWClY8KxuPesytUSTpvVzkKa6l1U1lXA8jw8ZJyPY5BFWLQca4W6PKZnLQYyVfSAUSc98ZHSvW/R7O60Llem+JmAVOpOTkdNjjqPSmWIcDPcxTwJHYj+OkRWENrcVsM8TzgKuvc1BamQzb7PJJQUscxLqitwq4zxAkDPnTWDdI+p3mn5lsSxHSOOKHHDxqGeqgNgD1xXCIX8RXdCr7PZREYdy1CbScOY6cSj19qW+1GbYCIwKmXyIlUfdk6lub9xYhqKUAIQ2nBKUj/AH69KP02cB/yb47DKMVd7RFhoulxTbExm2kSxlKmydgkZ4SDtvmp2cpeG+W28VLUEl1rGW/InPb2o+sMe5U2n0JkMpEq3SC6nijzoysgg7pI3xW16fni6WaJNAALzQUQOx7/AJzVB+IFnCG37qh4A8tKXUEfuPTI/FW7QCFt6QtqXAQrlk7+RUSK20+QSJlfggNLDRRRTcWiVF6jStVnkFpSkqQOIFPXapSuHmkutqbWMpUCFDzBqVOCDIYZGBMbvTYUG5HVQOCT1INe9qTwxc/5lGpjUtgkxWnEgBTClgJcz037+tMG0pQlKE9E7V20dXTicNq2Wwkzx0tAfF7VIbSlbEV7hUnPi3HX2Gav0ULbkLQEcTXCCZC1DK1Htgdqz3TXMcvilhTqWcnmhtWM+Wav7rcSbFcZfWoIX1xkb+h868zrjRp7ygYZ7xO/o7XvpDMP8jS6sOuRFlp5x3id5iVKWPB/KnHQVX7vDXKiOxpJV40YUCckZq2RjFiRUQ4TZDKE78XXPrUNqKdBYTbipxtL0yUllSFqwSjJyrH9sZ9a5OqtXVKFobyWdDTn6XLEcGRxaTwDbHCnAx2FObJb0zXXFOHDbY3A7mjlFZCEYBVsMnpTqRAXboyeBxay4cLA6ZrkadTzYRkCdKywbdoOCYtqagx0XKO0pbDiwohbZO438Q9R6U6gPpTZ0JclKlOlOQ49lPEfXG4FNoVpkIiypslJbCWVBCCNztTdl6Cm2pIko5/IGG8/9WK9PoVZ6QbBgxF0rZiFOYjNpm3dD67rOYfgvNlCG2c+E5G4yO2CM9avFvQ23EabZGG0JCUjyA7VWLQtKLJHKTkBrfHn3/NWa2oLcNoKJJ4cnNOJXsORErwRxHNFFFaRaFIelLRRCUn4uRlv6MfcbcW2ph1twKQrBHiA2+9YurVl8gNpy61JSO7jW49yK3P4nnGh7n6pSP8AUK+fhH+dnwIOCUyZKEKA7jO/4pugkITFbhlwJdtAaqhmBPk3iQzHebc4sYxxJx2Hc9a06MtLsdp1skocQlYyMbEZrD9fwItpv12hQGUsx2iAhCegykVplr1ZaI9qhtypKkPNx2wscpXXhHSvJ/P/AB+T96ZLMY9pLwBsPAEsu4e4QCVKG3qazvUDJl/FK2w3NxBjBxQ8ieJX+4qwJ1ta3J8VEUSHSXUp4uXwgZON/vUxfdAWu6X/APXnn5bclIBWlp3hSrhGB6jpS3xehdarHYYJGBGvyE3DBzGSk01ceebdQeav6aspBV0p2lJLiElRUFZ2/tXrbww3co6pA4kKODxDb0rl6ZWDhQ2ATOidQgGSMyxyJPzOn3Xyko42CeE9tqgVm2/pxUAxxcrYgDOcf+asl4wLRLx0DSuntWbjtt2Fe7XKqMxLR1hwSOOZI6buPFdGrO+n6S1FaFA43xnFaOkYGBWMfMfJagiSs45biFH2zv8AitmQcpB86sOpHyVYV1I9zqiiipnOhRRRRCU74rucGiZg/wA620/6xWM6LZ+Z1/YGsZCXy4R6AGtp+J1smXbS7rEFAW4hxLhQTjiAO4HrWdfDXTdzZ1vGuM2GtiNHZcHE74SVEYAA70zX+oxd/wBokH8VSRqq9f1J/wDUV1/xIkYK6qS0kfYCpb4k6Yu87Utydix0uIkLQUEODYYHWuWbTJ/VYMJuO6tKZLaCQg4wCN/altWQFQGZjyJx/Z1qGA1Zbu/GjJKWmXW1pBOSBkGtrkL/AMMUv/tZ/FZZ8RrfKcv0pTEZ1wONJKSlOcmtKfdDdgBfUlB+XGeI434aSLLscA88xmpSGlXSoNyI6yOjg+1ektnluOsq7EgUxXKYfU03HebccUrwoQoEk+1TOo1NxEJnSFpaQpscQUfET5Ad68qmnd6CQpyDOqWAYCSFtfN1tD0Ra8PBBbWT+DUKdJyOYW0ymzgdSk1Gac1PEOoeXwOIZW0rhcKhgqHYj/7erjGuXOktKEd1PNUU4WP2jHWvVaM2PSu8czINZUSU6lXk6EdeeDsqclCMYIaRv+TV9jI5TDaAoqCUgZPU7Uzus1EVkBSC4tZwhCcZPrRa3nnS8HAAhKhwEeWNwacAOZnbbbaoZ+pI0UCipi0KKKKIRtOYMiM40lXCpQ2URnBqAVbLm2ccthzyUhwpx96s+KMVZXK9SjIrcmQcywImOofVIdae4QFhOClWPQ0sCzusSkuOOJUlG4AJqbxRjyrG2pbWVnGcdSyjZnb7kTdbYuW6l1paQcYIV3qJuGh410KVTrjPJAADaHvpp9k4q2YoxVBp6w5cDkzTe2MSq2vQlqt0qJKaXIW/GWpaVrX+4kY327U4uOjrXdLiqbcTJkKPRtbx4EDySB0qxYoxWuxRxiV3HOZCuaYtKoSIjUNDLaCSjljBGeu9SESE1FQEt5JAwFKOTinWKMVaSXYjGZF3WyMXKQw+646hbP7eA1IstIZQEIGAK7xQBRAsxAB9RaKKKJWf/9k="/>
          <p:cNvSpPr>
            <a:spLocks noChangeAspect="1" noChangeArrowheads="1"/>
          </p:cNvSpPr>
          <p:nvPr/>
        </p:nvSpPr>
        <p:spPr bwMode="auto">
          <a:xfrm>
            <a:off x="388938" y="-369888"/>
            <a:ext cx="93345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61" name="AutoShape 16" descr="data:image/jpg;base64,/9j/4AAQSkZJRgABAQAAAQABAAD/2wBDAAkGBwgHBgkIBwgKCgkLDRYPDQwMDRsUFRAWIB0iIiAdHx8kKDQsJCYxJx8fLT0tMTU3Ojo6Iys/RD84QzQ5Ojf/2wBDAQoKCg0MDRoPDxo3JR8lNzc3Nzc3Nzc3Nzc3Nzc3Nzc3Nzc3Nzc3Nzc3Nzc3Nzc3Nzc3Nzc3Nzc3Nzc3Nzc3Nzf/wAARCABvAHgDASIAAhEBAxEB/8QAHAAAAQUBAQEAAAAAAAAAAAAAAAEEBQYHAgMI/8QAOhAAAQMDAgQEBQIEBAcAAAAAAQIDBAAFEQYhEhMxQSJRYXEHFCORoRUyFmJygSVSosEzNEJjsbLw/8QAGgEAAgMBAQAAAAAAAAAAAAAAAAQBAgMFBv/EACQRAAICAQQCAgMBAAAAAAAAAAECAAMRBBIhMSJBBRMUM1Fh/9oADAMBAAIRAxEAPwDcaKKQ0QhRTa4TGYEJ+XJVwtMoK1n0FZaPi5M+YUoWVoxSfAOcQ5j17VRnVe5ZVZuprdFZo18XoZxzbLNR/StBqzaT1jA1K481FbeZeZAUW3cZKT3GKBYp6MCjDsSzUUma5WtKUlSlAJG5JOwq8rOqWoj+I7N48XOL9MZV9QbUts1Darq6pmDNaddTuUA4Vj2NRuEna38ktRSD3pamRCiiiiEKKKKIQpDS5pD0ohMX+M819epIcBTqxFTF5nL4iEqUSd/XYU0b+H91kWZq4RX2HXXEBwRiCCUn+bzrS9X6fhXdsl9hAeW0WkyeHKm+4x5b01cgcFtgKlSJyBHaQ3yYfUrAAJ23PSk7BlzmMo2FGJkRsV6DnLXaJyV+XJJ/I2rRPhdpW5W2c9dLi0Y4U0Wm2VHxHJBycdOlWy5NR37e4mYHVMcIUpKCoKOP6dz7U708zHYt6ExFOmOfEjmkkgHtvv8AepqQbsyLHJWSRrP9carjuRp1mYbfS8CEKcwAk7gkdc9KvNwkGJBfkJaU6pptSwhPVWBnFZXaQvUmp3rmphKA0UvKjp34uwG/fuc1rcxAwJFCAksfUquBnoPtXtDkuwp0aZHP1WHAsYOCQDuM+orRZmioFwnKmLXIj83dbCCBhXfeoPU2mI1vt7kmJHeY5SxkuOhXNSTj+2NqV2kcx0Wo3Blv0jq9Gon5Mcw1xnWUheCsKCgatI6VhVueu9hvzbMNYZlPqQhaFgFKkkjG/TFaq/rCyxllp2ZxrTsrlIKgD7imq7QV8ondVtbx6lgpRUba73bbrn5CY08QMlAPiHuOtSIrUEHqYEEdxaKKKmREpFKCepA96Wm09QDOCMlR29KhjgSRzFkNNy2HWVE8KgUqIOCKiJThtrD7zxdcS0OIpSNyPMV6ru8S3x3nJT6AUpLnBnxH2FV63awM6S78+yGIp2bUkE8J/m96BQ9q7wOpQ6hKn2se5IQtRW2apS25CkBtGVlaeEJHvXrB1XY0K5X6hkqP7lg4++Kzy8y2rncVi2RuGKD9NDaN1kdVECmcSJKmuKbix3XVJxxBKemfOueLHVsToGtWGZuHEl9niaWClY8KxuPesytUSTpvVzkKa6l1U1lXA8jw8ZJyPY5BFWLQca4W6PKZnLQYyVfSAUSc98ZHSvW/R7O60Llem+JmAVOpOTkdNjjqPSmWIcDPcxTwJHYj+OkRWENrcVsM8TzgKuvc1BamQzb7PJJQUscxLqitwq4zxAkDPnTWDdI+p3mn5lsSxHSOOKHHDxqGeqgNgD1xXCIX8RXdCr7PZREYdy1CbScOY6cSj19qW+1GbYCIwKmXyIlUfdk6lub9xYhqKUAIQ2nBKUj/AH69KP02cB/yb47DKMVd7RFhoulxTbExm2kSxlKmydgkZ4SDtvmp2cpeG+W28VLUEl1rGW/InPb2o+sMe5U2n0JkMpEq3SC6nijzoysgg7pI3xW16fni6WaJNAALzQUQOx7/AJzVB+IFnCG37qh4A8tKXUEfuPTI/FW7QCFt6QtqXAQrlk7+RUSK20+QSJlfggNLDRRRTcWiVF6jStVnkFpSkqQOIFPXapSuHmkutqbWMpUCFDzBqVOCDIYZGBMbvTYUG5HVQOCT1INe9qTwxc/5lGpjUtgkxWnEgBTClgJcz037+tMG0pQlKE9E7V20dXTicNq2Wwkzx0tAfF7VIbSlbEV7hUnPi3HX2Gav0ULbkLQEcTXCCZC1DK1Htgdqz3TXMcvilhTqWcnmhtWM+Wav7rcSbFcZfWoIX1xkb+h868zrjRp7ygYZ7xO/o7XvpDMP8jS6sOuRFlp5x3id5iVKWPB/KnHQVX7vDXKiOxpJV40YUCckZq2RjFiRUQ4TZDKE78XXPrUNqKdBYTbipxtL0yUllSFqwSjJyrH9sZ9a5OqtXVKFobyWdDTn6XLEcGRxaTwDbHCnAx2FObJb0zXXFOHDbY3A7mjlFZCEYBVsMnpTqRAXboyeBxay4cLA6ZrkadTzYRkCdKywbdoOCYtqagx0XKO0pbDiwohbZO438Q9R6U6gPpTZ0JclKlOlOQ49lPEfXG4FNoVpkIiypslJbCWVBCCNztTdl6Cm2pIko5/IGG8/9WK9PoVZ6QbBgxF0rZiFOYjNpm3dD67rOYfgvNlCG2c+E5G4yO2CM9avFvQ23EabZGG0JCUjyA7VWLQtKLJHKTkBrfHn3/NWa2oLcNoKJJ4cnNOJXsORErwRxHNFFFaRaFIelLRRCUn4uRlv6MfcbcW2ph1twKQrBHiA2+9YurVl8gNpy61JSO7jW49yK3P4nnGh7n6pSP8AUK+fhH+dnwIOCUyZKEKA7jO/4pugkITFbhlwJdtAaqhmBPk3iQzHebc4sYxxJx2Hc9a06MtLsdp1skocQlYyMbEZrD9fwItpv12hQGUsx2iAhCegykVplr1ZaI9qhtypKkPNx2wscpXXhHSvJ/P/AB+T96ZLMY9pLwBsPAEsu4e4QCVKG3qazvUDJl/FK2w3NxBjBxQ8ieJX+4qwJ1ta3J8VEUSHSXUp4uXwgZON/vUxfdAWu6X/APXnn5bclIBWlp3hSrhGB6jpS3xehdarHYYJGBGvyE3DBzGSk01ceebdQeav6aspBV0p2lJLiElRUFZ2/tXrbww3co6pA4kKODxDb0rl6ZWDhQ2ATOidQgGSMyxyJPzOn3Xyko42CeE9tqgVm2/pxUAxxcrYgDOcf+asl4wLRLx0DSuntWbjtt2Fe7XKqMxLR1hwSOOZI6buPFdGrO+n6S1FaFA43xnFaOkYGBWMfMfJagiSs45biFH2zv8AitmQcpB86sOpHyVYV1I9zqiiipnOhRRRRCU74rucGiZg/wA620/6xWM6LZ+Z1/YGsZCXy4R6AGtp+J1smXbS7rEFAW4hxLhQTjiAO4HrWdfDXTdzZ1vGuM2GtiNHZcHE74SVEYAA70zX+oxd/wBokH8VSRqq9f1J/wDUV1/xIkYK6qS0kfYCpb4k6Yu87Utydix0uIkLQUEODYYHWuWbTJ/VYMJuO6tKZLaCQg4wCN/altWQFQGZjyJx/Z1qGA1Zbu/GjJKWmXW1pBOSBkGtrkL/AMMUv/tZ/FZZ8RrfKcv0pTEZ1wONJKSlOcmtKfdDdgBfUlB+XGeI434aSLLscA88xmpSGlXSoNyI6yOjg+1ektnluOsq7EgUxXKYfU03HebccUrwoQoEk+1TOo1NxEJnSFpaQpscQUfET5Ad68qmnd6CQpyDOqWAYCSFtfN1tD0Ra8PBBbWT+DUKdJyOYW0ymzgdSk1Gac1PEOoeXwOIZW0rhcKhgqHYj/7erjGuXOktKEd1PNUU4WP2jHWvVaM2PSu8czINZUSU6lXk6EdeeDsqclCMYIaRv+TV9jI5TDaAoqCUgZPU7Uzus1EVkBSC4tZwhCcZPrRa3nnS8HAAhKhwEeWNwacAOZnbbbaoZ+pI0UCipi0KKKKIRtOYMiM40lXCpQ2URnBqAVbLm2ccthzyUhwpx96s+KMVZXK9SjIrcmQcywImOofVIdae4QFhOClWPQ0sCzusSkuOOJUlG4AJqbxRjyrG2pbWVnGcdSyjZnb7kTdbYuW6l1paQcYIV3qJuGh410KVTrjPJAADaHvpp9k4q2YoxVBp6w5cDkzTe2MSq2vQlqt0qJKaXIW/GWpaVrX+4kY327U4uOjrXdLiqbcTJkKPRtbx4EDySB0qxYoxWuxRxiV3HOZCuaYtKoSIjUNDLaCSjljBGeu9SESE1FQEt5JAwFKOTinWKMVaSXYjGZF3WyMXKQw+646hbP7eA1IstIZQEIGAK7xQBRAsxAB9RaKKKJWf/9k="/>
          <p:cNvSpPr>
            <a:spLocks noChangeAspect="1" noChangeArrowheads="1"/>
          </p:cNvSpPr>
          <p:nvPr/>
        </p:nvSpPr>
        <p:spPr bwMode="auto">
          <a:xfrm>
            <a:off x="388938" y="-369888"/>
            <a:ext cx="93345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g;base64,/9j/4AAQSkZJRgABAQAAAQABAAD/2wBDAAkGBwgHBgkIBwgKCgkLDRYPDQwMDRsUFRAWIB0iIiAdHx8kKDQsJCYxJx8fLT0tMTU3Ojo6Iys/RD84QzQ5Ojf/2wBDAQoKCg0MDRoPDxo3JR8lNzc3Nzc3Nzc3Nzc3Nzc3Nzc3Nzc3Nzc3Nzc3Nzc3Nzc3Nzc3Nzc3Nzc3Nzc3Nzc3Nzf/wAARCABkAIUDASIAAhEBAxEB/8QAHAABAAICAwEAAAAAAAAAAAAAAAYHAQUCBAgD/8QAQBAAAQMDAgMGAgYHBwUAAAAAAQIDBAAFEQYhBxIxE0FRYXGBFCIjMkJykaEVUmKSsbLBFhckMzSCwjVDVeHw/8QAGgEBAAMBAQEAAAAAAAAAAAAAAAEDBAUCBv/EACIRAAMAAgMBAQACAwAAAAAAAAABAgMRBBIxIQVBUWFxwf/aAAwDAQACEQMRAD8AvGlKUApSlAKVWfEnixF0vIXa7UyibdE47TnP0TGR0Vg5Kumw9z3VVb0rX2p1qnyrlLjt8uU5fMdAHX5UJx+OPevF5IxrdvR7jHVvUrZZnGLiM/psos1icSLo6kLde5QrsEHoADtzHz6DfvFVWNLanvhE263JQeWM5lPrW579celdHREVy86mEqf2koMpLrrjqiolXROSdzvj8Ktb1rlfo/oXgpY8fp0uDwYzS7vwrj+7+7p+ZF0Y5huMKWP6Vkt620ifjoV1kqaQOZxTL6loH30K2I9QasasEAgggEHqD31gj9fkKl200bb/AC8DWp2mSXhZxAZ1jbzHlBLV3jJBfbAwHE5xzp8umR3E+BFTyvLF0blaG1dEvlpRysdpzoSDhP7bZ8iCfY+VWrB46aXeSfio1yjKH6zSVg+4V/Svo8WWcsK58ZwcuOsVuK9RaVKrmDxo0pNujEFHxzYeUEJkOsgNhR2APzZHrjFWNVhWKUpQClKUApSlAKj+vr6rTWkbldm08zrLeGh+2ohKSfIFQPtUgqFcZIr8vhxd24zanFpS24UpG/KlxKlH2AJ9qApLh9aDcZL98uRU+vtTyFz5itw7qWc9Tv8AiT4VNrvJYjW2SuS820gtLSFLVgElJ2GepqvtP6vYsumTFQypyalxXIk/Uwd8k+XhWLJprUevZZluLKYwVhUp/ZtP7KAOp8h7kVxMvDy5+Q8mV6leHYxcrHhwKMa3T9Ojo/UkfTyJhejuPLe5OXkUE4xnqfcVulcSlZ+W1Jx5v7/y1YNn4T6bgISZqHri99pTzhQjPklJH5k1IEaO0yhISmw27A8Y6T/EVoy4uLkt3U7b/wBlOLJyYhTNaRUkbiSyo4k2xxA8W3Qr8iB/GpHadUWi7KCI0oIePRp4cij6dx9jUuncP9KzUFLlljtnuUxzNEfukCoFqfg86y2uRpuUp7G/wsggLP3V7A+hA9aorg8TJ8ncsunmcmPtapEjkx2ZTSmZLSHW1dUOJBB9jWpkaSsMhYUu2tJIH/bUpA/AEVCLZq+72EuwLkwt5TXyhuQSlbSvAnGceRrY26BrjXpxBYcbgrCh2gBZY26jm+0e7G9UYvzeVF6m9L+0/wDhbk/Q41Tup2/60auXBgydaW+36aY5wXmkYQsqC182SQSTsB39Nia9aCq+4Z8Moujz8fMdTLu60FBcSPo2knqEAjOfFR9MDfNhV3onpKne9HEuu9OtaFKUr2eRSlKAUpSgFRniFqpjSWmpFwdSlx9X0UZlXRxwg4B8huT5CpNXnLjvd3rzrZixxcrRCSltKB9p5zBP5FA9jQGl4c6Mc1dc3Z1wTyWxlzLvZgI7VZ35E46DffHQYA6ir+jR2YrDceM0hplpIShtAwlIHcBXS05Z2LDZYlsjgcrDYSpQH119VK9zk1pLy3qONd1rtGobcvtyFNWu4NpTt4IUn5j0rBdvJXp0IlY5/wAkspWr0/Lu8uO7+nLY3AfbXyp7J8OodGPrDG49DW0qlrT0XJ7WzNYpUPvz+ppMiS38VC07Z2V8puDrqVuujuKQSAjPng1Mz2IqtDiFoeNqmCXo6UNXVlP0L3QOAfYX5eB7vTNQ3gvrORp++f2XvSlpiSHi22l3rGfzjHkFHYjxwfGrYtIbFsipZmKnNhsASlLCy7j7RUNjmqd432IQrtEvkVJQJmUPFO2HU9FepT/LWnBke+jMufH87o9I0qutN8WdMu2S2fpi7NsXFxhIkILayErGxJISQMkZ699WBHkMymG34zqHWXEhSHG1BSVA94I61rMh9aUpQClKUArV6lvcTTlllXaeohiOnJCfrLJ2CR5kkCtpVb8fYcmXoFSorSnBHlNvPcu/KgBQJ9ASKAgKeK+v7q49Is9sQqL2hSlLEJbwR5FXecY/9VGNIPyb/wAUYUu6D/FOzFPvDl5cKSCrGO7BSNqmGguIOnrLo1mJMLjMuIF5YS2SXyVFQIOMb5xuRjHhUO0RcW3uKEOcEltuVNcKUqO47TmAB/eFVOqfZNFqmU5aZ6JqntaaB1JddcOT4XKqNIcQpuUXgn4cAAYIznbG2AauGlYYtw9o3XCtfQBgAEknxPfXyflR46mkvvNtqeX2bQWoArV15RnqdjtX1qK62/6jpXH/AJlv+RVRK29E0+q2SrrUK4qaZuWprLGatSkqdjv9oWFrCQ4CMZydsjz8TU1HSs0mnL2ialUtMinDbT83TmmUQrk4lUhTynShKuYNA4+UH2ycd5NdHjNGS/oWQ4QOZiQ04k+G/J/yqcVCOMkhLGhJSFEZffabSPE83N/xNe4p1kTK7lTjaIDw40HbNV6emypciS1KQ+WWlNkcqPlSrJSRv1PeK2XDWfcND8SFaXlv9rElOBlSQfl5iMtuJB6E5AP3u/AqM6F17K0hFfjfAtyor6+0AUsoUF4AyFYORsNsVI+Hluu2u+IiNTzGuyiRXkvrcCSEZRjkbQe87DPkCT1FbUr7vfhirp0WvT0XSlKsKxSlKAVxdbQ82pt1CVoWClSVDIUD1BFcqUBXczgxo+VLMhMaVHBVzFpmQQg+WCCQPQiqp4u6cb0bq+FLszAjQ3W23YwTnCHG8BQ33PRKj96vTVRPiXpFvWGmnYSOVM1o9rEcVsA4B0J8CNj7HuoD4WK6sXu0RLnGP0clsLx+qe9PqDke1dfVc+da7BLnWuOmRIYSlfZqSTlIUOfYEH6uTVP8N9XO6Rub9kvqXGYa3ilwLBzFdGxJHgcYPoD63ohSHW0rQpK0LAUlSTkKB6EHvFc/JDx198OjjtZJ+enWtN0hXmA3OtshD8dzopJ6HwPgR3iszLfEnORXJTIcXFeD7BJI5FgEA7ddietaCdo/s5zlw01cXLLLdJLwabDjLx23U2dgduorh2evY+CJGn5gTsUqbdaUr3GwP5V50t7lk9n5SJZWtVfYIv7dkSpxyapkvKDaeZLSO7nP2c93qPEVpXH9dSk9m1CskAk4Ly31vFI8QkDB962OmNPN2Np916QuZcZa+eXMcGFOq7gB3JGdh/8AB1SX1k9m38Ru6pfjnfUyJ8OxsK5vhvpnwP11D5R6hO/+6rB13rGJpS2lRKHbg6k/DR87k/rK8Ej8+g8q84P6Tlat1OrUV4CnIcV/tVuOD/UP5yB6A7n2HfV3HxvfZlHIyfOqLi0LpWLbNFWm2XOEw88012jiX2kr5XFnmUNx3E49qlbbaG0JQ2hKUpGEpSMADyrkBilbDGKUpQClKUApSlAKHelKArjilwyY1Yg3G2cke8oTjmOyJAHRKvA+CvY7YxUVh1fqPh/NXaLrEcUw2fmhycpU35oV3A+6T+depK1V/wBOWfUUX4a9QGZTYzylYwpH3VDdPsahyqWmTNOXtFf2XiZpe6IHPO+CdPVuWnkx/u3T+dSNq8Wt5AW1c4K0n7SZKCP41Dr1wFtz7inLNd5EQHfspDYdSPIEFJ/HNRxzgJfwshq62xSe4q7QH+U1nfGn+GaFyaXqLIn6s09bkFUu8wUEfZS8Fq/dTk1AdTcYY6G1sabjKdd3HxUlOEp8wjqffHoazb+AM5SgbjfYzSe8R2FLJ/EpqfaZ4S6WsS0PLjLuElByHZhCgD5IACfxBPnXqePK9+kVyLfnwqbRXD6+68uP6YvzshmA4rnclO/5kjybB7u7PQd2elei7VbYdpt7EC3R0MRWE8rbaOgH9T3k99doJCQABgCs1eZx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388938" y="-369888"/>
            <a:ext cx="11430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867" name="AutoShape 4" descr="data:image/jpg;base64,/9j/4AAQSkZJRgABAQAAAQABAAD/2wBDAAkGBwgHBgkIBwgKCgkLDRYPDQwMDRsUFRAWIB0iIiAdHx8kKDQsJCYxJx8fLT0tMTU3Ojo6Iys/RD84QzQ5Ojf/2wBDAQoKCg0MDRoPDxo3JR8lNzc3Nzc3Nzc3Nzc3Nzc3Nzc3Nzc3Nzc3Nzc3Nzc3Nzc3Nzc3Nzc3Nzc3Nzc3Nzc3Nzf/wAARCABkAIUDASIAAhEBAxEB/8QAHAABAAICAwEAAAAAAAAAAAAAAAYHAQUCBAgD/8QAQBAAAQMDAgMGAgYHBwUAAAAAAQIDBAAFEQYhBxIxE0FRYXGBFCIjMkJykaEVUmKSsbLBFhckMzSCwjVDVeHw/8QAGgEBAAMBAQEAAAAAAAAAAAAAAAEDBAUCBv/EACIRAAMAAgMBAQACAwAAAAAAAAABAgMRBBIxIQVBUWFxwf/aAAwDAQACEQMRAD8AvGlKUApSlAKVWfEnixF0vIXa7UyibdE47TnP0TGR0Vg5Kumw9z3VVb0rX2p1qnyrlLjt8uU5fMdAHX5UJx+OPevF5IxrdvR7jHVvUrZZnGLiM/psos1icSLo6kLde5QrsEHoADtzHz6DfvFVWNLanvhE263JQeWM5lPrW579celdHREVy86mEqf2koMpLrrjqiolXROSdzvj8Ktb1rlfo/oXgpY8fp0uDwYzS7vwrj+7+7p+ZF0Y5huMKWP6Vkt620ifjoV1kqaQOZxTL6loH30K2I9QasasEAgggEHqD31gj9fkKl200bb/AC8DWp2mSXhZxAZ1jbzHlBLV3jJBfbAwHE5xzp8umR3E+BFTyvLF0blaG1dEvlpRysdpzoSDhP7bZ8iCfY+VWrB46aXeSfio1yjKH6zSVg+4V/Svo8WWcsK58ZwcuOsVuK9RaVKrmDxo0pNujEFHxzYeUEJkOsgNhR2APzZHrjFWNVhWKUpQClKUApSlAKj+vr6rTWkbldm08zrLeGh+2ohKSfIFQPtUgqFcZIr8vhxd24zanFpS24UpG/KlxKlH2AJ9qApLh9aDcZL98uRU+vtTyFz5itw7qWc9Tv8AiT4VNrvJYjW2SuS820gtLSFLVgElJ2GepqvtP6vYsumTFQypyalxXIk/Uwd8k+XhWLJprUevZZluLKYwVhUp/ZtP7KAOp8h7kVxMvDy5+Q8mV6leHYxcrHhwKMa3T9Ojo/UkfTyJhejuPLe5OXkUE4xnqfcVulcSlZ+W1Jx5v7/y1YNn4T6bgISZqHri99pTzhQjPklJH5k1IEaO0yhISmw27A8Y6T/EVoy4uLkt3U7b/wBlOLJyYhTNaRUkbiSyo4k2xxA8W3Qr8iB/GpHadUWi7KCI0oIePRp4cij6dx9jUuncP9KzUFLlljtnuUxzNEfukCoFqfg86y2uRpuUp7G/wsggLP3V7A+hA9aorg8TJ8ncsunmcmPtapEjkx2ZTSmZLSHW1dUOJBB9jWpkaSsMhYUu2tJIH/bUpA/AEVCLZq+72EuwLkwt5TXyhuQSlbSvAnGceRrY26BrjXpxBYcbgrCh2gBZY26jm+0e7G9UYvzeVF6m9L+0/wDhbk/Q41Tup2/60auXBgydaW+36aY5wXmkYQsqC182SQSTsB39Nia9aCq+4Z8Moujz8fMdTLu60FBcSPo2knqEAjOfFR9MDfNhV3onpKne9HEuu9OtaFKUr2eRSlKAUpSgFRniFqpjSWmpFwdSlx9X0UZlXRxwg4B8huT5CpNXnLjvd3rzrZixxcrRCSltKB9p5zBP5FA9jQGl4c6Mc1dc3Z1wTyWxlzLvZgI7VZ35E46DffHQYA6ir+jR2YrDceM0hplpIShtAwlIHcBXS05Z2LDZYlsjgcrDYSpQH119VK9zk1pLy3qONd1rtGobcvtyFNWu4NpTt4IUn5j0rBdvJXp0IlY5/wAkspWr0/Lu8uO7+nLY3AfbXyp7J8OodGPrDG49DW0qlrT0XJ7WzNYpUPvz+ppMiS38VC07Z2V8puDrqVuujuKQSAjPng1Mz2IqtDiFoeNqmCXo6UNXVlP0L3QOAfYX5eB7vTNQ3gvrORp++f2XvSlpiSHi22l3rGfzjHkFHYjxwfGrYtIbFsipZmKnNhsASlLCy7j7RUNjmqd432IQrtEvkVJQJmUPFO2HU9FepT/LWnBke+jMufH87o9I0qutN8WdMu2S2fpi7NsXFxhIkILayErGxJISQMkZ699WBHkMymG34zqHWXEhSHG1BSVA94I61rMh9aUpQClKUArV6lvcTTlllXaeohiOnJCfrLJ2CR5kkCtpVb8fYcmXoFSorSnBHlNvPcu/KgBQJ9ASKAgKeK+v7q49Is9sQqL2hSlLEJbwR5FXecY/9VGNIPyb/wAUYUu6D/FOzFPvDl5cKSCrGO7BSNqmGguIOnrLo1mJMLjMuIF5YS2SXyVFQIOMb5xuRjHhUO0RcW3uKEOcEltuVNcKUqO47TmAB/eFVOqfZNFqmU5aZ6JqntaaB1JddcOT4XKqNIcQpuUXgn4cAAYIznbG2AauGlYYtw9o3XCtfQBgAEknxPfXyflR46mkvvNtqeX2bQWoArV15RnqdjtX1qK62/6jpXH/AJlv+RVRK29E0+q2SrrUK4qaZuWprLGatSkqdjv9oWFrCQ4CMZydsjz8TU1HSs0mnL2ialUtMinDbT83TmmUQrk4lUhTynShKuYNA4+UH2ycd5NdHjNGS/oWQ4QOZiQ04k+G/J/yqcVCOMkhLGhJSFEZffabSPE83N/xNe4p1kTK7lTjaIDw40HbNV6emypciS1KQ+WWlNkcqPlSrJSRv1PeK2XDWfcND8SFaXlv9rElOBlSQfl5iMtuJB6E5AP3u/AqM6F17K0hFfjfAtyor6+0AUsoUF4AyFYORsNsVI+Hluu2u+IiNTzGuyiRXkvrcCSEZRjkbQe87DPkCT1FbUr7vfhirp0WvT0XSlKsKxSlKAVxdbQ82pt1CVoWClSVDIUD1BFcqUBXczgxo+VLMhMaVHBVzFpmQQg+WCCQPQiqp4u6cb0bq+FLszAjQ3W23YwTnCHG8BQ33PRKj96vTVRPiXpFvWGmnYSOVM1o9rEcVsA4B0J8CNj7HuoD4WK6sXu0RLnGP0clsLx+qe9PqDke1dfVc+da7BLnWuOmRIYSlfZqSTlIUOfYEH6uTVP8N9XO6Rub9kvqXGYa3ilwLBzFdGxJHgcYPoD63ohSHW0rQpK0LAUlSTkKB6EHvFc/JDx198OjjtZJ+enWtN0hXmA3OtshD8dzopJ6HwPgR3iszLfEnORXJTIcXFeD7BJI5FgEA7ddietaCdo/s5zlw01cXLLLdJLwabDjLx23U2dgduorh2evY+CJGn5gTsUqbdaUr3GwP5V50t7lk9n5SJZWtVfYIv7dkSpxyapkvKDaeZLSO7nP2c93qPEVpXH9dSk9m1CskAk4Ly31vFI8QkDB962OmNPN2Np916QuZcZa+eXMcGFOq7gB3JGdh/8AB1SX1k9m38Ru6pfjnfUyJ8OxsK5vhvpnwP11D5R6hO/+6rB13rGJpS2lRKHbg6k/DR87k/rK8Ej8+g8q84P6Tlat1OrUV4CnIcV/tVuOD/UP5yB6A7n2HfV3HxvfZlHIyfOqLi0LpWLbNFWm2XOEw88012jiX2kr5XFnmUNx3E49qlbbaG0JQ2hKUpGEpSMADyrkBilbDGKUpQClKUApSlAKHelKArjilwyY1Yg3G2cke8oTjmOyJAHRKvA+CvY7YxUVh1fqPh/NXaLrEcUw2fmhycpU35oV3A+6T+depK1V/wBOWfUUX4a9QGZTYzylYwpH3VDdPsahyqWmTNOXtFf2XiZpe6IHPO+CdPVuWnkx/u3T+dSNq8Wt5AW1c4K0n7SZKCP41Dr1wFtz7inLNd5EQHfspDYdSPIEFJ/HNRxzgJfwshq62xSe4q7QH+U1nfGn+GaFyaXqLIn6s09bkFUu8wUEfZS8Fq/dTk1AdTcYY6G1sabjKdd3HxUlOEp8wjqffHoazb+AM5SgbjfYzSe8R2FLJ/EpqfaZ4S6WsS0PLjLuElByHZhCgD5IACfxBPnXqePK9+kVyLfnwqbRXD6+68uP6YvzshmA4rnclO/5kjybB7u7PQd2elei7VbYdpt7EC3R0MRWE8rbaOgH9T3k99doJCQABgCs1eZx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388938" y="-369888"/>
            <a:ext cx="11430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868" name="AutoShape 6" descr="data:image/jpg;base64,/9j/4AAQSkZJRgABAQAAAQABAAD/2wBDAAkGBwgHBgkIBwgKCgkLDRYPDQwMDRsUFRAWIB0iIiAdHx8kKDQsJCYxJx8fLT0tMTU3Ojo6Iys/RD84QzQ5Ojf/2wBDAQoKCg0MDRoPDxo3JR8lNzc3Nzc3Nzc3Nzc3Nzc3Nzc3Nzc3Nzc3Nzc3Nzc3Nzc3Nzc3Nzc3Nzc3Nzc3Nzc3Nzf/wAARCABrAF0DASIAAhEBAxEB/8QAGwAAAgMBAQEAAAAAAAAAAAAABQYDBAcAAgH/xAA2EAABBAECBAQEAwcFAAAAAAABAAIDBBEFIQYSMUETMlFhInGB0SNCoQcUFZGxwfA0YnKTsv/EABkBAAMBAQEAAAAAAAAAAAAAAAECBAADBf/EAB0RAAIDAQEBAQEAAAAAAAAAAAABAgMRIRJBIjH/2gAMAwEAAhEDEQA/AMQXLlPWiDjzvGWjoPVYx7rVfEw6QlrT0HcqV1KPPmf+n2VypC+aTAR2vpOQC9I5YdYw1Cs3T2uPV/8An0VhmkMd+aT9PsnKPSox+XdWG6bE07A/ySuzBlWhHdogAyDJ+n2UDtMa3qXfotFNFnJ5c/MKha05jjs0BBWaZ1pCO6lG1vmefQ5CpSxOiOHdOx9U039PMeSEGliDuZrxsuilokoYDFy9SMMby0rymOZ6Y0vcGjuiEbPK0dlFShPhOmI78o/v/ZWoB+IO+6GjxQxaHVHJzkdSmRkGG5wh+iwkV2bblMtSv4jBkbKWU+lUY8KIi2BAKkZFk7ozHRA+EjY9CuNAtBHUrekzeQP4ZIOVWljxuQjJqPDjsoLFTIIwcoekbBb1CBrmFJ15vhykD1T/AHqr2g4GQknWYnRzZIx810rfRJrgHsx+IzI8zd1RRMjbIVGzEYpi3GBsR8iqCeSC5iMFCBhGDyhx+u/915ot8W1Gwd3IvrNfEzmAYAAaPpsqnDlfxNahYR0cllxMaHeDrXcynC0lpLsbAKzW4ikrAmSm5zfYIi6CKtB41ho5AM5wql3ieHT6Ucw0l7673Foe4gZPyUcf18LZLFuhDTuJ6dtwaWOjcezgjzXsc0uHfdKNR1fVGMsRVXV5Ht5wxw6t9QmzT6rn0zgHYd0knjwOLNB1/VKtRrnSE+wCXJOKDI8tgpvOT5iEXuQRMc+Wdvws65QqxxKzTbzaLdGLpHcvKXHzZ+iaHfgJpI8DUJLBxPAWg9HAdEv8WVAIRKB0KcI78VyYxvqOglBwWkbH5FD+LaYOkSvxjAz0WjLJGlH8mYs3dj3U2r0nvbXfE3J5S1306f1XuhCHS5fnAKZKrYnxDLQceqt0haeHvXo+aY8o6qHhSADiKHbq0opcjbO1sg3D2hw+u6howupazWmxgB2Cks4sOlK01SGnHNAGloIx3Cgn0l3IY2xRPjz5XtyFPplkFo3RlmHDOVHErbaAdfTzE3xJgzIGGhrcYRXTowK0myjvyBoa1u5PorNABtQ56kLLrA3wDimyxztcBnPcKtJpcpeD+G4jYFzNx9UQjk8KwR2JRDLSMoRC2wNDpTI/jeAXfJAOL42DSrDdvIU23Zgxh3SRxTYMlOZoPUEIr+ge4Zvp0Iy/2CKVYHNj77qKpAWF2RjmOEZriNkeZCG5O2VfBb0js48K/D8v77olSTOSyPw3exbt/QBXZp67YWmQ8sjSMD1S1+zu2Hvsaa9wHP8Aix59tnD+WD9CmLV6rXNIb+Xv7ozSkhYScWOmlyHwo3g5BAKYYLBc3qkzhiyZdOja/wA7PhKZK8vKM+i82XJYegnqPerPsxwmaswSSDo1AI+IdThhMc9fEp7DOCisutU2l7Zp2N5eozuoP4vpEw5i/wAvtuU6SGSb+FPSbmqW3+HagDQXZDh2CZ+dzGblAma3p2SIpw0js/ZXIb7LUPNGQR6gpXwD3eoh1KyXZGUocQTtihaZThpfhMlwjJJKRuLZ+eWCFvTPMU1S2Qtj8x0hrkS/E0ENGwygPF16WGatBC8gta57se5wP/KYqbQ2vvsB1JSDrFsXtSnsAksLsM/4jYL0EkkedJtvWR6dcl0+7DbgP4kTg4e/qPkRstTFmveoRWqx5opG8wz1B7g+4OyyNHeGda/h8pr2XE1JDk9+R3r90GtDF4x/0m6atsR/ld1+acK84eBjoUlaXALFgOG7SNiDnPujWnWzBL4M22DgKS+HdRZTPmML29LpuHitrsc8nJJHVD3t01pDZtPbzj0GEeqmORoORgq42vXPUArjGTKFZgqR6bTsvyKjGM9MIiyKKmzkhaGtHYIvLDCwfDgIFqtuKAEZGQg22zOW9KOpWsZAO6U78Tp7gLhsD1RgudYkMh6BVdZmr6VQdatHBJ+BgO7z2A/zZd6V0nuf5F7ibUf3KgasZxLOMbdm9z9en80lKe9blu2n2Jzl7j07AdgFArEQnLly5YwycJ8UP0WYR2WGaoew80fu37f0WgyWamq1229LnZKOp5TuPYjqD81jSnq2rFOUTVJpIZG9HMcQUk4ekdIWeTX62pTwDGTj3VxuvTtGMZWdxcQ6pJXjc+w1xLRkmFn2Xka9qWf9QP8AqZ9lO6ilWo0KbW7UjcNGFQ5J7Uo58uJShHr+pg7WGfWFn2VbWeJdZdCyEXnRsfnm8JjWE/VoBWVLM7kvg46xrem6BCY53ie5jatG7cH/AHH8o/X2Wbazq9vWLZsXX5PRjG7NYPQBUSSTk7lfFRCCguE07HP+nLly5Ocz/9k="/>
          <p:cNvSpPr>
            <a:spLocks noChangeAspect="1" noChangeArrowheads="1"/>
          </p:cNvSpPr>
          <p:nvPr/>
        </p:nvSpPr>
        <p:spPr bwMode="auto">
          <a:xfrm>
            <a:off x="388938" y="-376238"/>
            <a:ext cx="762000" cy="8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869" name="AutoShape 8" descr="data:image/jpg;base64,/9j/4AAQSkZJRgABAQAAAQABAAD/2wBDAAkGBwgHBgkIBwgKCgkLDRYPDQwMDRsUFRAWIB0iIiAdHx8kKDQsJCYxJx8fLT0tMTU3Ojo6Iys/RD84QzQ5Ojf/2wBDAQoKCg0MDRoPDxo3JR8lNzc3Nzc3Nzc3Nzc3Nzc3Nzc3Nzc3Nzc3Nzc3Nzc3Nzc3Nzc3Nzc3Nzc3Nzc3Nzc3Nzf/wAARCABrAF0DASIAAhEBAxEB/8QAGwAAAgMBAQEAAAAAAAAAAAAABQYDBAcAAgH/xAA2EAABBAECBAQEAwcFAAAAAAABAAIDBBEFIQYSMUETMlFhInGB0SNCoQcUFZGxwfA0YnKTsv/EABkBAAMBAQEAAAAAAAAAAAAAAAECBAADBf/EAB0RAAIDAQEBAQEAAAAAAAAAAAABAgMRIRJBIjH/2gAMAwEAAhEDEQA/AMQXLlPWiDjzvGWjoPVYx7rVfEw6QlrT0HcqV1KPPmf+n2VypC+aTAR2vpOQC9I5YdYw1Cs3T2uPV/8An0VhmkMd+aT9PsnKPSox+XdWG6bE07A/ySuzBlWhHdogAyDJ+n2UDtMa3qXfotFNFnJ5c/MKha05jjs0BBWaZ1pCO6lG1vmefQ5CpSxOiOHdOx9U039PMeSEGliDuZrxsuilokoYDFy9SMMby0rymOZ6Y0vcGjuiEbPK0dlFShPhOmI78o/v/ZWoB+IO+6GjxQxaHVHJzkdSmRkGG5wh+iwkV2bblMtSv4jBkbKWU+lUY8KIi2BAKkZFk7ozHRA+EjY9CuNAtBHUrekzeQP4ZIOVWljxuQjJqPDjsoLFTIIwcoekbBb1CBrmFJ15vhykD1T/AHqr2g4GQknWYnRzZIx810rfRJrgHsx+IzI8zd1RRMjbIVGzEYpi3GBsR8iqCeSC5iMFCBhGDyhx+u/915ot8W1Gwd3IvrNfEzmAYAAaPpsqnDlfxNahYR0cllxMaHeDrXcynC0lpLsbAKzW4ikrAmSm5zfYIi6CKtB41ho5AM5wql3ieHT6Ucw0l7673Foe4gZPyUcf18LZLFuhDTuJ6dtwaWOjcezgjzXsc0uHfdKNR1fVGMsRVXV5Ht5wxw6t9QmzT6rn0zgHYd0knjwOLNB1/VKtRrnSE+wCXJOKDI8tgpvOT5iEXuQRMc+Wdvws65QqxxKzTbzaLdGLpHcvKXHzZ+iaHfgJpI8DUJLBxPAWg9HAdEv8WVAIRKB0KcI78VyYxvqOglBwWkbH5FD+LaYOkSvxjAz0WjLJGlH8mYs3dj3U2r0nvbXfE3J5S1306f1XuhCHS5fnAKZKrYnxDLQceqt0haeHvXo+aY8o6qHhSADiKHbq0opcjbO1sg3D2hw+u6howupazWmxgB2Cks4sOlK01SGnHNAGloIx3Cgn0l3IY2xRPjz5XtyFPplkFo3RlmHDOVHErbaAdfTzE3xJgzIGGhrcYRXTowK0myjvyBoa1u5PorNABtQ56kLLrA3wDimyxztcBnPcKtJpcpeD+G4jYFzNx9UQjk8KwR2JRDLSMoRC2wNDpTI/jeAXfJAOL42DSrDdvIU23Zgxh3SRxTYMlOZoPUEIr+ge4Zvp0Iy/2CKVYHNj77qKpAWF2RjmOEZriNkeZCG5O2VfBb0js48K/D8v77olSTOSyPw3exbt/QBXZp67YWmQ8sjSMD1S1+zu2Hvsaa9wHP8Aix59tnD+WD9CmLV6rXNIb+Xv7ozSkhYScWOmlyHwo3g5BAKYYLBc3qkzhiyZdOja/wA7PhKZK8vKM+i82XJYegnqPerPsxwmaswSSDo1AI+IdThhMc9fEp7DOCisutU2l7Zp2N5eozuoP4vpEw5i/wAvtuU6SGSb+FPSbmqW3+HagDQXZDh2CZ+dzGblAma3p2SIpw0js/ZXIb7LUPNGQR6gpXwD3eoh1KyXZGUocQTtihaZThpfhMlwjJJKRuLZ+eWCFvTPMU1S2Qtj8x0hrkS/E0ENGwygPF16WGatBC8gta57se5wP/KYqbQ2vvsB1JSDrFsXtSnsAksLsM/4jYL0EkkedJtvWR6dcl0+7DbgP4kTg4e/qPkRstTFmveoRWqx5opG8wz1B7g+4OyyNHeGda/h8pr2XE1JDk9+R3r90GtDF4x/0m6atsR/ld1+acK84eBjoUlaXALFgOG7SNiDnPujWnWzBL4M22DgKS+HdRZTPmML29LpuHitrsc8nJJHVD3t01pDZtPbzj0GEeqmORoORgq42vXPUArjGTKFZgqR6bTsvyKjGM9MIiyKKmzkhaGtHYIvLDCwfDgIFqtuKAEZGQg22zOW9KOpWsZAO6U78Tp7gLhsD1RgudYkMh6BVdZmr6VQdatHBJ+BgO7z2A/zZd6V0nuf5F7ibUf3KgasZxLOMbdm9z9en80lKe9blu2n2Jzl7j07AdgFArEQnLly5YwycJ8UP0WYR2WGaoew80fu37f0WgyWamq1229LnZKOp5TuPYjqD81jSnq2rFOUTVJpIZG9HMcQUk4ekdIWeTX62pTwDGTj3VxuvTtGMZWdxcQ6pJXjc+w1xLRkmFn2Xka9qWf9QP8AqZ9lO6ilWo0KbW7UjcNGFQ5J7Uo58uJShHr+pg7WGfWFn2VbWeJdZdCyEXnRsfnm8JjWE/VoBWVLM7kvg46xrem6BCY53ie5jatG7cH/AHH8o/X2Wbazq9vWLZsXX5PRjG7NYPQBUSSTk7lfFRCCguE07HP+nLly5Ocz/9k="/>
          <p:cNvSpPr>
            <a:spLocks noChangeAspect="1" noChangeArrowheads="1"/>
          </p:cNvSpPr>
          <p:nvPr/>
        </p:nvSpPr>
        <p:spPr bwMode="auto">
          <a:xfrm>
            <a:off x="388938" y="-376238"/>
            <a:ext cx="762000" cy="87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870" name="AutoShape 12" descr="data:image/jpg;base64,/9j/4AAQSkZJRgABAQAAAQABAAD/2wBDAAkGBwgHBgkIBwgKCgkLDRYPDQwMDRsUFRAWIB0iIiAdHx8kKDQsJCYxJx8fLT0tMTU3Ojo6Iys/RD84QzQ5Ojf/2wBDAQoKCg0MDRoPDxo3JR8lNzc3Nzc3Nzc3Nzc3Nzc3Nzc3Nzc3Nzc3Nzc3Nzc3Nzc3Nzc3Nzc3Nzc3Nzc3Nzc3Nzf/wAARCABvAHgDASIAAhEBAxEB/8QAHAAAAQUBAQEAAAAAAAAAAAAAAAEEBQYHAgMI/8QAOhAAAQMDAgQEBQIEBAcAAAAAAQIDBAAFEQYhEhMxQSJRYXEHFCORoRUyFmJygSVSosEzNEJjsbLw/8QAGgEAAgMBAQAAAAAAAAAAAAAAAAQBAgMFBv/EACQRAAICAQQCAgMBAAAAAAAAAAECAAMRBBIhMSJBBRMUM1Fh/9oADAMBAAIRAxEAPwDcaKKQ0QhRTa4TGYEJ+XJVwtMoK1n0FZaPi5M+YUoWVoxSfAOcQ5j17VRnVe5ZVZuprdFZo18XoZxzbLNR/StBqzaT1jA1K481FbeZeZAUW3cZKT3GKBYp6MCjDsSzUUma5WtKUlSlAJG5JOwq8rOqWoj+I7N48XOL9MZV9QbUts1Darq6pmDNaddTuUA4Vj2NRuEna38ktRSD3pamRCiiiiEKKKKIQpDS5pD0ohMX+M819epIcBTqxFTF5nL4iEqUSd/XYU0b+H91kWZq4RX2HXXEBwRiCCUn+bzrS9X6fhXdsl9hAeW0WkyeHKm+4x5b01cgcFtgKlSJyBHaQ3yYfUrAAJ23PSk7BlzmMo2FGJkRsV6DnLXaJyV+XJJ/I2rRPhdpW5W2c9dLi0Y4U0Wm2VHxHJBycdOlWy5NR37e4mYHVMcIUpKCoKOP6dz7U708zHYt6ExFOmOfEjmkkgHtvv8AepqQbsyLHJWSRrP9carjuRp1mYbfS8CEKcwAk7gkdc9KvNwkGJBfkJaU6pptSwhPVWBnFZXaQvUmp3rmphKA0UvKjp34uwG/fuc1rcxAwJFCAksfUquBnoPtXtDkuwp0aZHP1WHAsYOCQDuM+orRZmioFwnKmLXIj83dbCCBhXfeoPU2mI1vt7kmJHeY5SxkuOhXNSTj+2NqV2kcx0Wo3Blv0jq9Gon5Mcw1xnWUheCsKCgatI6VhVueu9hvzbMNYZlPqQhaFgFKkkjG/TFaq/rCyxllp2ZxrTsrlIKgD7imq7QV8ondVtbx6lgpRUba73bbrn5CY08QMlAPiHuOtSIrUEHqYEEdxaKKKmREpFKCepA96Wm09QDOCMlR29KhjgSRzFkNNy2HWVE8KgUqIOCKiJThtrD7zxdcS0OIpSNyPMV6ru8S3x3nJT6AUpLnBnxH2FV63awM6S78+yGIp2bUkE8J/m96BQ9q7wOpQ6hKn2se5IQtRW2apS25CkBtGVlaeEJHvXrB1XY0K5X6hkqP7lg4++Kzy8y2rncVi2RuGKD9NDaN1kdVECmcSJKmuKbix3XVJxxBKemfOueLHVsToGtWGZuHEl9niaWClY8KxuPesytUSTpvVzkKa6l1U1lXA8jw8ZJyPY5BFWLQca4W6PKZnLQYyVfSAUSc98ZHSvW/R7O60Llem+JmAVOpOTkdNjjqPSmWIcDPcxTwJHYj+OkRWENrcVsM8TzgKuvc1BamQzb7PJJQUscxLqitwq4zxAkDPnTWDdI+p3mn5lsSxHSOOKHHDxqGeqgNgD1xXCIX8RXdCr7PZREYdy1CbScOY6cSj19qW+1GbYCIwKmXyIlUfdk6lub9xYhqKUAIQ2nBKUj/AH69KP02cB/yb47DKMVd7RFhoulxTbExm2kSxlKmydgkZ4SDtvmp2cpeG+W28VLUEl1rGW/InPb2o+sMe5U2n0JkMpEq3SC6nijzoysgg7pI3xW16fni6WaJNAALzQUQOx7/AJzVB+IFnCG37qh4A8tKXUEfuPTI/FW7QCFt6QtqXAQrlk7+RUSK20+QSJlfggNLDRRRTcWiVF6jStVnkFpSkqQOIFPXapSuHmkutqbWMpUCFDzBqVOCDIYZGBMbvTYUG5HVQOCT1INe9qTwxc/5lGpjUtgkxWnEgBTClgJcz037+tMG0pQlKE9E7V20dXTicNq2Wwkzx0tAfF7VIbSlbEV7hUnPi3HX2Gav0ULbkLQEcTXCCZC1DK1Htgdqz3TXMcvilhTqWcnmhtWM+Wav7rcSbFcZfWoIX1xkb+h868zrjRp7ygYZ7xO/o7XvpDMP8jS6sOuRFlp5x3id5iVKWPB/KnHQVX7vDXKiOxpJV40YUCckZq2RjFiRUQ4TZDKE78XXPrUNqKdBYTbipxtL0yUllSFqwSjJyrH9sZ9a5OqtXVKFobyWdDTn6XLEcGRxaTwDbHCnAx2FObJb0zXXFOHDbY3A7mjlFZCEYBVsMnpTqRAXboyeBxay4cLA6ZrkadTzYRkCdKywbdoOCYtqagx0XKO0pbDiwohbZO438Q9R6U6gPpTZ0JclKlOlOQ49lPEfXG4FNoVpkIiypslJbCWVBCCNztTdl6Cm2pIko5/IGG8/9WK9PoVZ6QbBgxF0rZiFOYjNpm3dD67rOYfgvNlCG2c+E5G4yO2CM9avFvQ23EabZGG0JCUjyA7VWLQtKLJHKTkBrfHn3/NWa2oLcNoKJJ4cnNOJXsORErwRxHNFFFaRaFIelLRRCUn4uRlv6MfcbcW2ph1twKQrBHiA2+9YurVl8gNpy61JSO7jW49yK3P4nnGh7n6pSP8AUK+fhH+dnwIOCUyZKEKA7jO/4pugkITFbhlwJdtAaqhmBPk3iQzHebc4sYxxJx2Hc9a06MtLsdp1skocQlYyMbEZrD9fwItpv12hQGUsx2iAhCegykVplr1ZaI9qhtypKkPNx2wscpXXhHSvJ/P/AB+T96ZLMY9pLwBsPAEsu4e4QCVKG3qazvUDJl/FK2w3NxBjBxQ8ieJX+4qwJ1ta3J8VEUSHSXUp4uXwgZON/vUxfdAWu6X/APXnn5bclIBWlp3hSrhGB6jpS3xehdarHYYJGBGvyE3DBzGSk01ceebdQeav6aspBV0p2lJLiElRUFZ2/tXrbww3co6pA4kKODxDb0rl6ZWDhQ2ATOidQgGSMyxyJPzOn3Xyko42CeE9tqgVm2/pxUAxxcrYgDOcf+asl4wLRLx0DSuntWbjtt2Fe7XKqMxLR1hwSOOZI6buPFdGrO+n6S1FaFA43xnFaOkYGBWMfMfJagiSs45biFH2zv8AitmQcpB86sOpHyVYV1I9zqiiipnOhRRRRCU74rucGiZg/wA620/6xWM6LZ+Z1/YGsZCXy4R6AGtp+J1smXbS7rEFAW4hxLhQTjiAO4HrWdfDXTdzZ1vGuM2GtiNHZcHE74SVEYAA70zX+oxd/wBokH8VSRqq9f1J/wDUV1/xIkYK6qS0kfYCpb4k6Yu87Utydix0uIkLQUEODYYHWuWbTJ/VYMJuO6tKZLaCQg4wCN/altWQFQGZjyJx/Z1qGA1Zbu/GjJKWmXW1pBOSBkGtrkL/AMMUv/tZ/FZZ8RrfKcv0pTEZ1wONJKSlOcmtKfdDdgBfUlB+XGeI434aSLLscA88xmpSGlXSoNyI6yOjg+1ektnluOsq7EgUxXKYfU03HebccUrwoQoEk+1TOo1NxEJnSFpaQpscQUfET5Ad68qmnd6CQpyDOqWAYCSFtfN1tD0Ra8PBBbWT+DUKdJyOYW0ymzgdSk1Gac1PEOoeXwOIZW0rhcKhgqHYj/7erjGuXOktKEd1PNUU4WP2jHWvVaM2PSu8czINZUSU6lXk6EdeeDsqclCMYIaRv+TV9jI5TDaAoqCUgZPU7Uzus1EVkBSC4tZwhCcZPrRa3nnS8HAAhKhwEeWNwacAOZnbbbaoZ+pI0UCipi0KKKKIRtOYMiM40lXCpQ2URnBqAVbLm2ccthzyUhwpx96s+KMVZXK9SjIrcmQcywImOofVIdae4QFhOClWPQ0sCzusSkuOOJUlG4AJqbxRjyrG2pbWVnGcdSyjZnb7kTdbYuW6l1paQcYIV3qJuGh410KVTrjPJAADaHvpp9k4q2YoxVBp6w5cDkzTe2MSq2vQlqt0qJKaXIW/GWpaVrX+4kY327U4uOjrXdLiqbcTJkKPRtbx4EDySB0qxYoxWuxRxiV3HOZCuaYtKoSIjUNDLaCSjljBGeu9SESE1FQEt5JAwFKOTinWKMVaSXYjGZF3WyMXKQw+646hbP7eA1IstIZQEIGAK7xQBRAsxAB9RaKKKJWf/9k="/>
          <p:cNvSpPr>
            <a:spLocks noChangeAspect="1" noChangeArrowheads="1"/>
          </p:cNvSpPr>
          <p:nvPr/>
        </p:nvSpPr>
        <p:spPr bwMode="auto">
          <a:xfrm>
            <a:off x="388938" y="-369888"/>
            <a:ext cx="93345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871" name="AutoShape 14" descr="data:image/jpg;base64,/9j/4AAQSkZJRgABAQAAAQABAAD/2wBDAAkGBwgHBgkIBwgKCgkLDRYPDQwMDRsUFRAWIB0iIiAdHx8kKDQsJCYxJx8fLT0tMTU3Ojo6Iys/RD84QzQ5Ojf/2wBDAQoKCg0MDRoPDxo3JR8lNzc3Nzc3Nzc3Nzc3Nzc3Nzc3Nzc3Nzc3Nzc3Nzc3Nzc3Nzc3Nzc3Nzc3Nzc3Nzc3Nzf/wAARCABvAHgDASIAAhEBAxEB/8QAHAAAAQUBAQEAAAAAAAAAAAAAAAEEBQYHAgMI/8QAOhAAAQMDAgQEBQIEBAcAAAAAAQIDBAAFEQYhEhMxQSJRYXEHFCORoRUyFmJygSVSosEzNEJjsbLw/8QAGgEAAgMBAQAAAAAAAAAAAAAAAAQBAgMFBv/EACQRAAICAQQCAgMBAAAAAAAAAAECAAMRBBIhMSJBBRMUM1Fh/9oADAMBAAIRAxEAPwDcaKKQ0QhRTa4TGYEJ+XJVwtMoK1n0FZaPi5M+YUoWVoxSfAOcQ5j17VRnVe5ZVZuprdFZo18XoZxzbLNR/StBqzaT1jA1K481FbeZeZAUW3cZKT3GKBYp6MCjDsSzUUma5WtKUlSlAJG5JOwq8rOqWoj+I7N48XOL9MZV9QbUts1Darq6pmDNaddTuUA4Vj2NRuEna38ktRSD3pamRCiiiiEKKKKIQpDS5pD0ohMX+M819epIcBTqxFTF5nL4iEqUSd/XYU0b+H91kWZq4RX2HXXEBwRiCCUn+bzrS9X6fhXdsl9hAeW0WkyeHKm+4x5b01cgcFtgKlSJyBHaQ3yYfUrAAJ23PSk7BlzmMo2FGJkRsV6DnLXaJyV+XJJ/I2rRPhdpW5W2c9dLi0Y4U0Wm2VHxHJBycdOlWy5NR37e4mYHVMcIUpKCoKOP6dz7U708zHYt6ExFOmOfEjmkkgHtvv8AepqQbsyLHJWSRrP9carjuRp1mYbfS8CEKcwAk7gkdc9KvNwkGJBfkJaU6pptSwhPVWBnFZXaQvUmp3rmphKA0UvKjp34uwG/fuc1rcxAwJFCAksfUquBnoPtXtDkuwp0aZHP1WHAsYOCQDuM+orRZmioFwnKmLXIj83dbCCBhXfeoPU2mI1vt7kmJHeY5SxkuOhXNSTj+2NqV2kcx0Wo3Blv0jq9Gon5Mcw1xnWUheCsKCgatI6VhVueu9hvzbMNYZlPqQhaFgFKkkjG/TFaq/rCyxllp2ZxrTsrlIKgD7imq7QV8ondVtbx6lgpRUba73bbrn5CY08QMlAPiHuOtSIrUEHqYEEdxaKKKmREpFKCepA96Wm09QDOCMlR29KhjgSRzFkNNy2HWVE8KgUqIOCKiJThtrD7zxdcS0OIpSNyPMV6ru8S3x3nJT6AUpLnBnxH2FV63awM6S78+yGIp2bUkE8J/m96BQ9q7wOpQ6hKn2se5IQtRW2apS25CkBtGVlaeEJHvXrB1XY0K5X6hkqP7lg4++Kzy8y2rncVi2RuGKD9NDaN1kdVECmcSJKmuKbix3XVJxxBKemfOueLHVsToGtWGZuHEl9niaWClY8KxuPesytUSTpvVzkKa6l1U1lXA8jw8ZJyPY5BFWLQca4W6PKZnLQYyVfSAUSc98ZHSvW/R7O60Llem+JmAVOpOTkdNjjqPSmWIcDPcxTwJHYj+OkRWENrcVsM8TzgKuvc1BamQzb7PJJQUscxLqitwq4zxAkDPnTWDdI+p3mn5lsSxHSOOKHHDxqGeqgNgD1xXCIX8RXdCr7PZREYdy1CbScOY6cSj19qW+1GbYCIwKmXyIlUfdk6lub9xYhqKUAIQ2nBKUj/AH69KP02cB/yb47DKMVd7RFhoulxTbExm2kSxlKmydgkZ4SDtvmp2cpeG+W28VLUEl1rGW/InPb2o+sMe5U2n0JkMpEq3SC6nijzoysgg7pI3xW16fni6WaJNAALzQUQOx7/AJzVB+IFnCG37qh4A8tKXUEfuPTI/FW7QCFt6QtqXAQrlk7+RUSK20+QSJlfggNLDRRRTcWiVF6jStVnkFpSkqQOIFPXapSuHmkutqbWMpUCFDzBqVOCDIYZGBMbvTYUG5HVQOCT1INe9qTwxc/5lGpjUtgkxWnEgBTClgJcz037+tMG0pQlKE9E7V20dXTicNq2Wwkzx0tAfF7VIbSlbEV7hUnPi3HX2Gav0ULbkLQEcTXCCZC1DK1Htgdqz3TXMcvilhTqWcnmhtWM+Wav7rcSbFcZfWoIX1xkb+h868zrjRp7ygYZ7xO/o7XvpDMP8jS6sOuRFlp5x3id5iVKWPB/KnHQVX7vDXKiOxpJV40YUCckZq2RjFiRUQ4TZDKE78XXPrUNqKdBYTbipxtL0yUllSFqwSjJyrH9sZ9a5OqtXVKFobyWdDTn6XLEcGRxaTwDbHCnAx2FObJb0zXXFOHDbY3A7mjlFZCEYBVsMnpTqRAXboyeBxay4cLA6ZrkadTzYRkCdKywbdoOCYtqagx0XKO0pbDiwohbZO438Q9R6U6gPpTZ0JclKlOlOQ49lPEfXG4FNoVpkIiypslJbCWVBCCNztTdl6Cm2pIko5/IGG8/9WK9PoVZ6QbBgxF0rZiFOYjNpm3dD67rOYfgvNlCG2c+E5G4yO2CM9avFvQ23EabZGG0JCUjyA7VWLQtKLJHKTkBrfHn3/NWa2oLcNoKJJ4cnNOJXsORErwRxHNFFFaRaFIelLRRCUn4uRlv6MfcbcW2ph1twKQrBHiA2+9YurVl8gNpy61JSO7jW49yK3P4nnGh7n6pSP8AUK+fhH+dnwIOCUyZKEKA7jO/4pugkITFbhlwJdtAaqhmBPk3iQzHebc4sYxxJx2Hc9a06MtLsdp1skocQlYyMbEZrD9fwItpv12hQGUsx2iAhCegykVplr1ZaI9qhtypKkPNx2wscpXXhHSvJ/P/AB+T96ZLMY9pLwBsPAEsu4e4QCVKG3qazvUDJl/FK2w3NxBjBxQ8ieJX+4qwJ1ta3J8VEUSHSXUp4uXwgZON/vUxfdAWu6X/APXnn5bclIBWlp3hSrhGB6jpS3xehdarHYYJGBGvyE3DBzGSk01ceebdQeav6aspBV0p2lJLiElRUFZ2/tXrbww3co6pA4kKODxDb0rl6ZWDhQ2ATOidQgGSMyxyJPzOn3Xyko42CeE9tqgVm2/pxUAxxcrYgDOcf+asl4wLRLx0DSuntWbjtt2Fe7XKqMxLR1hwSOOZI6buPFdGrO+n6S1FaFA43xnFaOkYGBWMfMfJagiSs45biFH2zv8AitmQcpB86sOpHyVYV1I9zqiiipnOhRRRRCU74rucGiZg/wA620/6xWM6LZ+Z1/YGsZCXy4R6AGtp+J1smXbS7rEFAW4hxLhQTjiAO4HrWdfDXTdzZ1vGuM2GtiNHZcHE74SVEYAA70zX+oxd/wBokH8VSRqq9f1J/wDUV1/xIkYK6qS0kfYCpb4k6Yu87Utydix0uIkLQUEODYYHWuWbTJ/VYMJuO6tKZLaCQg4wCN/altWQFQGZjyJx/Z1qGA1Zbu/GjJKWmXW1pBOSBkGtrkL/AMMUv/tZ/FZZ8RrfKcv0pTEZ1wONJKSlOcmtKfdDdgBfUlB+XGeI434aSLLscA88xmpSGlXSoNyI6yOjg+1ektnluOsq7EgUxXKYfU03HebccUrwoQoEk+1TOo1NxEJnSFpaQpscQUfET5Ad68qmnd6CQpyDOqWAYCSFtfN1tD0Ra8PBBbWT+DUKdJyOYW0ymzgdSk1Gac1PEOoeXwOIZW0rhcKhgqHYj/7erjGuXOktKEd1PNUU4WP2jHWvVaM2PSu8czINZUSU6lXk6EdeeDsqclCMYIaRv+TV9jI5TDaAoqCUgZPU7Uzus1EVkBSC4tZwhCcZPrRa3nnS8HAAhKhwEeWNwacAOZnbbbaoZ+pI0UCipi0KKKKIRtOYMiM40lXCpQ2URnBqAVbLm2ccthzyUhwpx96s+KMVZXK9SjIrcmQcywImOofVIdae4QFhOClWPQ0sCzusSkuOOJUlG4AJqbxRjyrG2pbWVnGcdSyjZnb7kTdbYuW6l1paQcYIV3qJuGh410KVTrjPJAADaHvpp9k4q2YoxVBp6w5cDkzTe2MSq2vQlqt0qJKaXIW/GWpaVrX+4kY327U4uOjrXdLiqbcTJkKPRtbx4EDySB0qxYoxWuxRxiV3HOZCuaYtKoSIjUNDLaCSjljBGeu9SESE1FQEt5JAwFKOTinWKMVaSXYjGZF3WyMXKQw+646hbP7eA1IstIZQEIGAK7xQBRAsxAB9RaKKKJWf/9k="/>
          <p:cNvSpPr>
            <a:spLocks noChangeAspect="1" noChangeArrowheads="1"/>
          </p:cNvSpPr>
          <p:nvPr/>
        </p:nvSpPr>
        <p:spPr bwMode="auto">
          <a:xfrm>
            <a:off x="388938" y="-369888"/>
            <a:ext cx="93345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6872" name="AutoShape 16" descr="data:image/jpg;base64,/9j/4AAQSkZJRgABAQAAAQABAAD/2wBDAAkGBwgHBgkIBwgKCgkLDRYPDQwMDRsUFRAWIB0iIiAdHx8kKDQsJCYxJx8fLT0tMTU3Ojo6Iys/RD84QzQ5Ojf/2wBDAQoKCg0MDRoPDxo3JR8lNzc3Nzc3Nzc3Nzc3Nzc3Nzc3Nzc3Nzc3Nzc3Nzc3Nzc3Nzc3Nzc3Nzc3Nzc3Nzc3Nzf/wAARCABvAHgDASIAAhEBAxEB/8QAHAAAAQUBAQEAAAAAAAAAAAAAAAEEBQYHAgMI/8QAOhAAAQMDAgQEBQIEBAcAAAAAAQIDBAAFEQYhEhMxQSJRYXEHFCORoRUyFmJygSVSosEzNEJjsbLw/8QAGgEAAgMBAQAAAAAAAAAAAAAAAAQBAgMFBv/EACQRAAICAQQCAgMBAAAAAAAAAAECAAMRBBIhMSJBBRMUM1Fh/9oADAMBAAIRAxEAPwDcaKKQ0QhRTa4TGYEJ+XJVwtMoK1n0FZaPi5M+YUoWVoxSfAOcQ5j17VRnVe5ZVZuprdFZo18XoZxzbLNR/StBqzaT1jA1K481FbeZeZAUW3cZKT3GKBYp6MCjDsSzUUma5WtKUlSlAJG5JOwq8rOqWoj+I7N48XOL9MZV9QbUts1Darq6pmDNaddTuUA4Vj2NRuEna38ktRSD3pamRCiiiiEKKKKIQpDS5pD0ohMX+M819epIcBTqxFTF5nL4iEqUSd/XYU0b+H91kWZq4RX2HXXEBwRiCCUn+bzrS9X6fhXdsl9hAeW0WkyeHKm+4x5b01cgcFtgKlSJyBHaQ3yYfUrAAJ23PSk7BlzmMo2FGJkRsV6DnLXaJyV+XJJ/I2rRPhdpW5W2c9dLi0Y4U0Wm2VHxHJBycdOlWy5NR37e4mYHVMcIUpKCoKOP6dz7U708zHYt6ExFOmOfEjmkkgHtvv8AepqQbsyLHJWSRrP9carjuRp1mYbfS8CEKcwAk7gkdc9KvNwkGJBfkJaU6pptSwhPVWBnFZXaQvUmp3rmphKA0UvKjp34uwG/fuc1rcxAwJFCAksfUquBnoPtXtDkuwp0aZHP1WHAsYOCQDuM+orRZmioFwnKmLXIj83dbCCBhXfeoPU2mI1vt7kmJHeY5SxkuOhXNSTj+2NqV2kcx0Wo3Blv0jq9Gon5Mcw1xnWUheCsKCgatI6VhVueu9hvzbMNYZlPqQhaFgFKkkjG/TFaq/rCyxllp2ZxrTsrlIKgD7imq7QV8ondVtbx6lgpRUba73bbrn5CY08QMlAPiHuOtSIrUEHqYEEdxaKKKmREpFKCepA96Wm09QDOCMlR29KhjgSRzFkNNy2HWVE8KgUqIOCKiJThtrD7zxdcS0OIpSNyPMV6ru8S3x3nJT6AUpLnBnxH2FV63awM6S78+yGIp2bUkE8J/m96BQ9q7wOpQ6hKn2se5IQtRW2apS25CkBtGVlaeEJHvXrB1XY0K5X6hkqP7lg4++Kzy8y2rncVi2RuGKD9NDaN1kdVECmcSJKmuKbix3XVJxxBKemfOueLHVsToGtWGZuHEl9niaWClY8KxuPesytUSTpvVzkKa6l1U1lXA8jw8ZJyPY5BFWLQca4W6PKZnLQYyVfSAUSc98ZHSvW/R7O60Llem+JmAVOpOTkdNjjqPSmWIcDPcxTwJHYj+OkRWENrcVsM8TzgKuvc1BamQzb7PJJQUscxLqitwq4zxAkDPnTWDdI+p3mn5lsSxHSOOKHHDxqGeqgNgD1xXCIX8RXdCr7PZREYdy1CbScOY6cSj19qW+1GbYCIwKmXyIlUfdk6lub9xYhqKUAIQ2nBKUj/AH69KP02cB/yb47DKMVd7RFhoulxTbExm2kSxlKmydgkZ4SDtvmp2cpeG+W28VLUEl1rGW/InPb2o+sMe5U2n0JkMpEq3SC6nijzoysgg7pI3xW16fni6WaJNAALzQUQOx7/AJzVB+IFnCG37qh4A8tKXUEfuPTI/FW7QCFt6QtqXAQrlk7+RUSK20+QSJlfggNLDRRRTcWiVF6jStVnkFpSkqQOIFPXapSuHmkutqbWMpUCFDzBqVOCDIYZGBMbvTYUG5HVQOCT1INe9qTwxc/5lGpjUtgkxWnEgBTClgJcz037+tMG0pQlKE9E7V20dXTicNq2Wwkzx0tAfF7VIbSlbEV7hUnPi3HX2Gav0ULbkLQEcTXCCZC1DK1Htgdqz3TXMcvilhTqWcnmhtWM+Wav7rcSbFcZfWoIX1xkb+h868zrjRp7ygYZ7xO/o7XvpDMP8jS6sOuRFlp5x3id5iVKWPB/KnHQVX7vDXKiOxpJV40YUCckZq2RjFiRUQ4TZDKE78XXPrUNqKdBYTbipxtL0yUllSFqwSjJyrH9sZ9a5OqtXVKFobyWdDTn6XLEcGRxaTwDbHCnAx2FObJb0zXXFOHDbY3A7mjlFZCEYBVsMnpTqRAXboyeBxay4cLA6ZrkadTzYRkCdKywbdoOCYtqagx0XKO0pbDiwohbZO438Q9R6U6gPpTZ0JclKlOlOQ49lPEfXG4FNoVpkIiypslJbCWVBCCNztTdl6Cm2pIko5/IGG8/9WK9PoVZ6QbBgxF0rZiFOYjNpm3dD67rOYfgvNlCG2c+E5G4yO2CM9avFvQ23EabZGG0JCUjyA7VWLQtKLJHKTkBrfHn3/NWa2oLcNoKJJ4cnNOJXsORErwRxHNFFFaRaFIelLRRCUn4uRlv6MfcbcW2ph1twKQrBHiA2+9YurVl8gNpy61JSO7jW49yK3P4nnGh7n6pSP8AUK+fhH+dnwIOCUyZKEKA7jO/4pugkITFbhlwJdtAaqhmBPk3iQzHebc4sYxxJx2Hc9a06MtLsdp1skocQlYyMbEZrD9fwItpv12hQGUsx2iAhCegykVplr1ZaI9qhtypKkPNx2wscpXXhHSvJ/P/AB+T96ZLMY9pLwBsPAEsu4e4QCVKG3qazvUDJl/FK2w3NxBjBxQ8ieJX+4qwJ1ta3J8VEUSHSXUp4uXwgZON/vUxfdAWu6X/APXnn5bclIBWlp3hSrhGB6jpS3xehdarHYYJGBGvyE3DBzGSk01ceebdQeav6aspBV0p2lJLiElRUFZ2/tXrbww3co6pA4kKODxDb0rl6ZWDhQ2ATOidQgGSMyxyJPzOn3Xyko42CeE9tqgVm2/pxUAxxcrYgDOcf+asl4wLRLx0DSuntWbjtt2Fe7XKqMxLR1hwSOOZI6buPFdGrO+n6S1FaFA43xnFaOkYGBWMfMfJagiSs45biFH2zv8AitmQcpB86sOpHyVYV1I9zqiiipnOhRRRRCU74rucGiZg/wA620/6xWM6LZ+Z1/YGsZCXy4R6AGtp+J1smXbS7rEFAW4hxLhQTjiAO4HrWdfDXTdzZ1vGuM2GtiNHZcHE74SVEYAA70zX+oxd/wBokH8VSRqq9f1J/wDUV1/xIkYK6qS0kfYCpb4k6Yu87Utydix0uIkLQUEODYYHWuWbTJ/VYMJuO6tKZLaCQg4wCN/altWQFQGZjyJx/Z1qGA1Zbu/GjJKWmXW1pBOSBkGtrkL/AMMUv/tZ/FZZ8RrfKcv0pTEZ1wONJKSlOcmtKfdDdgBfUlB+XGeI434aSLLscA88xmpSGlXSoNyI6yOjg+1ektnluOsq7EgUxXKYfU03HebccUrwoQoEk+1TOo1NxEJnSFpaQpscQUfET5Ad68qmnd6CQpyDOqWAYCSFtfN1tD0Ra8PBBbWT+DUKdJyOYW0ymzgdSk1Gac1PEOoeXwOIZW0rhcKhgqHYj/7erjGuXOktKEd1PNUU4WP2jHWvVaM2PSu8czINZUSU6lXk6EdeeDsqclCMYIaRv+TV9jI5TDaAoqCUgZPU7Uzus1EVkBSC4tZwhCcZPrRa3nnS8HAAhKhwEeWNwacAOZnbbbaoZ+pI0UCipi0KKKKIRtOYMiM40lXCpQ2URnBqAVbLm2ccthzyUhwpx96s+KMVZXK9SjIrcmQcywImOofVIdae4QFhOClWPQ0sCzusSkuOOJUlG4AJqbxRjyrG2pbWVnGcdSyjZnb7kTdbYuW6l1paQcYIV3qJuGh410KVTrjPJAADaHvpp9k4q2YoxVBp6w5cDkzTe2MSq2vQlqt0qJKaXIW/GWpaVrX+4kY327U4uOjrXdLiqbcTJkKPRtbx4EDySB0qxYoxWuxRxiV3HOZCuaYtKoSIjUNDLaCSjljBGeu9SESE1FQEt5JAwFKOTinWKMVaSXYjGZF3WyMXKQw+646hbP7eA1IstIZQEIGAK7xQBRAsxAB9RaKKKJWf/9k="/>
          <p:cNvSpPr>
            <a:spLocks noChangeAspect="1" noChangeArrowheads="1"/>
          </p:cNvSpPr>
          <p:nvPr/>
        </p:nvSpPr>
        <p:spPr bwMode="auto">
          <a:xfrm>
            <a:off x="388938" y="-369888"/>
            <a:ext cx="93345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black">
          <a:xfrm>
            <a:off x="1071563" y="1052736"/>
            <a:ext cx="7772400" cy="8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 실습활동</a:t>
            </a:r>
            <a:r>
              <a:rPr kumimoji="0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(8-1)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3568" y="1988841"/>
            <a:ext cx="8063557" cy="428178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514350" marR="0" lvl="0" indent="-51435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당신이 </a:t>
            </a:r>
            <a:r>
              <a:rPr lang="ko-KR" altLang="en-US" sz="2800" kern="0" dirty="0" smtClean="0">
                <a:solidFill>
                  <a:srgbClr val="17375E"/>
                </a:solidFill>
                <a:latin typeface="HY견고딕" pitchFamily="18" charset="-127"/>
                <a:ea typeface="HY견고딕" pitchFamily="18" charset="-127"/>
              </a:rPr>
              <a:t>사역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하는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지역 주민들의 상황에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대해 말씀해 보십시오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그들은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A6E0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누구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A6E0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(Who)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입니까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?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그들이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A6E0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필요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A6E0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(Needs)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A6E0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로 하는 것은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무엇이며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그들의 필요를 채워 줄 수 있는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A6E0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방법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A6E0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(Method)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말해 보십시오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2800" b="1" i="0" u="none" strike="noStrike" kern="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514350" marR="0" lvl="0" indent="-51435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altLang="ko-KR" sz="2800" b="1" i="0" u="none" strike="noStrike" kern="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514350" marR="0" lvl="0" indent="-51435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당신이 </a:t>
            </a:r>
            <a:r>
              <a:rPr lang="ko-KR" altLang="en-US" sz="2800" kern="0" dirty="0" smtClean="0">
                <a:solidFill>
                  <a:srgbClr val="17375E"/>
                </a:solidFill>
                <a:latin typeface="HY견고딕" pitchFamily="18" charset="-127"/>
                <a:ea typeface="HY견고딕" pitchFamily="18" charset="-127"/>
              </a:rPr>
              <a:t>사역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하는 지역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주민들의 특징 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10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가지를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찾아 </a:t>
            </a:r>
            <a:r>
              <a:rPr kumimoji="0" lang="ko-KR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새들백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샘의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A6E0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그림을 그리고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옆에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A6E0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적어 넣으십시오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A6E0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그리고</a:t>
            </a:r>
            <a:r>
              <a:rPr kumimoji="0" lang="ko-KR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그 특징들이 당신의 교회 사역에 </a:t>
            </a:r>
            <a:r>
              <a:rPr kumimoji="0" lang="ko-KR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A6E0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어떤 의미를 </a:t>
            </a:r>
            <a:r>
              <a:rPr kumimoji="0" lang="ko-KR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줍니까</a:t>
            </a:r>
            <a:r>
              <a:rPr kumimoji="0" lang="en-US" altLang="ko-KR" sz="2800" b="1" i="0" u="none" strike="noStrike" kern="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?</a:t>
            </a:r>
            <a:r>
              <a:rPr kumimoji="0" lang="ko-KR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2800" b="1" i="0" u="none" strike="noStrike" kern="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61988" y="2074863"/>
            <a:ext cx="8193087" cy="2286000"/>
          </a:xfrm>
          <a:prstGeom prst="rect">
            <a:avLst/>
          </a:prstGeom>
          <a:solidFill>
            <a:srgbClr val="92D050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latinLnBrk="0">
              <a:defRPr/>
            </a:pPr>
            <a:r>
              <a:rPr lang="en-US" altLang="ko-KR" sz="7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Session 2a</a:t>
            </a:r>
            <a:endParaRPr kumimoji="0" lang="ko-KR" altLang="en-US" sz="7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r" latinLnBrk="0">
              <a:defRPr/>
            </a:pPr>
            <a:r>
              <a:rPr lang="ko-KR" altLang="en-US" sz="7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인간관계</a:t>
            </a:r>
            <a:endParaRPr kumimoji="0" lang="ko-KR" altLang="en-US" sz="7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40072" y="1412875"/>
            <a:ext cx="8280400" cy="206216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ko-KR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“</a:t>
            </a:r>
            <a:r>
              <a:rPr lang="ko-KR" altLang="en-US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다른 사람이 당신에게 어떤 말을 한다 할지라도</a:t>
            </a:r>
            <a:r>
              <a:rPr lang="en-US" altLang="ko-KR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당신이 사업에 실패를 했다면 그것은 언제나 </a:t>
            </a:r>
            <a:r>
              <a:rPr lang="ko-KR" alt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대인관계</a:t>
            </a:r>
            <a:r>
              <a:rPr lang="ko-KR" altLang="en-US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에 실패했기 때문이다</a:t>
            </a:r>
            <a:r>
              <a:rPr lang="en-US" altLang="ko-KR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” (James Autry)</a:t>
            </a:r>
            <a:r>
              <a:rPr lang="ko-KR" altLang="en-US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4172" y="3789363"/>
            <a:ext cx="8280400" cy="1570037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ko-KR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“</a:t>
            </a:r>
            <a:r>
              <a:rPr lang="ko-KR" altLang="en-US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대인관계에 기술이 없는 </a:t>
            </a:r>
            <a:r>
              <a:rPr lang="en-US" altLang="ko-KR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MBA</a:t>
            </a:r>
            <a:r>
              <a:rPr lang="ko-KR" altLang="en-US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는 </a:t>
            </a:r>
            <a:r>
              <a:rPr lang="ko-KR" alt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전선</a:t>
            </a:r>
            <a:r>
              <a:rPr lang="ko-KR" altLang="en-US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 없는 전기 제품이나 다름 없다</a:t>
            </a:r>
            <a:r>
              <a:rPr lang="en-US" altLang="ko-KR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”( Steven </a:t>
            </a:r>
            <a:r>
              <a:rPr lang="en-US" altLang="ko-KR" sz="3200" dirty="0" err="1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Silbiger</a:t>
            </a:r>
            <a:r>
              <a:rPr lang="en-US" altLang="ko-KR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, “10</a:t>
            </a:r>
            <a:r>
              <a:rPr lang="ko-KR" altLang="en-US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일만에 끝내는 </a:t>
            </a:r>
            <a:r>
              <a:rPr lang="en-US" altLang="ko-KR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MBA” </a:t>
            </a:r>
            <a:r>
              <a:rPr lang="ko-KR" altLang="en-US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저자</a:t>
            </a:r>
            <a:r>
              <a:rPr lang="en-US" altLang="ko-KR" sz="3200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수평선M" pitchFamily="18" charset="-127"/>
                <a:ea typeface="HY수평선M" pitchFamily="18" charset="-127"/>
              </a:rPr>
              <a:t>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5576" y="3600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71550" y="3716338"/>
            <a:ext cx="781526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>
              <a:buFontTx/>
              <a:buNone/>
            </a:pPr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16013" y="1557338"/>
            <a:ext cx="7559675" cy="378565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ko-KR" sz="32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“</a:t>
            </a:r>
            <a:r>
              <a:rPr lang="ko-KR" altLang="en-US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철이 철을 날카롭게 하는 것 같이 사람이 그 친구의 </a:t>
            </a:r>
            <a:r>
              <a:rPr lang="ko-KR" alt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얼굴</a:t>
            </a:r>
            <a:r>
              <a:rPr lang="ko-KR" altLang="en-US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을 빛나게 하느니라</a:t>
            </a:r>
            <a:r>
              <a:rPr lang="en-US" altLang="ko-KR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.(</a:t>
            </a:r>
            <a:r>
              <a:rPr lang="ko-KR" altLang="en-US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잠언 </a:t>
            </a:r>
            <a:r>
              <a:rPr lang="en-US" altLang="ko-KR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27:17).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ko-KR" altLang="en-US" sz="3200" dirty="0" err="1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리더가가</a:t>
            </a:r>
            <a:r>
              <a:rPr lang="ko-KR" altLang="en-US" sz="32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 추종자들을 </a:t>
            </a:r>
            <a:r>
              <a:rPr lang="ko-KR" altLang="en-US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어떻게 대하는가</a:t>
            </a:r>
            <a:r>
              <a:rPr lang="en-US" altLang="ko-KR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?</a:t>
            </a:r>
            <a:r>
              <a:rPr lang="ko-KR" altLang="en-US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에 따라 </a:t>
            </a:r>
            <a:r>
              <a:rPr lang="ko-KR" altLang="en-US" sz="32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추종자들도  리더를 </a:t>
            </a:r>
            <a:r>
              <a:rPr lang="ko-KR" altLang="en-US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대한다</a:t>
            </a:r>
            <a:r>
              <a:rPr lang="en-US" altLang="ko-KR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. (</a:t>
            </a:r>
            <a:r>
              <a:rPr lang="ko-KR" altLang="en-US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칭찬하면 칭찬</a:t>
            </a:r>
            <a:r>
              <a:rPr lang="en-US" altLang="ko-KR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, </a:t>
            </a:r>
            <a:r>
              <a:rPr lang="ko-KR" altLang="en-US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약점을 감싸주면 감싸주고</a:t>
            </a:r>
            <a:r>
              <a:rPr lang="en-US" altLang="ko-KR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,…</a:t>
            </a:r>
            <a:r>
              <a:rPr lang="ko-KR" altLang="en-US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그러나 약점을 뜯으면 약점을 뜯고</a:t>
            </a:r>
            <a:r>
              <a:rPr lang="en-US" altLang="ko-KR" sz="32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휴먼엑스포" pitchFamily="18" charset="-127"/>
              </a:rPr>
              <a:t>, …..</a:t>
            </a:r>
            <a:endParaRPr lang="en-US" altLang="ko-KR" sz="3200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ea typeface="휴먼엑스포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260648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42454"/>
            <a:ext cx="8358187" cy="414338"/>
          </a:xfrm>
        </p:spPr>
        <p:txBody>
          <a:bodyPr/>
          <a:lstStyle/>
          <a:p>
            <a:pPr algn="l" eaLnBrk="1" hangingPunct="1"/>
            <a:r>
              <a:rPr lang="en-US" altLang="ko-KR" sz="3200" dirty="0" smtClean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3200" dirty="0" smtClean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다양한 사람들과의 인간관계를 맺어라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1700213"/>
            <a:ext cx="8064500" cy="45370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>
              <a:lnSpc>
                <a:spcPts val="2500"/>
              </a:lnSpc>
              <a:buFont typeface="Calibri" pitchFamily="34" charset="0"/>
              <a:buAutoNum type="arabicParenR"/>
            </a:pPr>
            <a:endParaRPr lang="en-US" altLang="ko-KR" sz="2800" dirty="0" smtClean="0">
              <a:solidFill>
                <a:srgbClr val="000000"/>
              </a:solidFill>
              <a:latin typeface="HY수평선M" pitchFamily="18" charset="-127"/>
              <a:ea typeface="HY수평선M" pitchFamily="18" charset="-127"/>
            </a:endParaRPr>
          </a:p>
          <a:p>
            <a:pPr marL="971550" lvl="1" indent="-514350">
              <a:lnSpc>
                <a:spcPts val="2500"/>
              </a:lnSpc>
              <a:buFont typeface="Calibri" pitchFamily="34" charset="0"/>
              <a:buAutoNum type="arabicParenR"/>
            </a:pPr>
            <a:r>
              <a:rPr lang="ko-KR" altLang="en-US" sz="28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아내와 </a:t>
            </a:r>
            <a:r>
              <a:rPr lang="ko-KR" altLang="en-US" sz="2800" dirty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둘 만의 시간을 </a:t>
            </a:r>
            <a:r>
              <a:rPr lang="ko-KR" altLang="en-US" sz="28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가져라</a:t>
            </a:r>
            <a:endParaRPr lang="en-US" altLang="ko-KR" sz="2800" dirty="0">
              <a:solidFill>
                <a:srgbClr val="000000"/>
              </a:solidFill>
              <a:latin typeface="HY수평선M" pitchFamily="18" charset="-127"/>
              <a:ea typeface="HY수평선M" pitchFamily="18" charset="-127"/>
            </a:endParaRPr>
          </a:p>
          <a:p>
            <a:pPr marL="971550" lvl="1" indent="-514350">
              <a:lnSpc>
                <a:spcPts val="2500"/>
              </a:lnSpc>
              <a:buFont typeface="Calibri" pitchFamily="34" charset="0"/>
              <a:buAutoNum type="arabicParenR"/>
            </a:pPr>
            <a:r>
              <a:rPr lang="ko-KR" altLang="en-US" sz="28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자녀들의 </a:t>
            </a:r>
            <a:r>
              <a:rPr lang="ko-KR" altLang="en-US" sz="2800" dirty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모델이</a:t>
            </a:r>
            <a:r>
              <a:rPr lang="ko-KR" altLang="en-US" sz="28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 되라</a:t>
            </a:r>
            <a:endParaRPr lang="en-US" altLang="ko-KR" sz="2800" dirty="0">
              <a:solidFill>
                <a:srgbClr val="000000"/>
              </a:solidFill>
              <a:latin typeface="HY수평선M" pitchFamily="18" charset="-127"/>
              <a:ea typeface="HY수평선M" pitchFamily="18" charset="-127"/>
            </a:endParaRPr>
          </a:p>
          <a:p>
            <a:pPr marL="971550" lvl="1" indent="-514350">
              <a:lnSpc>
                <a:spcPts val="2500"/>
              </a:lnSpc>
              <a:buFont typeface="Calibri" pitchFamily="34" charset="0"/>
              <a:buAutoNum type="arabicParenR"/>
            </a:pPr>
            <a:r>
              <a:rPr lang="ko-KR" altLang="en-US" sz="2800" dirty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핵심 </a:t>
            </a:r>
            <a:r>
              <a:rPr lang="ko-KR" altLang="en-US" sz="2800" dirty="0" smtClean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멤버들</a:t>
            </a:r>
            <a:r>
              <a:rPr lang="en-US" altLang="ko-KR" sz="2800" dirty="0" smtClean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(3-10%)</a:t>
            </a:r>
            <a:r>
              <a:rPr lang="ko-KR" altLang="en-US" sz="2800" dirty="0" smtClean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과의 </a:t>
            </a:r>
            <a:r>
              <a:rPr lang="ko-KR" altLang="en-US" sz="28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관계를 잘 맺어라 </a:t>
            </a:r>
            <a:endParaRPr lang="en-US" altLang="ko-KR" sz="2800" dirty="0">
              <a:solidFill>
                <a:srgbClr val="000000"/>
              </a:solidFill>
              <a:latin typeface="HY수평선M" pitchFamily="18" charset="-127"/>
              <a:ea typeface="HY수평선M" pitchFamily="18" charset="-127"/>
            </a:endParaRPr>
          </a:p>
          <a:p>
            <a:pPr marL="1428750" lvl="2" indent="-514350">
              <a:lnSpc>
                <a:spcPts val="2500"/>
              </a:lnSpc>
              <a:buFont typeface="Calibri" pitchFamily="34" charset="0"/>
              <a:buNone/>
            </a:pPr>
            <a:r>
              <a:rPr lang="ko-KR" altLang="en-US" sz="2800" dirty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누구를 </a:t>
            </a:r>
            <a:r>
              <a:rPr lang="ko-KR" altLang="en-US" sz="2800" dirty="0" smtClean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핵심멤버로 뽑을까</a:t>
            </a:r>
            <a:r>
              <a:rPr lang="en-US" altLang="ko-KR" sz="2800" dirty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?(</a:t>
            </a:r>
            <a:r>
              <a:rPr lang="ko-KR" altLang="en-US" sz="2800" dirty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성품</a:t>
            </a:r>
            <a:r>
              <a:rPr lang="en-US" altLang="ko-KR" sz="2800" dirty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/</a:t>
            </a:r>
            <a:r>
              <a:rPr lang="ko-KR" altLang="en-US" sz="2800" dirty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능력</a:t>
            </a:r>
            <a:r>
              <a:rPr lang="en-US" altLang="ko-KR" sz="2800" dirty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/ ?)</a:t>
            </a:r>
          </a:p>
          <a:p>
            <a:pPr marL="1428750" lvl="2" indent="-514350">
              <a:lnSpc>
                <a:spcPts val="2500"/>
              </a:lnSpc>
              <a:buFont typeface="Calibri" pitchFamily="34" charset="0"/>
              <a:buNone/>
            </a:pPr>
            <a:r>
              <a:rPr lang="ko-KR" altLang="en-US" sz="2800" dirty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어떻게 그들과 좋은 관계를 맺을까</a:t>
            </a:r>
            <a:r>
              <a:rPr lang="en-US" altLang="ko-KR" sz="2800" dirty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?(</a:t>
            </a:r>
            <a:r>
              <a:rPr lang="ko-KR" altLang="en-US" sz="2800" dirty="0" smtClean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경청과대화</a:t>
            </a:r>
            <a:r>
              <a:rPr lang="en-US" altLang="ko-KR" sz="2800" dirty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)</a:t>
            </a:r>
          </a:p>
          <a:p>
            <a:pPr marL="971550" lvl="1" indent="-514350">
              <a:lnSpc>
                <a:spcPts val="2500"/>
              </a:lnSpc>
              <a:buFont typeface="Calibri" pitchFamily="34" charset="0"/>
              <a:buAutoNum type="arabicParenR"/>
            </a:pPr>
            <a:r>
              <a:rPr lang="ko-KR" altLang="en-US" sz="2800" dirty="0" smtClean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친구들과 </a:t>
            </a:r>
            <a:r>
              <a:rPr lang="ko-KR" altLang="en-US" sz="2800" dirty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건강한 관계를 맺으라</a:t>
            </a:r>
            <a:endParaRPr lang="en-US" altLang="ko-KR" sz="2800" dirty="0">
              <a:solidFill>
                <a:srgbClr val="000000"/>
              </a:solidFill>
              <a:latin typeface="HY수평선M" pitchFamily="18" charset="-127"/>
              <a:ea typeface="HY수평선M" pitchFamily="18" charset="-127"/>
            </a:endParaRPr>
          </a:p>
          <a:p>
            <a:pPr marL="1428750" lvl="2" indent="-514350">
              <a:lnSpc>
                <a:spcPts val="2500"/>
              </a:lnSpc>
              <a:buFont typeface="Calibri" pitchFamily="34" charset="0"/>
              <a:buNone/>
            </a:pPr>
            <a:r>
              <a:rPr lang="ko-KR" altLang="en-US" sz="2800" dirty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가장 가까운 </a:t>
            </a:r>
            <a:r>
              <a:rPr lang="en-US" altLang="ko-KR" sz="2800" dirty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3</a:t>
            </a:r>
            <a:r>
              <a:rPr lang="ko-KR" altLang="en-US" sz="2800" dirty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명 정도의 </a:t>
            </a:r>
            <a:r>
              <a:rPr lang="ko-KR" altLang="en-US" sz="2800" dirty="0" smtClean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친구는</a:t>
            </a:r>
            <a:r>
              <a:rPr lang="en-US" altLang="ko-KR" sz="2800" dirty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?</a:t>
            </a:r>
          </a:p>
          <a:p>
            <a:pPr marL="1428750" lvl="2" indent="-514350">
              <a:lnSpc>
                <a:spcPts val="2500"/>
              </a:lnSpc>
              <a:buFont typeface="Calibri" pitchFamily="34" charset="0"/>
              <a:buNone/>
            </a:pPr>
            <a:r>
              <a:rPr lang="ko-KR" altLang="en-US" sz="2800" dirty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그들과 건강한 관계를 맺고 있나</a:t>
            </a:r>
            <a:r>
              <a:rPr lang="en-US" altLang="ko-KR" sz="2800" dirty="0" smtClean="0">
                <a:solidFill>
                  <a:srgbClr val="0099FF"/>
                </a:solidFill>
                <a:latin typeface="HY수평선M" pitchFamily="18" charset="-127"/>
                <a:ea typeface="HY수평선M" pitchFamily="18" charset="-127"/>
              </a:rPr>
              <a:t>?</a:t>
            </a:r>
            <a:endParaRPr lang="en-US" altLang="ko-KR" sz="2800" dirty="0">
              <a:solidFill>
                <a:srgbClr val="0099FF"/>
              </a:solidFill>
              <a:latin typeface="HY수평선M" pitchFamily="18" charset="-127"/>
              <a:ea typeface="HY수평선M" pitchFamily="18" charset="-127"/>
            </a:endParaRPr>
          </a:p>
          <a:p>
            <a:pPr marL="1428750" lvl="2" indent="-514350">
              <a:lnSpc>
                <a:spcPts val="2500"/>
              </a:lnSpc>
              <a:buFont typeface="Calibri" pitchFamily="34" charset="0"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5) </a:t>
            </a:r>
            <a:r>
              <a:rPr lang="ko-KR" altLang="en-US" sz="28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나의 </a:t>
            </a:r>
            <a:r>
              <a:rPr lang="ko-KR" altLang="en-US" sz="2800" dirty="0" err="1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멘토</a:t>
            </a:r>
            <a:r>
              <a:rPr lang="en-US" altLang="ko-KR" sz="2800" dirty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(Mentor</a:t>
            </a:r>
            <a:r>
              <a:rPr lang="en-US" altLang="ko-KR" sz="2800" dirty="0" smtClean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)</a:t>
            </a:r>
            <a:r>
              <a:rPr lang="ko-KR" altLang="en-US" sz="28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와 관계</a:t>
            </a:r>
            <a:r>
              <a:rPr lang="en-US" altLang="ko-KR" sz="28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가 건강한가</a:t>
            </a:r>
            <a:r>
              <a:rPr lang="en-US" altLang="ko-KR" sz="28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?</a:t>
            </a:r>
          </a:p>
          <a:p>
            <a:pPr marL="1428750" lvl="2" indent="-514350">
              <a:lnSpc>
                <a:spcPts val="2500"/>
              </a:lnSpc>
              <a:buFont typeface="Calibri" pitchFamily="34" charset="0"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6) </a:t>
            </a:r>
            <a:r>
              <a:rPr lang="ko-KR" altLang="en-US" sz="28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당신은 </a:t>
            </a:r>
            <a:r>
              <a:rPr lang="ko-KR" altLang="en-US" sz="2800" dirty="0" smtClean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코치</a:t>
            </a:r>
            <a:r>
              <a:rPr lang="en-US" altLang="ko-KR" sz="2800" dirty="0" smtClean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(Coach)</a:t>
            </a:r>
            <a:r>
              <a:rPr lang="ko-KR" altLang="en-US" sz="2800" dirty="0" smtClean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와</a:t>
            </a:r>
            <a:r>
              <a:rPr lang="en-US" altLang="ko-KR" sz="28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, </a:t>
            </a:r>
            <a:r>
              <a:rPr lang="ko-KR" altLang="en-US" sz="28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동시에 </a:t>
            </a:r>
            <a:r>
              <a:rPr lang="ko-KR" altLang="en-US" sz="2800" dirty="0" err="1" smtClean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피코치</a:t>
            </a:r>
            <a:r>
              <a:rPr lang="en-US" altLang="ko-KR" sz="2800" dirty="0" smtClean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(</a:t>
            </a:r>
            <a:r>
              <a:rPr lang="en-US" altLang="ko-KR" sz="2800" dirty="0" err="1" smtClean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Coachee</a:t>
            </a:r>
            <a:r>
              <a:rPr lang="en-US" altLang="ko-KR" sz="2800" dirty="0" smtClean="0">
                <a:solidFill>
                  <a:srgbClr val="FF0000"/>
                </a:solidFill>
                <a:latin typeface="HY수평선M" pitchFamily="18" charset="-127"/>
                <a:ea typeface="HY수평선M" pitchFamily="18" charset="-127"/>
              </a:rPr>
              <a:t>)</a:t>
            </a:r>
            <a:r>
              <a:rPr lang="ko-KR" altLang="en-US" sz="28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와의 관계는 건강한가</a:t>
            </a:r>
            <a:r>
              <a:rPr lang="en-US" altLang="ko-KR" sz="2800" dirty="0" smtClean="0">
                <a:solidFill>
                  <a:srgbClr val="000000"/>
                </a:solidFill>
                <a:latin typeface="HY수평선M" pitchFamily="18" charset="-127"/>
                <a:ea typeface="HY수평선M" pitchFamily="18" charset="-127"/>
              </a:rPr>
              <a:t>?</a:t>
            </a:r>
            <a:endParaRPr lang="en-US" altLang="ko-KR" sz="2800" dirty="0">
              <a:solidFill>
                <a:srgbClr val="000000"/>
              </a:solidFill>
              <a:latin typeface="HY수평선M" pitchFamily="18" charset="-127"/>
              <a:ea typeface="HY수평선M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071563"/>
            <a:ext cx="7772400" cy="714375"/>
          </a:xfrm>
        </p:spPr>
        <p:txBody>
          <a:bodyPr/>
          <a:lstStyle/>
          <a:p>
            <a:pPr algn="l" eaLnBrk="1" hangingPunct="1"/>
            <a:r>
              <a:rPr lang="en-US" altLang="ko-KR" sz="3200" dirty="0" smtClean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3200" u="sng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성공</a:t>
            </a:r>
            <a:r>
              <a:rPr lang="ko-KR" altLang="en-US" sz="3200" dirty="0" smtClean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적인 인간관계의 요소를 알라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00250"/>
            <a:ext cx="7778750" cy="3660775"/>
          </a:xfrm>
          <a:solidFill>
            <a:srgbClr val="FFFF00"/>
          </a:solidFill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자기 개방성을 가진 리더</a:t>
            </a:r>
          </a:p>
          <a:p>
            <a:pPr marL="971550" lvl="1" indent="-514350" eaLnBrk="1" hangingPunct="1">
              <a:buNone/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(1)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자기 장점과 ____을 솔직하게 말 할 수 있는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리더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71550" lvl="1" indent="-514350" eaLnBrk="1" hangingPunct="1">
              <a:buNone/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(2)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다른 사람이 자신의 장점을 이야기 할 때에 인정 할 줄 아는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리더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71550" lvl="1" indent="-514350" eaLnBrk="1" hangingPunct="1">
              <a:buNone/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(3)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다른 사람이 자신의 약점을 이야기 해 줄  때에 화를 내지 않고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_____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할 줄 아는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리더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514350" indent="-514350" eaLnBrk="1" hangingPunct="1"/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3419872" y="2400300"/>
            <a:ext cx="990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단점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95936" y="4335487"/>
            <a:ext cx="1143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경청</a:t>
            </a:r>
            <a:endParaRPr lang="ko-KR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5576" y="260648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 build="p" autoUpdateAnimBg="0"/>
      <p:bldP spid="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024813" cy="4495800"/>
          </a:xfrm>
          <a:solidFill>
            <a:srgbClr val="FFFF00"/>
          </a:solidFill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arenR" startAt="2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다른 사람을 탓하지 않는 리더</a:t>
            </a:r>
          </a:p>
          <a:p>
            <a:pPr marL="971550" lvl="1" indent="-514350" eaLnBrk="1" hangingPunct="1"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28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자신의 문제를______것으로 돌리지 아니하는 리더</a:t>
            </a:r>
          </a:p>
          <a:p>
            <a:pPr marL="971550" lvl="1" indent="-514350" eaLnBrk="1" hangingPunct="1"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(2)</a:t>
            </a:r>
            <a:r>
              <a:rPr lang="ko-KR" altLang="en-US" sz="28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자신의 문제를 환경의 탓으로 돌리지 아니하는 리더</a:t>
            </a:r>
          </a:p>
          <a:p>
            <a:pPr marL="971550" lvl="1" indent="-514350" eaLnBrk="1" hangingPunct="1"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(3)</a:t>
            </a:r>
            <a:r>
              <a:rPr lang="ko-KR" altLang="en-US" sz="28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자신의 문제를 자신의 ____</a:t>
            </a:r>
            <a:r>
              <a:rPr lang="ko-KR" altLang="en-US" sz="28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으로</a:t>
            </a:r>
            <a:r>
              <a:rPr lang="ko-KR" altLang="en-US" sz="28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돌리는 리더</a:t>
            </a: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4360912" y="2348880"/>
            <a:ext cx="12192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남의</a:t>
            </a:r>
            <a:endParaRPr lang="ko-KR" alt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5429250" y="4149080"/>
            <a:ext cx="654918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탓</a:t>
            </a:r>
            <a:endParaRPr lang="ko-KR" alt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071563"/>
            <a:ext cx="7772400" cy="7143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chemeClr val="accent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3200" dirty="0" smtClean="0">
                <a:solidFill>
                  <a:schemeClr val="accent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인관 관계의 성공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8" grpId="0" build="p" autoUpdateAnimBg="0"/>
      <p:bldP spid="28774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23863" y="1341438"/>
            <a:ext cx="8280400" cy="429101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ko-KR" altLang="en-US" sz="2400" b="1" dirty="0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너희 안에 이 마음을 품어라 곧 그리스도 예수의 마음이니 그는 근본  하나님의 본체시나 하나님과 </a:t>
            </a:r>
            <a:r>
              <a:rPr lang="ko-KR" altLang="en-US" sz="2400" b="1" dirty="0" err="1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동등됨을</a:t>
            </a:r>
            <a:r>
              <a:rPr lang="ko-KR" altLang="en-US" sz="2400" b="1" dirty="0">
                <a:solidFill>
                  <a:srgbClr val="4F62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취할 것으로 여기지 아니하시고 오히려 </a:t>
            </a:r>
            <a:r>
              <a:rPr lang="ko-KR" altLang="en-US" sz="2400" b="1" u="sng" dirty="0">
                <a:solidFill>
                  <a:srgbClr val="FC54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자기를 비어 종의 형체를 가져 </a:t>
            </a:r>
            <a:r>
              <a:rPr lang="ko-KR" altLang="en-US" sz="24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사람들과 같이 되었고</a:t>
            </a:r>
            <a:r>
              <a:rPr lang="ko-KR" altLang="en-US" sz="2400" b="1" u="sng" dirty="0">
                <a:solidFill>
                  <a:srgbClr val="FC54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사람의 모양으로 </a:t>
            </a:r>
            <a:r>
              <a:rPr lang="ko-KR" altLang="en-US" sz="2400" b="1" u="sng" dirty="0" err="1">
                <a:solidFill>
                  <a:srgbClr val="FC54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나타</a:t>
            </a:r>
            <a:r>
              <a:rPr lang="ko-KR" altLang="en-US" sz="2400" b="1" u="sng" dirty="0">
                <a:solidFill>
                  <a:srgbClr val="FC54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1" u="sng" dirty="0" err="1">
                <a:solidFill>
                  <a:srgbClr val="FC54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나셨으매</a:t>
            </a:r>
            <a:r>
              <a:rPr lang="ko-KR" altLang="en-US" sz="2400" b="1" u="sng" dirty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u="sng" dirty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2400" b="1" u="sng" dirty="0" err="1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성육신</a:t>
            </a:r>
            <a:r>
              <a:rPr lang="en-US" altLang="ko-KR" sz="2400" b="1" u="sng" dirty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: Incarnation, </a:t>
            </a:r>
            <a:r>
              <a:rPr lang="ko-KR" altLang="en-US" sz="2400" b="1" u="sng" dirty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신분은 유지하면서도 사람들과 함께 </a:t>
            </a:r>
            <a:r>
              <a:rPr lang="ko-KR" altLang="en-US" sz="2400" b="1" u="sng" dirty="0" err="1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살으심</a:t>
            </a:r>
            <a:r>
              <a:rPr lang="en-US" altLang="ko-KR" sz="2400" b="1" u="sng" dirty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)</a:t>
            </a:r>
            <a:r>
              <a:rPr lang="ko-KR" altLang="en-US" sz="2400" b="1" u="sng" dirty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자기를 낮추시고 죽기까지 복종하셨으니</a:t>
            </a:r>
            <a:r>
              <a:rPr lang="ko-KR" altLang="en-US" sz="2400" b="1" dirty="0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1" dirty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곧 십자가에 죽으심이라 이러므로 하나님이 그를 지극히 높여 모든 이름 위에 뛰어난 이름을 주사 하늘에 있는 자들과 땅에 있는 자들과 땅 아래 있는 자들로 모든 무릎을 예수의 이름에 꿇게 하시고</a:t>
            </a:r>
            <a:r>
              <a:rPr lang="en-US" altLang="ko-KR" sz="2400" b="1" dirty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.                         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ko-KR" sz="2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2400" b="1" dirty="0" err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빌립보서</a:t>
            </a:r>
            <a:r>
              <a:rPr lang="ko-KR" altLang="en-US" sz="2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 2:5-9)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600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2" y="1772816"/>
            <a:ext cx="7632451" cy="4464472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3)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독선적이지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않는 리더</a:t>
            </a:r>
          </a:p>
          <a:p>
            <a:pPr marL="971550" lvl="1" indent="-514350" eaLnBrk="1" hangingPunct="1">
              <a:buNone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자기 혼자만 통치하려는 리더, 즉 추종자들과 함께 의논하지 않는 ______   리더가 되어서는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아니된다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800" dirty="0" smtClean="0">
              <a:latin typeface="HY견고딕" pitchFamily="18" charset="-127"/>
              <a:ea typeface="HY견고딕" pitchFamily="18" charset="-127"/>
            </a:endParaRPr>
          </a:p>
          <a:p>
            <a:pPr marL="971550" lvl="1" indent="-514350" eaLnBrk="1" hangingPunct="1">
              <a:buNone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(2)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성공에만 도취되어 사람들이 자기만 따라 주기를 바라는 리더</a:t>
            </a:r>
          </a:p>
          <a:p>
            <a:pPr marL="971550" lvl="1" indent="-514350" eaLnBrk="1" hangingPunct="1">
              <a:buNone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(3)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사람들의 삶을 자신이 지배하려는 __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__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를 갖는 리더</a:t>
            </a: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6155010" y="2751311"/>
            <a:ext cx="16573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독선적인</a:t>
            </a: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7524328" y="4509120"/>
            <a:ext cx="990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ko-K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자세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052537"/>
            <a:ext cx="7772400" cy="5762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chemeClr val="accent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3200" dirty="0" smtClean="0">
                <a:solidFill>
                  <a:schemeClr val="accent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인간 관계의 성공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9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 build="p" autoUpdateAnimBg="0"/>
      <p:bldP spid="28979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7863"/>
            <a:ext cx="7772400" cy="4289449"/>
          </a:xfrm>
          <a:solidFill>
            <a:srgbClr val="FFFF00"/>
          </a:solidFill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ko-KR" altLang="en-US" sz="28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인간관계의 기초는 </a:t>
            </a:r>
            <a:r>
              <a:rPr lang="ko-KR" altLang="en-US" sz="28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28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입니다.</a:t>
            </a:r>
          </a:p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옳은 일을 한다(잠21:3).</a:t>
            </a:r>
          </a:p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진리를 말한다(잠24:26).</a:t>
            </a:r>
          </a:p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ko-KR" altLang="en-US" sz="24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인증되야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한다(마6:1-8).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914400" lvl="1" indent="-457200" eaLnBrk="1" hangingPunct="1">
              <a:buFont typeface="Arial" pitchFamily="34" charset="0"/>
              <a:buChar char="•"/>
            </a:pPr>
            <a:endParaRPr lang="ko-KR" altLang="en-US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ko-KR" altLang="en-US" sz="28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인간 관계의 신뢰는 장기간의 </a:t>
            </a:r>
            <a:r>
              <a:rPr lang="ko-KR" altLang="en-US" sz="28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  </a:t>
            </a:r>
            <a:r>
              <a:rPr lang="ko-KR" altLang="en-US" sz="28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 걸립니다. 또한 많은 </a:t>
            </a:r>
            <a:r>
              <a:rPr lang="ko-KR" altLang="en-US" sz="2800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28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를</a:t>
            </a:r>
            <a:r>
              <a:rPr lang="ko-KR" altLang="en-US" sz="28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요구 합니다.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5868144" y="4221088"/>
            <a:ext cx="990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HY헤드라인M" pitchFamily="18" charset="-127"/>
                <a:cs typeface="+mn-cs"/>
              </a:rPr>
              <a:t>시간</a:t>
            </a:r>
            <a:endParaRPr lang="ko-KR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HY헤드라인M" pitchFamily="18" charset="-127"/>
              <a:cs typeface="+mn-cs"/>
            </a:endParaRP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4248150" y="1959223"/>
            <a:ext cx="78739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n-cs"/>
              </a:rPr>
              <a:t>신뢰</a:t>
            </a:r>
            <a:endParaRPr lang="ko-KR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290822" name="Rectangle 6"/>
          <p:cNvSpPr>
            <a:spLocks noChangeArrowheads="1"/>
          </p:cNvSpPr>
          <p:nvPr/>
        </p:nvSpPr>
        <p:spPr bwMode="auto">
          <a:xfrm>
            <a:off x="3347864" y="4581128"/>
            <a:ext cx="92392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HY헤드라인M" pitchFamily="18" charset="-127"/>
                <a:cs typeface="+mn-cs"/>
              </a:rPr>
              <a:t>대화</a:t>
            </a:r>
          </a:p>
        </p:txBody>
      </p:sp>
      <p:sp>
        <p:nvSpPr>
          <p:cNvPr id="45062" name="Rectangle 2"/>
          <p:cNvSpPr txBox="1">
            <a:spLocks noChangeArrowheads="1"/>
          </p:cNvSpPr>
          <p:nvPr/>
        </p:nvSpPr>
        <p:spPr bwMode="auto">
          <a:xfrm>
            <a:off x="642938" y="1071563"/>
            <a:ext cx="8321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dirty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800" dirty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인간 관계의 성공은 신뢰와 대화임을 알라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0" grpId="0"/>
      <p:bldP spid="290821" grpId="0"/>
      <p:bldP spid="2908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1" y="1916113"/>
            <a:ext cx="7675190" cy="4370387"/>
          </a:xfrm>
          <a:solidFill>
            <a:srgbClr val="FFFF00"/>
          </a:solidFill>
        </p:spPr>
        <p:txBody>
          <a:bodyPr/>
          <a:lstStyle/>
          <a:p>
            <a:pPr marL="1143000" lvl="1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훌륭한 인간관계는 첫째도 </a:t>
            </a:r>
            <a:r>
              <a:rPr lang="ko-KR" altLang="en-US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대화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둘째도 </a:t>
            </a:r>
            <a:r>
              <a:rPr lang="ko-KR" altLang="en-US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대화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1143000" lvl="1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셋째도 </a:t>
            </a:r>
            <a:r>
              <a:rPr lang="ko-KR" altLang="en-US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대화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이다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1143000" lvl="1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회의 할 때 주의 사항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1143000" lvl="1" indent="-742950" eaLnBrk="1" hangingPunct="1">
              <a:lnSpc>
                <a:spcPct val="8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미리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예고된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회의를 한다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1143000" lvl="1" indent="-742950" eaLnBrk="1" hangingPunct="1">
              <a:lnSpc>
                <a:spcPct val="8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회의에 앞서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안건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아젠다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을 준비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한다</a:t>
            </a:r>
          </a:p>
          <a:p>
            <a:pPr marL="1143000" lvl="1" indent="-742950" eaLnBrk="1" hangingPunct="1">
              <a:lnSpc>
                <a:spcPct val="8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(3)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회의 전 멤버들로부터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안건을 받는다</a:t>
            </a:r>
          </a:p>
          <a:p>
            <a:pPr marL="1143000" lvl="1" indent="-742950" eaLnBrk="1" hangingPunct="1">
              <a:lnSpc>
                <a:spcPct val="8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(4)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결정된 사항을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문서로 보관한다</a:t>
            </a:r>
          </a:p>
          <a:p>
            <a:pPr marL="1143000" lvl="1" indent="-742950" eaLnBrk="1" hangingPunct="1">
              <a:lnSpc>
                <a:spcPct val="80000"/>
              </a:lnSpc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(5)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결정된 문서를 핵심멤버들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</a:p>
          <a:p>
            <a:pPr marL="1143000" lvl="1" indent="-742950" eaLnBrk="1" hangingPunct="1">
              <a:lnSpc>
                <a:spcPct val="80000"/>
              </a:lnSpc>
              <a:buNone/>
            </a:pP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경우에 따라 모든 분들에게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알린다</a:t>
            </a:r>
            <a:endParaRPr lang="ko-KR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38" y="1196553"/>
            <a:ext cx="7772400" cy="576263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rPr>
              <a:t>4. </a:t>
            </a:r>
            <a:r>
              <a:rPr lang="ko-KR" altLang="en-US" sz="2800" dirty="0">
                <a:solidFill>
                  <a:schemeClr val="accent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rPr>
              <a:t>인간 관계의 연속은 </a:t>
            </a:r>
            <a:r>
              <a:rPr lang="ko-KR" altLang="en-US" sz="2800" u="sng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대화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 txBox="1">
            <a:spLocks noChangeArrowheads="1"/>
          </p:cNvSpPr>
          <p:nvPr/>
        </p:nvSpPr>
        <p:spPr bwMode="auto">
          <a:xfrm>
            <a:off x="642938" y="1268760"/>
            <a:ext cx="7772400" cy="51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dirty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800" dirty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인간 관계의 갈등을 처리하는 방법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62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100000"/>
              </a:lnSpc>
              <a:buFont typeface="Calibri" pitchFamily="34" charset="0"/>
              <a:buNone/>
            </a:pP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인간관계의 갈등을 처리하는 방법 </a:t>
            </a: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가지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lnSpc>
                <a:spcPct val="100000"/>
              </a:lnSpc>
              <a:buFont typeface="Calibri" pitchFamily="34" charset="0"/>
              <a:buAutoNum type="arabicParenR"/>
            </a:pP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문제해결을 위해 먼저 상대방을 만나 대화하라</a:t>
            </a:r>
            <a:r>
              <a:rPr lang="en-US" altLang="ko-KR" sz="28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8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경청이 말보다 앞서라</a:t>
            </a:r>
            <a:r>
              <a:rPr lang="en-US" altLang="ko-KR" sz="28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dirty="0">
              <a:solidFill>
                <a:srgbClr val="0099FF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lnSpc>
                <a:spcPct val="100000"/>
              </a:lnSpc>
              <a:buFont typeface="Calibri" pitchFamily="34" charset="0"/>
              <a:buAutoNum type="arabicParenR"/>
            </a:pP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문제 자체가 무엇인지 명확하게 정의하라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lnSpc>
                <a:spcPct val="100000"/>
              </a:lnSpc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8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사실</a:t>
            </a:r>
            <a:r>
              <a:rPr lang="en-US" altLang="ko-KR" sz="28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(fact)</a:t>
            </a:r>
            <a:r>
              <a:rPr lang="ko-KR" altLang="en-US" sz="28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과 사람</a:t>
            </a:r>
            <a:r>
              <a:rPr lang="en-US" altLang="ko-KR" sz="28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(Person)</a:t>
            </a:r>
            <a:r>
              <a:rPr lang="ko-KR" altLang="en-US" sz="28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을 구분하여 생각하라</a:t>
            </a:r>
            <a:r>
              <a:rPr lang="en-US" altLang="ko-KR" sz="28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=</a:t>
            </a:r>
            <a:r>
              <a:rPr lang="ko-KR" altLang="en-US" sz="28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개인에게 초점 맞추지 말고 사실을 초점을 맞추어라</a:t>
            </a:r>
            <a:r>
              <a:rPr lang="en-US" altLang="ko-KR" sz="28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800" dirty="0">
              <a:solidFill>
                <a:srgbClr val="0099FF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lnSpc>
                <a:spcPct val="100000"/>
              </a:lnSpc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3)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서로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서로 윈</a:t>
            </a: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윈</a:t>
            </a: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8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Win/Win</a:t>
            </a: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하는 방법을 찾아라</a:t>
            </a:r>
            <a:r>
              <a:rPr lang="en-US" altLang="ko-KR" sz="28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8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서로에 대한 존경심을 가져라</a:t>
            </a:r>
            <a:r>
              <a:rPr lang="en-US" altLang="ko-KR" sz="2800" dirty="0" smtClean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ko-KR" sz="2800" dirty="0">
              <a:solidFill>
                <a:srgbClr val="0099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260648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61988" y="2074863"/>
            <a:ext cx="8193087" cy="2286000"/>
          </a:xfrm>
          <a:prstGeom prst="rect">
            <a:avLst/>
          </a:prstGeom>
          <a:solidFill>
            <a:srgbClr val="92D050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latinLnBrk="0">
              <a:defRPr/>
            </a:pPr>
            <a:r>
              <a:rPr lang="en-US" altLang="ko-KR" sz="7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Session 2b</a:t>
            </a:r>
            <a:endParaRPr kumimoji="0" lang="ko-KR" altLang="en-US" sz="7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r" latinLnBrk="0">
              <a:defRPr/>
            </a:pPr>
            <a:r>
              <a:rPr kumimoji="0" lang="ko-KR" altLang="en-US" sz="7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매력 테스트</a:t>
            </a:r>
            <a:endParaRPr kumimoji="0" lang="ko-KR" altLang="en-US" sz="7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55576" y="260648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642938" y="1071563"/>
            <a:ext cx="8032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800" dirty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6. </a:t>
            </a:r>
            <a:r>
              <a:rPr lang="ko-KR" altLang="en-US" sz="2800" dirty="0" err="1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브라이언</a:t>
            </a:r>
            <a:r>
              <a:rPr lang="ko-KR" altLang="en-US" sz="2800" dirty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dirty="0" err="1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트레이시의</a:t>
            </a:r>
            <a:r>
              <a:rPr lang="ko-KR" altLang="en-US" sz="2800" dirty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 책 </a:t>
            </a:r>
            <a:r>
              <a:rPr lang="en-US" altLang="ko-KR" sz="28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8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매력</a:t>
            </a:r>
            <a:r>
              <a:rPr lang="en-US" altLang="ko-KR" sz="28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2800" dirty="0">
                <a:solidFill>
                  <a:srgbClr val="376092"/>
                </a:solidFill>
                <a:latin typeface="HY견고딕" pitchFamily="18" charset="-127"/>
                <a:ea typeface="HY견고딕" pitchFamily="18" charset="-127"/>
              </a:rPr>
              <a:t>읽기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8134350" cy="4327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100000"/>
              </a:lnSpc>
              <a:buFont typeface="Calibri" pitchFamily="34" charset="0"/>
              <a:buAutoNum type="arabicParenR"/>
            </a:pP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당신이 발견한 가장 중요한 인간관계 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원리 </a:t>
            </a:r>
            <a:r>
              <a:rPr lang="en-US" altLang="ko-KR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가지를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적어 보십시오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>
              <a:lnSpc>
                <a:spcPct val="100000"/>
              </a:lnSpc>
              <a:buFont typeface="Calibri" pitchFamily="34" charset="0"/>
              <a:buAutoNum type="arabicParenR"/>
            </a:pPr>
            <a:endParaRPr lang="en-US" altLang="ko-KR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lnSpc>
                <a:spcPct val="100000"/>
              </a:lnSpc>
              <a:buFont typeface="Calibri" pitchFamily="34" charset="0"/>
              <a:buAutoNum type="arabicParenR"/>
            </a:pP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부록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8-1&gt; </a:t>
            </a:r>
            <a:r>
              <a:rPr lang="en-US" altLang="ko-KR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매력</a:t>
            </a:r>
            <a:r>
              <a:rPr lang="en-US" altLang="ko-KR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”(33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문제</a:t>
            </a:r>
            <a:r>
              <a:rPr lang="en-US" altLang="ko-KR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테스트를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하십시오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lnSpc>
                <a:spcPct val="100000"/>
              </a:lnSpc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2-3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개를 강한 점과 개발 점을 아래에 적어 보십시오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전체를 정리한 내용을 쓰고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1-2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개의 개발 점에 대해 </a:t>
            </a:r>
            <a:endParaRPr lang="en-US" altLang="ko-KR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lnSpc>
                <a:spcPct val="100000"/>
              </a:lnSpc>
              <a:buFont typeface="Calibri" pitchFamily="34" charset="0"/>
              <a:buNone/>
            </a:pP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(1)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강점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2-3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개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</a:t>
            </a:r>
          </a:p>
          <a:p>
            <a:pPr marL="514350" indent="-514350">
              <a:lnSpc>
                <a:spcPct val="100000"/>
              </a:lnSpc>
              <a:buFont typeface="Calibri" pitchFamily="34" charset="0"/>
              <a:buNone/>
            </a:pP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(2)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개발 점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2-3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개 쓰기</a:t>
            </a:r>
            <a:endParaRPr lang="en-US" altLang="ko-KR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lnSpc>
                <a:spcPct val="100000"/>
              </a:lnSpc>
              <a:buFont typeface="Calibri" pitchFamily="34" charset="0"/>
              <a:buNone/>
            </a:pP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(3)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장점과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개발 점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정리하기</a:t>
            </a:r>
            <a:endParaRPr lang="en-US" altLang="ko-KR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lnSpc>
                <a:spcPct val="100000"/>
              </a:lnSpc>
              <a:buFont typeface="Calibri" pitchFamily="34" charset="0"/>
              <a:buNone/>
            </a:pP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(4)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실행계획을 세워 보십시오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.(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실행계획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3568" y="1196752"/>
            <a:ext cx="7848872" cy="5184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100000"/>
              </a:lnSpc>
              <a:buFont typeface="Calibri" pitchFamily="34" charset="0"/>
              <a:buNone/>
            </a:pP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7. &lt;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부록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8-2&gt;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신현민이 쓴 책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회사가 붙잡는 사람들의 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1%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비밀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을 읽고 소감 쓴 글을 읽어 보십시오</a:t>
            </a:r>
            <a:r>
              <a:rPr lang="en-US" altLang="ko-KR" sz="2400" dirty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.(</a:t>
            </a:r>
            <a:r>
              <a:rPr lang="ko-KR" altLang="en-US" sz="2400" dirty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시간이 있을 경우</a:t>
            </a:r>
            <a:r>
              <a:rPr lang="en-US" altLang="ko-KR" sz="2400" dirty="0">
                <a:solidFill>
                  <a:srgbClr val="0099FF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Calibri" pitchFamily="34" charset="0"/>
              <a:buNone/>
            </a:pP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그리고 회사에서나 교회에서 사람을 인선할 때에 당신만이 가져야 할 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중요한 원리를 </a:t>
            </a:r>
            <a:r>
              <a:rPr lang="en-US" altLang="ko-KR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가지 </a:t>
            </a:r>
            <a:r>
              <a:rPr lang="ko-KR" altLang="en-US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적어 보십시오</a:t>
            </a: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>
              <a:lnSpc>
                <a:spcPct val="100000"/>
              </a:lnSpc>
              <a:buFont typeface="Calibri" pitchFamily="34" charset="0"/>
              <a:buNone/>
            </a:pPr>
            <a:r>
              <a:rPr lang="en-US" altLang="ko-KR" sz="24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__(1)</a:t>
            </a:r>
            <a:r>
              <a:rPr lang="ko-KR" altLang="en-US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충성도</a:t>
            </a:r>
            <a:r>
              <a:rPr lang="en-US" altLang="ko-KR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_</a:t>
            </a:r>
            <a:endParaRPr lang="en-US" altLang="ko-KR" sz="2400" dirty="0">
              <a:solidFill>
                <a:srgbClr val="00B05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lnSpc>
                <a:spcPct val="100000"/>
              </a:lnSpc>
              <a:buFont typeface="Calibri" pitchFamily="34" charset="0"/>
              <a:buNone/>
            </a:pPr>
            <a:r>
              <a:rPr lang="en-US" altLang="ko-KR" sz="240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__(2)</a:t>
            </a:r>
            <a:r>
              <a:rPr lang="ko-KR" altLang="en-US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열정</a:t>
            </a:r>
            <a:r>
              <a:rPr lang="en-US" altLang="ko-KR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_______</a:t>
            </a:r>
            <a:endParaRPr lang="en-US" altLang="ko-KR" sz="2400" dirty="0">
              <a:solidFill>
                <a:srgbClr val="00B05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lnSpc>
                <a:spcPct val="100000"/>
              </a:lnSpc>
              <a:buFont typeface="Calibri" pitchFamily="34" charset="0"/>
              <a:buNone/>
            </a:pPr>
            <a:r>
              <a:rPr lang="en-US" altLang="ko-KR" sz="240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__(3)</a:t>
            </a:r>
            <a:r>
              <a:rPr lang="ko-KR" altLang="en-US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대화</a:t>
            </a:r>
            <a:r>
              <a:rPr lang="en-US" altLang="ko-KR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소통</a:t>
            </a:r>
            <a:r>
              <a:rPr lang="en-US" altLang="ko-KR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)__________</a:t>
            </a:r>
            <a:endParaRPr lang="en-US" altLang="ko-KR" sz="2400" dirty="0">
              <a:solidFill>
                <a:srgbClr val="00B05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lnSpc>
                <a:spcPct val="100000"/>
              </a:lnSpc>
              <a:buFont typeface="Calibri" pitchFamily="34" charset="0"/>
              <a:buNone/>
            </a:pPr>
            <a:endParaRPr lang="en-US" altLang="ko-KR" sz="28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260648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55577" y="1628800"/>
            <a:ext cx="8102674" cy="446402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514350" marR="0" lvl="0" indent="-514350" algn="l" defTabSz="914400" rtl="0" eaLnBrk="1" fontAlgn="base" latinLnBrk="1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당신은 인간관계의 성공이 곧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사역의 성공이라는 말을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어떻게 생각합니까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?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당신이 </a:t>
            </a:r>
            <a:r>
              <a:rPr lang="ko-KR" altLang="en-US" sz="2800" kern="0" dirty="0" smtClean="0">
                <a:solidFill>
                  <a:srgbClr val="17375E"/>
                </a:solidFill>
                <a:latin typeface="HY견고딕" pitchFamily="18" charset="-127"/>
                <a:ea typeface="HY견고딕" pitchFamily="18" charset="-127"/>
              </a:rPr>
              <a:t>사역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하면서 인간관계에 성공한 예를 들어 보십시오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또 반대로 실패한 예도 말해 보십시오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 결과는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?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또 어떤 교훈을 받았습니까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?</a:t>
            </a:r>
          </a:p>
          <a:p>
            <a:pPr marL="514350" marR="0" lvl="0" indent="-514350" algn="l" defTabSz="914400" rtl="0" eaLnBrk="1" fontAlgn="base" latinLnBrk="1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당신의 일상생활에서나 특히 </a:t>
            </a:r>
            <a:r>
              <a:rPr lang="ko-KR" altLang="en-US" sz="2800" kern="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사역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에서 남의 말을 경청하지 못하거나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감정을 지나치게 표현하거나 혹은 당사자와 직접 대화하지 않아서 어려움을 당한 적은 없는가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?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또 그 반대로 남의 말을 잘 경청해서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혹은 직접 대화를 함으로 성공한 적은 없는가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?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683568" y="1124744"/>
            <a:ext cx="7772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 실습활동 (</a:t>
            </a:r>
            <a:r>
              <a:rPr kumimoji="0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8-2)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886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2147372"/>
            <a:ext cx="8784976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제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7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강이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끝났습니다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.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교회 핵심 리더들을 중심으로 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 algn="ctr">
              <a:defRPr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평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  <a:cs typeface="Arial" charset="0"/>
              </a:rPr>
              <a:t>코칭이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 시작되기를 바랍니다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.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 algn="ctr">
              <a:defRPr/>
            </a:pPr>
            <a:r>
              <a:rPr lang="en-US" altLang="ko-KR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(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이 자료는 </a:t>
            </a:r>
            <a:r>
              <a:rPr lang="ko-KR" altLang="en-US" sz="2400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전략 연구소의 허락을 받지 않고 </a:t>
            </a:r>
            <a:endParaRPr lang="en-US" altLang="ko-KR" sz="2400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 algn="ctr">
              <a:defRPr/>
            </a:pPr>
            <a:r>
              <a:rPr lang="ko-KR" altLang="en-US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사용하는 것은 불법이기에 법적 책임을 질 수 있습니다</a:t>
            </a:r>
            <a:r>
              <a:rPr lang="en-US" altLang="ko-KR" sz="24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.)</a:t>
            </a:r>
            <a:endParaRPr lang="en-US" altLang="ko-KR" sz="3600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</p:txBody>
      </p:sp>
      <p:pic>
        <p:nvPicPr>
          <p:cNvPr id="5" name="그림 4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3240360" cy="691044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95536" y="5805264"/>
            <a:ext cx="4104456" cy="86409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www.igomt.com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Jamessok_4@hotmail.com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charset="-127"/>
              <a:cs typeface="+mn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11560" y="3784972"/>
            <a:ext cx="81438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3600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</a:t>
            </a:r>
            <a:r>
              <a:rPr lang="ko-KR" altLang="en-US" sz="36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전략 연구</a:t>
            </a:r>
            <a:r>
              <a:rPr lang="ko-KR" altLang="en-US" sz="36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소</a:t>
            </a:r>
            <a:r>
              <a:rPr lang="ko-KR" altLang="en-US" sz="36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  <a:r>
              <a:rPr lang="ko-KR" altLang="en-US" sz="36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제공</a:t>
            </a:r>
            <a:r>
              <a:rPr lang="ko-KR" altLang="en-US" sz="44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GO Thrive Coaching, </a:t>
            </a: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SBC</a:t>
            </a: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11417 S. Belmont Dr. Plainfield, IL 60585  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U.S.A</a:t>
            </a:r>
          </a:p>
          <a:p>
            <a:pPr algn="ctr">
              <a:defRPr/>
            </a:pPr>
            <a:r>
              <a:rPr lang="ko-KR" altLang="en-US" sz="20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전략 연구소 제공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: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정재홍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박상준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천성호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정재욱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</a:t>
            </a:r>
            <a:endParaRPr lang="en-US" altLang="ko-KR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(815) 254-7720 (Office),  (630) 452-5100(Cell)</a:t>
            </a:r>
          </a:p>
          <a:p>
            <a:pPr algn="ctr">
              <a:defRPr/>
            </a:pPr>
            <a:endParaRPr lang="ko-KR" altLang="en-US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black">
          <a:xfrm>
            <a:off x="533400" y="1268760"/>
            <a:ext cx="8359775" cy="511299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"유대인들에게는 내가 </a:t>
            </a:r>
            <a:r>
              <a:rPr kumimoji="0" lang="ko-KR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유대인과 같이 된 것은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 유대인들을 얻고자 함이요  율법 아래 있지 아니하나 </a:t>
            </a:r>
            <a:r>
              <a:rPr kumimoji="0" lang="ko-KR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율법 아래 있는 자같이 된 것은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 율법아래 있는 자들을 얻고자 함이요.율법 없는 자에게는 내가 하나님께는 율법 없는 자가 아니요 도리어 그리스도의 율법 아래 있는 자나 </a:t>
            </a:r>
            <a:r>
              <a:rPr kumimoji="0" lang="ko-KR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율법 없는 자와 같이 된 것은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 율법 없는 자들을 얻고자 함이라 약한 자들에게는 </a:t>
            </a:r>
            <a:r>
              <a:rPr kumimoji="0" lang="ko-KR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내가 약한  자같이 된 것은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 약한 자들을 얻고자 함이요 </a:t>
            </a:r>
            <a:r>
              <a:rPr kumimoji="0" lang="ko-KR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여러 사람에게 내가 여러 모양이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 된 것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(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그들과 동일성을 유지하고 그들의 입장에 서 봄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)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은 아무쪼록 몇몇 사람들을 구원코자 함이라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명조" charset="-127"/>
                <a:ea typeface="HY견고딕" pitchFamily="18" charset="-127"/>
                <a:cs typeface="+mj-cs"/>
              </a:rPr>
              <a:t>”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1FFEA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/>
            </a:r>
            <a:b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1FFEA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					(고전 9:20-23)</a:t>
            </a: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명조" charset="-127"/>
                <a:ea typeface="굴림" pitchFamily="50" charset="-127"/>
                <a:cs typeface="+mj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3600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979636"/>
            <a:ext cx="7488237" cy="8651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>1.</a:t>
            </a:r>
            <a:r>
              <a:rPr lang="ko-KR" altLang="en-US" sz="32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지역 주민의 인구</a:t>
            </a:r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에 관한 일</a:t>
            </a: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27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sz="27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당신이 사역하는 지역에 표시</a:t>
            </a:r>
            <a:r>
              <a:rPr lang="en-US" altLang="ko-KR" sz="27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7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화살</a:t>
            </a:r>
            <a:r>
              <a:rPr lang="en-US" altLang="ko-KR" sz="27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7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를 해보십시오</a:t>
            </a:r>
            <a:r>
              <a:rPr lang="en-US" altLang="ko-KR" sz="27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en-US" altLang="ko-KR" sz="32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32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</a:br>
            <a:endParaRPr lang="ko-KR" altLang="en-US" sz="3200" b="1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7624" y="1917402"/>
            <a:ext cx="7416800" cy="4679950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인구 밀집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(Density)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 정도는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 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낮음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약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)			   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높음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강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인구 변화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(Population Change)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는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	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감소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				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증가</a:t>
            </a: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인구 연령 분포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(Dynamic level)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는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 	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젊은 층</a:t>
            </a:r>
            <a:r>
              <a:rPr lang="en-US" altLang="ko-KR" sz="2600" smtClean="0">
                <a:latin typeface="HY견고딕" pitchFamily="18" charset="-127"/>
                <a:ea typeface="HY견고딕" pitchFamily="18" charset="-127"/>
              </a:rPr>
              <a:t>				</a:t>
            </a:r>
            <a:r>
              <a:rPr lang="ko-KR" altLang="en-US" sz="2600" smtClean="0">
                <a:latin typeface="HY견고딕" pitchFamily="18" charset="-127"/>
                <a:ea typeface="HY견고딕" pitchFamily="18" charset="-127"/>
              </a:rPr>
              <a:t>노인층</a:t>
            </a: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00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ko-KR" altLang="en-US" sz="2600" smtClean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2857500" y="2347913"/>
            <a:ext cx="4071938" cy="1587"/>
          </a:xfrm>
          <a:prstGeom prst="straightConnector1">
            <a:avLst/>
          </a:prstGeom>
          <a:ln w="889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2857500" y="3932238"/>
            <a:ext cx="4071938" cy="1587"/>
          </a:xfrm>
          <a:prstGeom prst="straightConnector1">
            <a:avLst/>
          </a:prstGeom>
          <a:ln w="889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2857500" y="5588000"/>
            <a:ext cx="4071938" cy="1588"/>
          </a:xfrm>
          <a:prstGeom prst="straightConnector1">
            <a:avLst/>
          </a:prstGeom>
          <a:ln w="88900">
            <a:solidFill>
              <a:srgbClr val="008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아래쪽 화살표 13"/>
          <p:cNvSpPr/>
          <p:nvPr/>
        </p:nvSpPr>
        <p:spPr>
          <a:xfrm>
            <a:off x="5929313" y="1849438"/>
            <a:ext cx="412750" cy="500062"/>
          </a:xfrm>
          <a:prstGeom prst="down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5857875" y="3433763"/>
            <a:ext cx="412750" cy="5000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아래쪽 화살표 16"/>
          <p:cNvSpPr/>
          <p:nvPr/>
        </p:nvSpPr>
        <p:spPr>
          <a:xfrm>
            <a:off x="3214688" y="5089525"/>
            <a:ext cx="412750" cy="50006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5576" y="3600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340767"/>
            <a:ext cx="8496300" cy="5183857"/>
          </a:xfrm>
          <a:solidFill>
            <a:srgbClr val="FFFF00"/>
          </a:solidFill>
        </p:spPr>
        <p:txBody>
          <a:bodyPr/>
          <a:lstStyle/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2400" b="1" dirty="0" smtClean="0">
                <a:solidFill>
                  <a:schemeClr val="hlink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b="1" dirty="0" err="1" smtClean="0">
                <a:solidFill>
                  <a:schemeClr val="hlink"/>
                </a:solidFill>
                <a:latin typeface="HY견고딕" pitchFamily="18" charset="-127"/>
                <a:ea typeface="HY견고딕" pitchFamily="18" charset="-127"/>
              </a:rPr>
              <a:t>두번째</a:t>
            </a:r>
            <a:endParaRPr lang="en-US" altLang="ko-KR" sz="2400" b="1" dirty="0" smtClean="0">
              <a:solidFill>
                <a:schemeClr val="hlink"/>
              </a:solidFill>
              <a:latin typeface="HY견고딕" pitchFamily="18" charset="-127"/>
              <a:ea typeface="HY견고딕" pitchFamily="18" charset="-127"/>
            </a:endParaRPr>
          </a:p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en-US" altLang="ko-KR" sz="2400" b="1" dirty="0" smtClean="0">
                <a:solidFill>
                  <a:schemeClr val="hlink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지역의 주민들의 </a:t>
            </a:r>
            <a:r>
              <a:rPr lang="ko-KR" altLang="en-US" sz="24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관심을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살펴야 한다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기본적인 관심이 어디에 있는가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물질의 공급인가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?(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먹는 문제 급급함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가정 문제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부부생활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자녀문제 등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..)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인가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사회의 문제인가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혹은 영적인 문제에 있는가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1" dirty="0" smtClean="0">
              <a:latin typeface="HY견고딕" pitchFamily="18" charset="-127"/>
              <a:ea typeface="HY견고딕" pitchFamily="18" charset="-127"/>
            </a:endParaRPr>
          </a:p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그리고 지역 주민들은 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사회의 변화에 대해서는 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어느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 정도 민감한가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낮은가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중간인가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혹은 높은가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?(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대부분 농촌은 낮고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도시는 높음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).  </a:t>
            </a:r>
          </a:p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또 지역 주민들이 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어떤 종류의 스트레스를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많이 받고 있는가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그 스트레스는 어는 정도인가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낮은가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중간인가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아니면 높은가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에 대해서 등등을 파악하라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576" y="3600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980728"/>
            <a:ext cx="7488237" cy="558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>2.</a:t>
            </a:r>
            <a:r>
              <a:rPr lang="ko-KR" altLang="en-US" sz="32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지역 주민의 관심</a:t>
            </a:r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에 관한 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8888" y="1628477"/>
            <a:ext cx="7416800" cy="4968875"/>
          </a:xfrm>
          <a:solidFill>
            <a:srgbClr val="00B0F0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sz="2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기본적인 관심</a:t>
            </a:r>
            <a:r>
              <a:rPr lang="en-US" altLang="ko-KR" sz="2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(Concern)</a:t>
            </a:r>
            <a:r>
              <a:rPr lang="ko-KR" altLang="en-US" sz="2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lang="en-US" altLang="ko-KR" sz="2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어디에</a:t>
            </a:r>
            <a:r>
              <a:rPr lang="en-US" altLang="ko-KR" sz="2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	 </a:t>
            </a: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물질공급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가정문제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사회문제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	 </a:t>
            </a: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영적인 삶</a:t>
            </a:r>
            <a:endParaRPr lang="en-US" altLang="ko-KR" sz="20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Calibri" pitchFamily="34" charset="0"/>
              <a:buAutoNum type="arabicParenR"/>
            </a:pPr>
            <a:endParaRPr lang="en-US" altLang="ko-KR" sz="2600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sz="2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사회 변화에 대한 민감성</a:t>
            </a:r>
            <a:r>
              <a:rPr lang="en-US" altLang="ko-KR" sz="2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		</a:t>
            </a:r>
            <a:r>
              <a:rPr lang="ko-KR" altLang="en-US" sz="2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낮음</a:t>
            </a:r>
            <a:r>
              <a:rPr lang="en-US" altLang="ko-KR" sz="2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		</a:t>
            </a:r>
            <a:r>
              <a:rPr lang="ko-KR" altLang="en-US" sz="2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중간</a:t>
            </a:r>
            <a:r>
              <a:rPr lang="en-US" altLang="ko-KR" sz="2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		</a:t>
            </a:r>
            <a:r>
              <a:rPr lang="ko-KR" altLang="en-US" sz="2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높음</a:t>
            </a:r>
            <a:endParaRPr lang="en-US" altLang="ko-KR" sz="26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ko-KR" altLang="en-US" sz="2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스트레스를 받는 정도는</a:t>
            </a:r>
            <a:r>
              <a:rPr lang="en-US" altLang="ko-KR" sz="2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ko-KR" sz="2600" dirty="0" smtClean="0"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 	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낮음</a:t>
            </a:r>
            <a:r>
              <a:rPr lang="en-US" altLang="ko-KR" sz="2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		</a:t>
            </a:r>
            <a:r>
              <a:rPr lang="ko-KR" altLang="en-US" sz="2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중간</a:t>
            </a:r>
            <a:r>
              <a:rPr lang="en-US" altLang="ko-KR" sz="2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		</a:t>
            </a:r>
            <a:r>
              <a:rPr lang="ko-KR" altLang="en-US" sz="26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높음</a:t>
            </a:r>
            <a:endParaRPr lang="en-US" altLang="ko-KR" sz="26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742950" indent="-74295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sz="20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당신이 사는 지역은 어떤지 표시</a:t>
            </a:r>
            <a:r>
              <a:rPr lang="en-US" altLang="ko-KR" sz="20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화살</a:t>
            </a:r>
            <a:r>
              <a:rPr lang="en-US" altLang="ko-KR" sz="20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를 해 보십시오</a:t>
            </a:r>
            <a:r>
              <a:rPr lang="en-US" altLang="ko-KR" sz="20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		</a:t>
            </a:r>
            <a:endParaRPr lang="ko-KR" altLang="en-US" sz="2600" dirty="0" smtClean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2857500" y="2205038"/>
            <a:ext cx="4071938" cy="1587"/>
          </a:xfrm>
          <a:prstGeom prst="straightConnector1">
            <a:avLst/>
          </a:prstGeom>
          <a:ln w="889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2857500" y="3716338"/>
            <a:ext cx="4071938" cy="1587"/>
          </a:xfrm>
          <a:prstGeom prst="straightConnector1">
            <a:avLst/>
          </a:prstGeom>
          <a:ln w="889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2857500" y="5300663"/>
            <a:ext cx="4071938" cy="1587"/>
          </a:xfrm>
          <a:prstGeom prst="straightConnector1">
            <a:avLst/>
          </a:prstGeom>
          <a:ln w="88900">
            <a:solidFill>
              <a:srgbClr val="008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아래쪽 화살표 13"/>
          <p:cNvSpPr/>
          <p:nvPr/>
        </p:nvSpPr>
        <p:spPr>
          <a:xfrm>
            <a:off x="3708400" y="1773238"/>
            <a:ext cx="412750" cy="428625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5945188" y="3141663"/>
            <a:ext cx="412750" cy="500062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아래쪽 화살표 16"/>
          <p:cNvSpPr/>
          <p:nvPr/>
        </p:nvSpPr>
        <p:spPr>
          <a:xfrm>
            <a:off x="5873750" y="4797425"/>
            <a:ext cx="412750" cy="500063"/>
          </a:xfrm>
          <a:prstGeom prst="down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360040"/>
            <a:ext cx="8668072" cy="692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8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496300" cy="5039841"/>
          </a:xfrm>
          <a:solidFill>
            <a:srgbClr val="FFFF00"/>
          </a:solidFill>
        </p:spPr>
        <p:txBody>
          <a:bodyPr/>
          <a:lstStyle/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en-US" altLang="ko-KR" sz="2400" b="1" dirty="0" smtClean="0">
                <a:solidFill>
                  <a:schemeClr val="hlink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400" b="1" dirty="0" err="1" smtClean="0">
                <a:solidFill>
                  <a:schemeClr val="hlink"/>
                </a:solidFill>
                <a:latin typeface="HY견고딕" pitchFamily="18" charset="-127"/>
                <a:ea typeface="HY견고딕" pitchFamily="18" charset="-127"/>
              </a:rPr>
              <a:t>세번째</a:t>
            </a:r>
            <a:endParaRPr lang="en-US" altLang="ko-KR" sz="2400" b="1" dirty="0" smtClean="0">
              <a:solidFill>
                <a:schemeClr val="hlink"/>
              </a:solidFill>
              <a:latin typeface="HY견고딕" pitchFamily="18" charset="-127"/>
              <a:ea typeface="HY견고딕" pitchFamily="18" charset="-127"/>
            </a:endParaRPr>
          </a:p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en-US" altLang="ko-KR" sz="2400" b="1" dirty="0" smtClean="0">
                <a:solidFill>
                  <a:schemeClr val="hlink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지역의 주민들의 </a:t>
            </a:r>
            <a:r>
              <a:rPr lang="ko-KR" altLang="en-US" sz="2400" b="1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생활 상태는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어떤가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를 살펴야 한다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교육 정도는</a:t>
            </a:r>
            <a:r>
              <a:rPr lang="en-US" altLang="ko-KR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초등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중고등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대학 졸업인가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혹은 해외 갔다가 온 가족들이 많은 곳인가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(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서울 강남지역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대전 둔산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연구 단지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,….) </a:t>
            </a:r>
          </a:p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가족의 관계는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어떤가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매우 전통적인가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유교와 불교 문화가 아주 심한 곳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,..)?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그렇지 아니하면 매우 현대적인가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 </a:t>
            </a:r>
          </a:p>
          <a:p>
            <a:pPr marL="1143000" lvl="1" indent="-742950" eaLnBrk="1" hangingPunct="1">
              <a:lnSpc>
                <a:spcPct val="90000"/>
              </a:lnSpc>
              <a:buFont typeface="Calibri" pitchFamily="34" charset="0"/>
              <a:buNone/>
            </a:pP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그리고 지역 주민들의 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재정 수입 상태의 정도는</a:t>
            </a:r>
            <a:r>
              <a:rPr lang="en-US" altLang="ko-KR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 낮은가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?(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농촌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어촌 혹은 산촌 시골 마을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..). 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중간인가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혹은 높은가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?(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울산 현대 자동차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포항 제철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,..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강남 부유층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특수지역</a:t>
            </a:r>
            <a:r>
              <a:rPr lang="en-US" altLang="ko-KR" sz="2400" b="1" dirty="0" smtClean="0">
                <a:latin typeface="HY견고딕" pitchFamily="18" charset="-127"/>
                <a:ea typeface="HY견고딕" pitchFamily="18" charset="-127"/>
              </a:rPr>
              <a:t>…</a:t>
            </a:r>
            <a:r>
              <a:rPr lang="ko-KR" altLang="en-US" sz="2400" b="1" dirty="0" smtClean="0">
                <a:latin typeface="HY견고딕" pitchFamily="18" charset="-127"/>
                <a:ea typeface="HY견고딕" pitchFamily="18" charset="-127"/>
              </a:rPr>
              <a:t>등등</a:t>
            </a:r>
            <a:endParaRPr lang="en-US" altLang="ko-KR" sz="2400" b="1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576" y="360040"/>
            <a:ext cx="7056784" cy="692696"/>
          </a:xfrm>
          <a:prstGeom prst="rect">
            <a:avLst/>
          </a:prstGeom>
          <a:solidFill>
            <a:srgbClr val="FF00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과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주민이해와 인간관계</a:t>
            </a:r>
            <a:endParaRPr lang="en-US" altLang="ko-KR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autoUpdateAnimBg="0"/>
    </p:bldLst>
  </p:timing>
</p:sld>
</file>

<file path=ppt/theme/theme1.xml><?xml version="1.0" encoding="utf-8"?>
<a:theme xmlns:a="http://schemas.openxmlformats.org/drawingml/2006/main" name="017TGp_medical_green">
  <a:themeElements>
    <a:clrScheme name="017TGp_medical_green 3">
      <a:dk1>
        <a:srgbClr val="2B166E"/>
      </a:dk1>
      <a:lt1>
        <a:srgbClr val="FFFFFF"/>
      </a:lt1>
      <a:dk2>
        <a:srgbClr val="336699"/>
      </a:dk2>
      <a:lt2>
        <a:srgbClr val="DDDDDD"/>
      </a:lt2>
      <a:accent1>
        <a:srgbClr val="458F8F"/>
      </a:accent1>
      <a:accent2>
        <a:srgbClr val="47CB79"/>
      </a:accent2>
      <a:accent3>
        <a:srgbClr val="FFFFFF"/>
      </a:accent3>
      <a:accent4>
        <a:srgbClr val="23115D"/>
      </a:accent4>
      <a:accent5>
        <a:srgbClr val="B0C6C6"/>
      </a:accent5>
      <a:accent6>
        <a:srgbClr val="3FB86D"/>
      </a:accent6>
      <a:hlink>
        <a:srgbClr val="9999FF"/>
      </a:hlink>
      <a:folHlink>
        <a:srgbClr val="6C9BBE"/>
      </a:folHlink>
    </a:clrScheme>
    <a:fontScheme name="017TGp_medical_gre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7TGp_medical_gree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2">
        <a:dk1>
          <a:srgbClr val="006699"/>
        </a:dk1>
        <a:lt1>
          <a:srgbClr val="FFFFFF"/>
        </a:lt1>
        <a:dk2>
          <a:srgbClr val="000000"/>
        </a:dk2>
        <a:lt2>
          <a:srgbClr val="F7F4D5"/>
        </a:lt2>
        <a:accent1>
          <a:srgbClr val="5ECA94"/>
        </a:accent1>
        <a:accent2>
          <a:srgbClr val="C78DD7"/>
        </a:accent2>
        <a:accent3>
          <a:srgbClr val="FFFFFF"/>
        </a:accent3>
        <a:accent4>
          <a:srgbClr val="005682"/>
        </a:accent4>
        <a:accent5>
          <a:srgbClr val="B6E1C8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3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47CB79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3FB86D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017TGp_medical_green_v2</Template>
  <TotalTime>23780</TotalTime>
  <Words>2324</Words>
  <Application>Microsoft Office PowerPoint</Application>
  <PresentationFormat>화면 슬라이드 쇼(4:3)</PresentationFormat>
  <Paragraphs>420</Paragraphs>
  <Slides>48</Slides>
  <Notes>41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0" baseType="lpstr">
      <vt:lpstr>017TGp_medical_green</vt:lpstr>
      <vt:lpstr>Bitmap Image</vt:lpstr>
      <vt:lpstr>제7강 : 지역사회이해/인간관계</vt:lpstr>
      <vt:lpstr>PowerPoint 프레젠테이션</vt:lpstr>
      <vt:lpstr>PowerPoint 프레젠테이션</vt:lpstr>
      <vt:lpstr>PowerPoint 프레젠테이션</vt:lpstr>
      <vt:lpstr>PowerPoint 프레젠테이션</vt:lpstr>
      <vt:lpstr> 1. 지역 주민의 인구에 관한 일 * 당신이 사역하는 지역에 표시(화살)를 해보십시오. </vt:lpstr>
      <vt:lpstr>PowerPoint 프레젠테이션</vt:lpstr>
      <vt:lpstr>2. 지역 주민의 관심에 관한 일</vt:lpstr>
      <vt:lpstr>PowerPoint 프레젠테이션</vt:lpstr>
      <vt:lpstr>3. 지역 주민의 생활 상태에 관한 일</vt:lpstr>
      <vt:lpstr>PowerPoint 프레젠테이션</vt:lpstr>
      <vt:lpstr>4. 지역 주민의 믿음에 관한 일</vt:lpstr>
      <vt:lpstr>2. 지역 주민들의 필요를 채워 주라</vt:lpstr>
      <vt:lpstr>PowerPoint 프레젠테이션</vt:lpstr>
      <vt:lpstr>PowerPoint 프레젠테이션</vt:lpstr>
      <vt:lpstr>당신의 교회 주위 사람들의 상태는?</vt:lpstr>
      <vt:lpstr>3. 지역주민들의 상태를 어떻게 파악할까?</vt:lpstr>
      <vt:lpstr>PowerPoint 프레젠테이션</vt:lpstr>
      <vt:lpstr>1.인구분포 작성</vt:lpstr>
      <vt:lpstr>2.생활 스타일 알기</vt:lpstr>
      <vt:lpstr>3. 지역 유지들과의   ______  유지</vt:lpstr>
      <vt:lpstr>PowerPoint 프레젠테이션</vt:lpstr>
      <vt:lpstr>PowerPoint 프레젠테이션</vt:lpstr>
      <vt:lpstr> (6).지역 주민들의 영적 상태 파악</vt:lpstr>
      <vt:lpstr>7.지역 주민들의 장애 요소 파악</vt:lpstr>
      <vt:lpstr>8.지역 주민들의 필요 찾기</vt:lpstr>
      <vt:lpstr>9.지역 주민의 지형적 어려움</vt:lpstr>
      <vt:lpstr>PowerPoint 프레젠테이션</vt:lpstr>
      <vt:lpstr> 지역주민(예1)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1. 다양한 사람들과의 인간관계를 맺어라</vt:lpstr>
      <vt:lpstr>2. 성공적인 인간관계의 요소를 알라</vt:lpstr>
      <vt:lpstr>2. 인관 관계의 성공</vt:lpstr>
      <vt:lpstr>2. 인간 관계의 성공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당신의 목회를 그린오션으로 가게하라</dc:title>
  <dc:creator>Sang-Joon Park</dc:creator>
  <cp:lastModifiedBy>James Sok</cp:lastModifiedBy>
  <cp:revision>875</cp:revision>
  <dcterms:created xsi:type="dcterms:W3CDTF">2007-08-20T15:12:28Z</dcterms:created>
  <dcterms:modified xsi:type="dcterms:W3CDTF">2013-07-27T15:59:20Z</dcterms:modified>
</cp:coreProperties>
</file>