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2"/>
  </p:notesMasterIdLst>
  <p:handoutMasterIdLst>
    <p:handoutMasterId r:id="rId33"/>
  </p:handoutMasterIdLst>
  <p:sldIdLst>
    <p:sldId id="1441" r:id="rId2"/>
    <p:sldId id="1442" r:id="rId3"/>
    <p:sldId id="1443" r:id="rId4"/>
    <p:sldId id="1444" r:id="rId5"/>
    <p:sldId id="1470" r:id="rId6"/>
    <p:sldId id="1471" r:id="rId7"/>
    <p:sldId id="1446" r:id="rId8"/>
    <p:sldId id="1447" r:id="rId9"/>
    <p:sldId id="1448" r:id="rId10"/>
    <p:sldId id="1449" r:id="rId11"/>
    <p:sldId id="1450" r:id="rId12"/>
    <p:sldId id="1451" r:id="rId13"/>
    <p:sldId id="1472" r:id="rId14"/>
    <p:sldId id="1453" r:id="rId15"/>
    <p:sldId id="1454" r:id="rId16"/>
    <p:sldId id="1455" r:id="rId17"/>
    <p:sldId id="1456" r:id="rId18"/>
    <p:sldId id="1457" r:id="rId19"/>
    <p:sldId id="1458" r:id="rId20"/>
    <p:sldId id="1459" r:id="rId21"/>
    <p:sldId id="1460" r:id="rId22"/>
    <p:sldId id="1461" r:id="rId23"/>
    <p:sldId id="1462" r:id="rId24"/>
    <p:sldId id="1463" r:id="rId25"/>
    <p:sldId id="1464" r:id="rId26"/>
    <p:sldId id="1465" r:id="rId27"/>
    <p:sldId id="1466" r:id="rId28"/>
    <p:sldId id="1467" r:id="rId29"/>
    <p:sldId id="1468" r:id="rId30"/>
    <p:sldId id="1469" r:id="rId31"/>
  </p:sldIdLst>
  <p:sldSz cx="9144000" cy="6858000" type="screen4x3"/>
  <p:notesSz cx="7099300" cy="10234613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86041A"/>
    <a:srgbClr val="000000"/>
    <a:srgbClr val="008000"/>
    <a:srgbClr val="0A6E02"/>
    <a:srgbClr val="FF3300"/>
    <a:srgbClr val="0099FF"/>
    <a:srgbClr val="FFFF99"/>
    <a:srgbClr val="532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68" autoAdjust="0"/>
    <p:restoredTop sz="86413" autoAdjust="0"/>
  </p:normalViewPr>
  <p:slideViewPr>
    <p:cSldViewPr>
      <p:cViewPr>
        <p:scale>
          <a:sx n="71" d="100"/>
          <a:sy n="71" d="100"/>
        </p:scale>
        <p:origin x="-66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8" y="6945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3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687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EB119755-0C4A-4412-843D-47E79C6869FF}" type="datetimeFigureOut">
              <a:rPr lang="ko-KR" altLang="en-US"/>
              <a:pPr>
                <a:defRPr/>
              </a:pPr>
              <a:t>2013-09-20</a:t>
            </a:fld>
            <a:endParaRPr lang="en-US" altLang="ko-KR" dirty="0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B61873A2-DE9E-434D-8F22-10F19FC822B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8520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687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C5CCEF7-205D-492B-AD34-450C7C6A531D}" type="datetimeFigureOut">
              <a:rPr lang="ko-KR" altLang="en-US"/>
              <a:pPr>
                <a:defRPr/>
              </a:pPr>
              <a:t>2013-09-20</a:t>
            </a:fld>
            <a:endParaRPr lang="en-US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3" y="4862141"/>
            <a:ext cx="5678154" cy="4605227"/>
          </a:xfrm>
          <a:prstGeom prst="rect">
            <a:avLst/>
          </a:prstGeom>
        </p:spPr>
        <p:txBody>
          <a:bodyPr vert="horz" lIns="99038" tIns="49519" rIns="99038" bIns="495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687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8EF6473-B74A-4630-A715-DF92BCAFDD2E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08194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0687" y="9720787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6" tIns="49503" rIns="99006" bIns="49503" anchor="b"/>
          <a:lstStyle/>
          <a:p>
            <a:pPr algn="r"/>
            <a:fld id="{B9E352D2-634B-4DEC-B257-64A8D0D9F3DA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1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/>
              <a:pPr>
                <a:defRPr/>
              </a:pPr>
              <a:t>28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497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3" name="Picture 31" descr="m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07950" y="2792413"/>
            <a:ext cx="8970963" cy="1081087"/>
            <a:chOff x="-8" y="1752"/>
            <a:chExt cx="5772" cy="726"/>
          </a:xfrm>
        </p:grpSpPr>
        <p:sp>
          <p:nvSpPr>
            <p:cNvPr id="13345" name="Freeform 33"/>
            <p:cNvSpPr>
              <a:spLocks/>
            </p:cNvSpPr>
            <p:nvPr userDrawn="1"/>
          </p:nvSpPr>
          <p:spPr bwMode="white">
            <a:xfrm flipV="1">
              <a:off x="-4" y="2387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46" name="Freeform 34"/>
            <p:cNvSpPr>
              <a:spLocks/>
            </p:cNvSpPr>
            <p:nvPr userDrawn="1"/>
          </p:nvSpPr>
          <p:spPr bwMode="white">
            <a:xfrm>
              <a:off x="-8" y="1752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-11113" y="0"/>
            <a:ext cx="9155113" cy="6867525"/>
            <a:chOff x="0" y="0"/>
            <a:chExt cx="5760" cy="4326"/>
          </a:xfrm>
        </p:grpSpPr>
        <p:sp>
          <p:nvSpPr>
            <p:cNvPr id="13348" name="AutoShape 36"/>
            <p:cNvSpPr>
              <a:spLocks noChangeArrowheads="1"/>
            </p:cNvSpPr>
            <p:nvPr/>
          </p:nvSpPr>
          <p:spPr bwMode="white">
            <a:xfrm>
              <a:off x="27" y="24"/>
              <a:ext cx="5709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white">
            <a:xfrm>
              <a:off x="3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white">
            <a:xfrm rot="-5408600">
              <a:off x="-47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white">
            <a:xfrm>
              <a:off x="5520" y="3978"/>
              <a:ext cx="240" cy="34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164" y="196"/>
                </a:cxn>
                <a:cxn ang="0">
                  <a:pos x="84" y="282"/>
                </a:cxn>
                <a:cxn ang="0">
                  <a:pos x="0" y="342"/>
                </a:cxn>
                <a:cxn ang="0">
                  <a:pos x="246" y="348"/>
                </a:cxn>
              </a:cxnLst>
              <a:rect l="0" t="0" r="r" b="b"/>
              <a:pathLst>
                <a:path w="246" h="348">
                  <a:moveTo>
                    <a:pt x="246" y="0"/>
                  </a:moveTo>
                  <a:lnTo>
                    <a:pt x="164" y="196"/>
                  </a:lnTo>
                  <a:lnTo>
                    <a:pt x="84" y="282"/>
                  </a:lnTo>
                  <a:lnTo>
                    <a:pt x="0" y="342"/>
                  </a:lnTo>
                  <a:lnTo>
                    <a:pt x="246" y="34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white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80963" y="2913063"/>
            <a:ext cx="8986837" cy="846137"/>
          </a:xfr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6610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white">
          <a:xfrm>
            <a:off x="347663" y="295275"/>
            <a:ext cx="98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227013"/>
            <a:ext cx="2071687" cy="60975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227013"/>
            <a:ext cx="6067425" cy="60975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차트를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5" name="Picture 37" descr="m_10"/>
          <p:cNvPicPr>
            <a:picLocks noChangeAspect="1" noChangeArrowheads="1"/>
          </p:cNvPicPr>
          <p:nvPr/>
        </p:nvPicPr>
        <p:blipFill>
          <a:blip r:embed="rId15" cstate="print"/>
          <a:srcRect t="77292" b="8009"/>
          <a:stretch>
            <a:fillRect/>
          </a:stretch>
        </p:blipFill>
        <p:spPr bwMode="auto">
          <a:xfrm>
            <a:off x="0" y="0"/>
            <a:ext cx="9144000" cy="1008063"/>
          </a:xfrm>
          <a:prstGeom prst="rect">
            <a:avLst/>
          </a:prstGeom>
          <a:noFill/>
        </p:spPr>
      </p:pic>
      <p:sp>
        <p:nvSpPr>
          <p:cNvPr id="12326" name="Freeform 38"/>
          <p:cNvSpPr>
            <a:spLocks/>
          </p:cNvSpPr>
          <p:nvPr/>
        </p:nvSpPr>
        <p:spPr bwMode="white">
          <a:xfrm flipV="1">
            <a:off x="0" y="1030288"/>
            <a:ext cx="9156700" cy="144462"/>
          </a:xfrm>
          <a:custGeom>
            <a:avLst/>
            <a:gdLst/>
            <a:ahLst/>
            <a:cxnLst>
              <a:cxn ang="0">
                <a:pos x="4" y="365"/>
              </a:cxn>
              <a:cxn ang="0">
                <a:pos x="0" y="246"/>
              </a:cxn>
              <a:cxn ang="0">
                <a:pos x="1837" y="32"/>
              </a:cxn>
              <a:cxn ang="0">
                <a:pos x="3970" y="52"/>
              </a:cxn>
              <a:cxn ang="0">
                <a:pos x="5764" y="231"/>
              </a:cxn>
              <a:cxn ang="0">
                <a:pos x="5768" y="366"/>
              </a:cxn>
              <a:cxn ang="0">
                <a:pos x="4" y="365"/>
              </a:cxn>
            </a:cxnLst>
            <a:rect l="0" t="0" r="r" b="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51373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51373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395288" y="22701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50875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2013-09-20</a:t>
            </a:fld>
            <a:endParaRPr lang="en-US" altLang="ko-KR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50875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8" name="그림 7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9" name="그림 8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61988" y="2272804"/>
            <a:ext cx="8193087" cy="2862322"/>
          </a:xfrm>
          <a:prstGeom prst="rect">
            <a:avLst/>
          </a:prstGeom>
          <a:solidFill>
            <a:srgbClr val="FFC00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latinLnBrk="0">
              <a:defRPr/>
            </a:pPr>
            <a:r>
              <a:rPr lang="en-US" altLang="ko-KR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2013</a:t>
            </a:r>
            <a:r>
              <a:rPr lang="ko-KR" altLang="en-US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년</a:t>
            </a:r>
            <a:endParaRPr lang="en-US" altLang="ko-KR" sz="6000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r" latinLnBrk="0">
              <a:defRPr/>
            </a:pPr>
            <a:r>
              <a:rPr lang="ko-KR" altLang="en-US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한국 대구 직할시 </a:t>
            </a:r>
            <a:r>
              <a:rPr lang="en-US" altLang="ko-KR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DS</a:t>
            </a:r>
            <a:r>
              <a:rPr lang="ko-KR" altLang="en-US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교회 </a:t>
            </a:r>
            <a:endParaRPr lang="en-US" altLang="ko-KR" sz="6000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71563" y="576064"/>
            <a:ext cx="7100837" cy="1340768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36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/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실행전략 세우기 샘플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396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A.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2)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작성을 통해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영감있는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예배의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 점수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74.5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80(+5.5)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상승시킨다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71600" y="3068960"/>
            <a:ext cx="7416824" cy="283154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사랑방 시간에 예배 의식 설문지를 개별 작성하게 하고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모범 설문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 선발하여 포상하고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발표하게 한다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예배의식 설문내용 검토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,30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배포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 선발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통보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최종점검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14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 발표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월별로 첫 주에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명씩 순차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간증 발표 주일 해당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주보 게재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</a:p>
          <a:p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매거진 활용 홍보함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883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A.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예배의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평균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출석 인원을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545(1-3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 평균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(+55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상승시킨다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2852936"/>
            <a:ext cx="7272808" cy="34163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OOO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카드를 활용하여 마을 장 사역 역량을 확대함</a:t>
            </a:r>
            <a:endParaRPr lang="ko-KR" altLang="en-US" sz="24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 이상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단기 및 </a:t>
            </a:r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장기 결석자</a:t>
            </a:r>
            <a:r>
              <a:rPr lang="en-US" altLang="ko-KR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특별관리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전략회의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을 장단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:5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주일 저녁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endParaRPr lang="ko-KR" altLang="en-US" sz="24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주일예배 결석자 주간 심방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100%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도전함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분위기 개선을 통해 이질감을 해소하고 예배참여 인원확대 모색함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./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다 함께 예배 활용 예배 참여율 극대화 전략회의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매월 마지막 토요일 진행상황 평가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전략회의</a:t>
            </a:r>
            <a:endParaRPr lang="en-US" altLang="ko-KR" sz="24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490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A.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4)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 시간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엄수율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현재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60%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80% (200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명으로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도전한다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2996952"/>
            <a:ext cx="6984776" cy="31085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예배시간 엄수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시작 전 출석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에 대한 현수막 및 배너 설치 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(5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중순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endParaRPr lang="ko-KR" altLang="en-US" sz="28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Time Keeper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를 세워 </a:t>
            </a:r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순서</a:t>
            </a:r>
            <a:r>
              <a:rPr lang="en-US" altLang="ko-KR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시간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점검</a:t>
            </a:r>
            <a:r>
              <a:rPr lang="en-US" altLang="ko-KR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진행 </a:t>
            </a:r>
            <a:endParaRPr lang="en-US" altLang="ko-KR" sz="28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주일예배 광고 시간에 </a:t>
            </a:r>
            <a:r>
              <a:rPr lang="ko-KR" altLang="en-US" sz="28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엄수율의</a:t>
            </a:r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변화를 알림</a:t>
            </a:r>
            <a:endParaRPr lang="ko-KR" altLang="en-US" sz="28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263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82856" y="1117204"/>
            <a:ext cx="8229600" cy="4772099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B.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1)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성경적 </a:t>
            </a:r>
            <a:r>
              <a:rPr lang="ko-KR" altLang="en-US" dirty="0" err="1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기도관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확립을 통해 누적기도 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만 시간에 도전하고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en-US" altLang="ko-KR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2)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월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회 기도응답 </a:t>
            </a:r>
            <a:r>
              <a:rPr lang="ko-KR" altLang="en-US" dirty="0" err="1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발표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시상함으로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열정적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영성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69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점에서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75(+6)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점으로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올린다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9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82856" y="1117204"/>
            <a:ext cx="8229600" cy="477209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B.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성경적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기도관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확립을 통해 누적기도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만 시간에 도전하고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2767568"/>
            <a:ext cx="7056784" cy="267765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전략팀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구성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(4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27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기도학교를 통해 성경적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기도관을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확립하고 기도의 중요성을 알림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(7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한달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주간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매주 수요일 저녁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8:00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에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기도 특강을 강사 세워 진행</a:t>
            </a:r>
            <a:endParaRPr lang="en-US" altLang="ko-KR" sz="24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금요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기도 폭풍 집회 참석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릴레이표를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만들어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전인원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한달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회 참석 도전함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723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6953" y="1116510"/>
            <a:ext cx="8229600" cy="5137044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성경적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기도관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확립을 통해 누적기도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만 시간에 도전하고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71600" y="2676396"/>
            <a:ext cx="7344816" cy="320087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누적 기도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만 시간 기준표를 마련하여 기도시간을 체크함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기도 십일조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: 1.5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 7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회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X150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=1,575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</a:t>
            </a:r>
            <a:endParaRPr lang="en-US" altLang="ko-KR" sz="2200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기도학교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: 2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 4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회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 60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=480 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</a:t>
            </a:r>
            <a:endParaRPr lang="en-US" altLang="ko-KR" sz="2200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기도폭풍집회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: 3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 22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회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(11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월말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)X120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=7,290 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</a:t>
            </a:r>
            <a:endParaRPr lang="en-US" altLang="ko-KR" sz="2200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매</a:t>
            </a:r>
            <a:r>
              <a:rPr lang="en-US" altLang="ko-KR" sz="22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주일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예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배 광고 시간에 누적기도시간 현황 자막으로 홍보</a:t>
            </a:r>
            <a:endParaRPr lang="en-US" altLang="ko-KR" sz="2200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각 기도회 별 누적 시간 체크 담당자 세워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진행현황평가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200" dirty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120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0701" y="1116237"/>
            <a:ext cx="8229600" cy="5280511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B.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회 기도응답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발표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시상함으로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열정적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영성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69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점에서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75(+6)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점으로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올린다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2894161"/>
            <a:ext cx="7056784" cy="384720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기도학교 과제로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제출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잘된 것은 예배시간에 나눔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모범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 선정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시상하고 매월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회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에배시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간증하게 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기도문을 이미지 파일로 만들어 공동체를 위한 기도에 모두가 동참함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기도문 확정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배포함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배포된 기도문을 가지고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PT(pray time)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를 만들어 정해진 시간에 단체 문자를 보내고 같은 시간에 기도하게 한다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.(7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월첫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-11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월말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매주 랜덤으로 문자 보냄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 페이퍼를 제작하여 응답 나눔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01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82856" y="1117204"/>
            <a:ext cx="8229600" cy="4772099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C.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7)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성경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읽기의 필요성에 대한 교육을 실시함으로 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월말 까지 누적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독에 도전하고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en-US" altLang="ko-KR" sz="2800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8) </a:t>
            </a:r>
            <a:r>
              <a:rPr lang="ko-KR" altLang="en-US" sz="2800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주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회에서 주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회로 올리고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en-US" altLang="ko-KR" sz="2800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성경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암송을 점진적으로 실시하여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월 말까지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명이 암송하도록 하여 </a:t>
            </a:r>
            <a:endParaRPr lang="en-US" altLang="ko-KR" sz="2800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10)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열정적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영성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68.9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점에서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75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점으로 올린다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8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56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82856" y="1117204"/>
            <a:ext cx="8229600" cy="477209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C.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 읽기의 필요성에 대한 교육을 실시함으로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월말 까지 누적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독에 도전하고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sz="28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2893000"/>
            <a:ext cx="7056784" cy="313932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저녁까지 팀을 구성하여 말씀 훈련 강화를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위하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집중 기간을 기획함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팀구성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이강도사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김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김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최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집중 기간 전략 회의를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000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가진다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성경읽기의 필요성에 대한 교육 실시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개인 성경읽기 설문지 준비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설문지 배표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데이터 분석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전략회의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성경읽기 필요성 교육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커리류럼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방법 결정 전략회의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0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0974" y="1116248"/>
            <a:ext cx="8229600" cy="5274236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C.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월말 까지 누적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독에 도전하고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sz="28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615421"/>
            <a:ext cx="7272808" cy="34778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독에 대한 구체적인 실행 지침을 세우고 집중 기간을 가지며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일정 양식지를 제작하여 매주 사랑방 별로 배포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체크하여 제출함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주보 간지 및 본당에 비치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한주간 읽은 장수 표시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독할 경우 주보 기재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상품 증정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2013-01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이용재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독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집중 기간 전략 회의를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000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일에 가져서 구체적인 전략을 보완한다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누적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독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프로잭트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진행 현황 평가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 회의를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000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일마다 가짐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418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</a:t>
            </a:r>
            <a:r>
              <a:rPr lang="ko-KR" altLang="en-US" sz="32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실행전략팀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선정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57200" y="1268413"/>
            <a:ext cx="8229600" cy="5056187"/>
          </a:xfrm>
          <a:solidFill>
            <a:srgbClr val="FFFF00"/>
          </a:solidFill>
        </p:spPr>
        <p:txBody>
          <a:bodyPr/>
          <a:lstStyle/>
          <a:p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전략팀장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목사</a:t>
            </a: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팀원들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강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목사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강도사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</a:p>
          <a:p>
            <a:pPr marL="0" indent="0"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안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전도사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최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간사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marL="0" indent="0">
              <a:buNone/>
            </a:pP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마을 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(A):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김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</a:t>
            </a:r>
          </a:p>
          <a:p>
            <a:pPr marL="0" indent="0">
              <a:buNone/>
            </a:pP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마을 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(B):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박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</a:p>
          <a:p>
            <a:pPr marL="0" indent="0">
              <a:buNone/>
            </a:pP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마을 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(C):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OO(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이상 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매월 마지막 주 화요일  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10:00-12:00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만남</a:t>
            </a:r>
            <a:endParaRPr lang="ko-KR" altLang="en-US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4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6679" y="1116498"/>
            <a:ext cx="8229600" cy="5143320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C.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8) </a:t>
            </a:r>
            <a:r>
              <a:rPr lang="ko-KR" altLang="en-US" sz="28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8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주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회에서 주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회로 올리고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sz="28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492896"/>
            <a:ext cx="7272808" cy="34778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생명의 삶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교재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u="sng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30%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이상 달성함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한달에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한번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 정도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나눔을 간지 작업해서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배부함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매월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첫주일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교역자들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한달에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한번 기재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생활화 강조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기재한 사람에게는 소정의 상품 제공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사랑방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나눔 시 가장이 선택하거나 자발적으로 참여할 수 있도록 할 것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한달에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한번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생활와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조사해서 주보에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%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로 성장률 표시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주째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지난달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30%,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이번 달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:40%</a:t>
            </a:r>
          </a:p>
        </p:txBody>
      </p:sp>
    </p:spTree>
    <p:extLst>
      <p:ext uri="{BB962C8B-B14F-4D97-AF65-F5344CB8AC3E}">
        <p14:creationId xmlns:p14="http://schemas.microsoft.com/office/powerpoint/2010/main" val="360212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7499" y="1116534"/>
            <a:ext cx="8229600" cy="5124492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C.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</a:t>
            </a:r>
            <a:r>
              <a:rPr lang="ko-KR" altLang="en-US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표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9) </a:t>
            </a:r>
            <a:r>
              <a:rPr lang="ko-KR" altLang="en-US" sz="28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 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암송을 점진적으로 실시하여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 말까지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명이 암송하도록 하여 </a:t>
            </a: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860481"/>
            <a:ext cx="7272808" cy="280076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네비게이트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암송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구절을 한 주에 두 구절씩 암송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개인 암송 생활 현주소 파악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설문지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사랑방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모임시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구절씩 서로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체킹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각 파트 마치면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구절씩 시험 실시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시험 예정일 설정함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말에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구절 시험 실시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고을 별로 시험지 색상을 다르게 하여 바꿔서 채점 하  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도록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함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539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6953" y="1116510"/>
            <a:ext cx="8229600" cy="5137044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C.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10) </a:t>
            </a:r>
            <a:r>
              <a:rPr lang="ko-KR" altLang="en-US" sz="28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열정적 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영성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68.9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점에서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75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점으로 올린다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8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665943"/>
            <a:ext cx="7272808" cy="313932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말씀 읽기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암송 등을 생활화 할 수 있도록 체크 및 평가함 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말씀 읽기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암송 등 설문조사 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실시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(6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배포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정리 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ooo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담당자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결과를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일에 지도부에게 공지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첫 주에 예배 시 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ppt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화면 공지함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암송과 성경읽기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큐티는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월부터 사랑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방별로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실시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경건훈련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체크지와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설문지 질문을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26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에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번 만남을 하면 완성시킴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288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D.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</a:p>
          <a:p>
            <a:pPr marL="0" indent="0">
              <a:buNone/>
            </a:pPr>
            <a:endParaRPr lang="en-US" altLang="ko-KR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11)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자연 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전도로 </a:t>
            </a:r>
            <a:r>
              <a:rPr lang="en-US" altLang="ko-KR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00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명 등록하여 </a:t>
            </a:r>
            <a:r>
              <a:rPr lang="en-US" altLang="ko-KR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0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명을 정착시키고 </a:t>
            </a:r>
            <a:endParaRPr lang="en-US" altLang="ko-KR" sz="3200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12)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새 생명 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축제 때 </a:t>
            </a:r>
            <a:r>
              <a:rPr lang="ko-KR" altLang="en-US" sz="32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태신자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1000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명을 작정하여 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300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명 이상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전도하고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명 이상을 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정착시켜 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명을 전도한다</a:t>
            </a:r>
            <a:r>
              <a:rPr lang="en-US" altLang="ko-KR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32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7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D.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11)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자연 전도로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등록하여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정착시키고 </a:t>
            </a: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2564904"/>
            <a:ext cx="7560840" cy="38164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 새 가족 정착현황 및 자료 정리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등록한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정착수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파악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등록하였지만 정착하지 못한 분들의 사유와 문제점 파악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파악한 자료를 토대로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새가족들의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정착 방안을 위한 전략 회의를 하고 해결책을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정리함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상반기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등록현황 및 정착 정리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월부터 등록한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새가족의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현황을 조사하고 지금까지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정착율을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데이화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상반기 등록자 중 장기 결석자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7,8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월에 실시함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49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D.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11)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자연 전도로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등록하여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정착시키고 </a:t>
            </a:r>
          </a:p>
          <a:p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2564904"/>
            <a:ext cx="7560840" cy="38164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새 생명 리더 역량 강화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 가족 섬김이 교육을 통해 새 가족 리더들의 역량을 강화함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주변의 대형교회들을 탐방하여 타 교회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청년부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시스템을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조사하고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그 보고서를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까지 작성 제출함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적용 방안을 브리핑함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외부 강사를 초빙해서 새 가족 섬김이 교육과 새 생명축제와 연관된 세미나를 엶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강사 선정기간은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7/31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까지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913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D.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축제 때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태신자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작정하여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이상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전도하고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이상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정착시켜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전도한다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3055019"/>
            <a:ext cx="7560840" cy="280076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 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축제를 상반기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(4/7-5/5,1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하반기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(9/1-11/3, 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회 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중에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 전략을 마무리하고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새생명축제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진행위원을 선출함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(8/3)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 진행위원 모임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(8/4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후 가짐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선포식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(9/1)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에 가짐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537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D.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12)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축제 때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태신자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작정하여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이상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전도하고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이상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정착시켜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전도한다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3156064"/>
            <a:ext cx="7560840" cy="212365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팀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축제에 연계되어 사역할 수 있도록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월까지 모든 사역을 정리함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평가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 회의가 있음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새생명축제를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했을 때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 등록에 대한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  전략 수립함 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431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1"/>
          <p:cNvSpPr txBox="1">
            <a:spLocks noChangeArrowheads="1"/>
          </p:cNvSpPr>
          <p:nvPr/>
        </p:nvSpPr>
        <p:spPr bwMode="gray">
          <a:xfrm>
            <a:off x="1524000" y="36576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4" name="Text Box 22"/>
          <p:cNvSpPr txBox="1">
            <a:spLocks noChangeArrowheads="1"/>
          </p:cNvSpPr>
          <p:nvPr/>
        </p:nvSpPr>
        <p:spPr bwMode="gray">
          <a:xfrm>
            <a:off x="4114800" y="21336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</a:t>
            </a:r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gray">
          <a:xfrm>
            <a:off x="7048500" y="24114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6" name="Text Box 24"/>
          <p:cNvSpPr txBox="1">
            <a:spLocks noChangeArrowheads="1"/>
          </p:cNvSpPr>
          <p:nvPr/>
        </p:nvSpPr>
        <p:spPr bwMode="gray">
          <a:xfrm>
            <a:off x="5257800" y="47244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7" name="Text Box 25"/>
          <p:cNvSpPr txBox="1">
            <a:spLocks noChangeArrowheads="1"/>
          </p:cNvSpPr>
          <p:nvPr/>
        </p:nvSpPr>
        <p:spPr bwMode="gray">
          <a:xfrm>
            <a:off x="2436813" y="5348288"/>
            <a:ext cx="687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pic>
        <p:nvPicPr>
          <p:cNvPr id="10248" name="그림 18" descr="로고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81660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5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258074"/>
              </p:ext>
            </p:extLst>
          </p:nvPr>
        </p:nvGraphicFramePr>
        <p:xfrm>
          <a:off x="251521" y="1124744"/>
          <a:ext cx="8663880" cy="4638347"/>
        </p:xfrm>
        <a:graphic>
          <a:graphicData uri="http://schemas.openxmlformats.org/drawingml/2006/table">
            <a:tbl>
              <a:tblPr/>
              <a:tblGrid>
                <a:gridCol w="2016223"/>
                <a:gridCol w="1656184"/>
                <a:gridCol w="1656184"/>
                <a:gridCol w="1728192"/>
                <a:gridCol w="1607097"/>
              </a:tblGrid>
              <a:tr h="500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상태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미래 목표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성취도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(%)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주일예배 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평균출석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544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600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(2)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주일예배 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평균헌금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800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만원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($8,000.00)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850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만원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($8,500.00)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만원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($)</a:t>
                      </a:r>
                      <a:endParaRPr lang="en-US" altLang="ko-KR" sz="1800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(3)</a:t>
                      </a:r>
                      <a:r>
                        <a:rPr lang="ko-KR" altLang="en-US" sz="1800" b="1" dirty="0" err="1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소그룹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개수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개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75 (+)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개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(4)</a:t>
                      </a:r>
                      <a:r>
                        <a:rPr lang="ko-KR" altLang="en-US" sz="1800" b="1" dirty="0" err="1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소그룹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en-US" altLang="ko-KR" sz="1800" b="1" dirty="0" smtClean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참석 인원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430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ko-KR" altLang="en-US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480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en-US" altLang="ko-KR" sz="1800" b="1" baseline="0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(5)</a:t>
                      </a:r>
                      <a:r>
                        <a:rPr lang="ko-KR" altLang="en-US" sz="1800" b="1" dirty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회원등록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숫자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1160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1300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(+140)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(6)</a:t>
                      </a:r>
                      <a:r>
                        <a:rPr lang="ko-KR" altLang="en-US" sz="1800" b="1" dirty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훈련참여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숫자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100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200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(+100)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(7)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교회 </a:t>
                      </a:r>
                      <a:r>
                        <a:rPr lang="ko-KR" altLang="en-US" sz="1800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리더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숫자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88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95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(+7)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3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전체 합계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 </a:t>
                      </a: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_______% 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 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gray">
          <a:xfrm>
            <a:off x="1826742" y="260648"/>
            <a:ext cx="5728642" cy="685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교회의 양적 목표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설정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(a)</a:t>
            </a:r>
            <a:endParaRPr lang="en-US" altLang="ko-KR" sz="2800" kern="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68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1"/>
          <p:cNvSpPr txBox="1">
            <a:spLocks noChangeArrowheads="1"/>
          </p:cNvSpPr>
          <p:nvPr/>
        </p:nvSpPr>
        <p:spPr bwMode="gray">
          <a:xfrm>
            <a:off x="1524000" y="36576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4" name="Text Box 22"/>
          <p:cNvSpPr txBox="1">
            <a:spLocks noChangeArrowheads="1"/>
          </p:cNvSpPr>
          <p:nvPr/>
        </p:nvSpPr>
        <p:spPr bwMode="gray">
          <a:xfrm>
            <a:off x="4114800" y="21336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</a:t>
            </a:r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gray">
          <a:xfrm>
            <a:off x="7048500" y="24114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6" name="Text Box 24"/>
          <p:cNvSpPr txBox="1">
            <a:spLocks noChangeArrowheads="1"/>
          </p:cNvSpPr>
          <p:nvPr/>
        </p:nvSpPr>
        <p:spPr bwMode="gray">
          <a:xfrm>
            <a:off x="5257800" y="47244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7" name="Text Box 25"/>
          <p:cNvSpPr txBox="1">
            <a:spLocks noChangeArrowheads="1"/>
          </p:cNvSpPr>
          <p:nvPr/>
        </p:nvSpPr>
        <p:spPr bwMode="gray">
          <a:xfrm>
            <a:off x="2436813" y="5348288"/>
            <a:ext cx="687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pic>
        <p:nvPicPr>
          <p:cNvPr id="10248" name="그림 18" descr="로고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81660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5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11494"/>
              </p:ext>
            </p:extLst>
          </p:nvPr>
        </p:nvGraphicFramePr>
        <p:xfrm>
          <a:off x="539552" y="1735104"/>
          <a:ext cx="8375848" cy="3093182"/>
        </p:xfrm>
        <a:graphic>
          <a:graphicData uri="http://schemas.openxmlformats.org/drawingml/2006/table">
            <a:tbl>
              <a:tblPr/>
              <a:tblGrid>
                <a:gridCol w="1944216"/>
                <a:gridCol w="1512168"/>
                <a:gridCol w="1584176"/>
                <a:gridCol w="1584176"/>
                <a:gridCol w="1751112"/>
              </a:tblGrid>
              <a:tr h="500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미래 목표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성취도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(%)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2922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수입의 십일조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</a:t>
                      </a:r>
                      <a:r>
                        <a:rPr lang="ko-KR" altLang="en-US" sz="1800" b="1" baseline="0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매주 평균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10.0  %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10.5%(+0.5)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(2)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기도 시간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하루 평균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15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(3)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신앙 </a:t>
                      </a:r>
                      <a:r>
                        <a:rPr lang="ko-KR" altLang="en-US" sz="1800" b="1" baseline="0" dirty="0" err="1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년수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20.63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년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18.00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년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(4)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불신자 친구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11.5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12.0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 </a:t>
                      </a:r>
                      <a:r>
                        <a:rPr lang="ko-KR" altLang="en-US" sz="1800" b="1" baseline="0" dirty="0" err="1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성취률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  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gray">
          <a:xfrm>
            <a:off x="1826742" y="836712"/>
            <a:ext cx="5728642" cy="685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ko-KR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5. 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교회의 양적</a:t>
            </a:r>
            <a:r>
              <a:rPr lang="en-US" altLang="ko-KR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설정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(b)</a:t>
            </a:r>
            <a:endParaRPr lang="en-US" altLang="ko-KR" sz="2800" kern="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4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비전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A)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812906" y="1640026"/>
            <a:ext cx="7876998" cy="4257409"/>
          </a:xfrm>
          <a:solidFill>
            <a:srgbClr val="FFFF00"/>
          </a:solidFill>
        </p:spPr>
        <p:txBody>
          <a:bodyPr/>
          <a:lstStyle/>
          <a:p>
            <a:r>
              <a:rPr lang="ko-KR" altLang="en-US" sz="36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세상에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빼앗겨 버린 하나님의 영광을 되찾아 드리자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사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42:8, 43:21).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비전선언문 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대 사역으로 훈련된 </a:t>
            </a:r>
            <a:r>
              <a:rPr lang="en-US" altLang="ko-KR" sz="360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318</a:t>
            </a:r>
            <a:r>
              <a:rPr lang="en-US" altLang="ko-KR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행복공동체 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</a:t>
            </a: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9:35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),(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창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14:13-16),(</a:t>
            </a:r>
            <a:r>
              <a:rPr lang="ko-KR" altLang="en-US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신</a:t>
            </a: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10:12ff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), (</a:t>
            </a:r>
            <a:r>
              <a:rPr lang="ko-KR" altLang="en-US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</a:t>
            </a: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4:23, 9:35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600" dirty="0"/>
              <a:t> </a:t>
            </a:r>
            <a:endParaRPr lang="ko-KR" altLang="en-US" sz="36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40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42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1"/>
          <p:cNvSpPr txBox="1">
            <a:spLocks noChangeArrowheads="1"/>
          </p:cNvSpPr>
          <p:nvPr/>
        </p:nvSpPr>
        <p:spPr bwMode="gray">
          <a:xfrm>
            <a:off x="1524000" y="36576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4" name="Text Box 22"/>
          <p:cNvSpPr txBox="1">
            <a:spLocks noChangeArrowheads="1"/>
          </p:cNvSpPr>
          <p:nvPr/>
        </p:nvSpPr>
        <p:spPr bwMode="gray">
          <a:xfrm>
            <a:off x="4114800" y="21336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</a:t>
            </a:r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gray">
          <a:xfrm>
            <a:off x="7048500" y="24114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6" name="Text Box 24"/>
          <p:cNvSpPr txBox="1">
            <a:spLocks noChangeArrowheads="1"/>
          </p:cNvSpPr>
          <p:nvPr/>
        </p:nvSpPr>
        <p:spPr bwMode="gray">
          <a:xfrm>
            <a:off x="5257800" y="47244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7" name="Text Box 25"/>
          <p:cNvSpPr txBox="1">
            <a:spLocks noChangeArrowheads="1"/>
          </p:cNvSpPr>
          <p:nvPr/>
        </p:nvSpPr>
        <p:spPr bwMode="gray">
          <a:xfrm>
            <a:off x="2436813" y="5348288"/>
            <a:ext cx="687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pic>
        <p:nvPicPr>
          <p:cNvPr id="10248" name="그림 18" descr="로고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81660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5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53652"/>
              </p:ext>
            </p:extLst>
          </p:nvPr>
        </p:nvGraphicFramePr>
        <p:xfrm>
          <a:off x="251521" y="1124744"/>
          <a:ext cx="8663880" cy="4146042"/>
        </p:xfrm>
        <a:graphic>
          <a:graphicData uri="http://schemas.openxmlformats.org/drawingml/2006/table">
            <a:tbl>
              <a:tblPr/>
              <a:tblGrid>
                <a:gridCol w="2016223"/>
                <a:gridCol w="1656184"/>
                <a:gridCol w="1656184"/>
                <a:gridCol w="1728192"/>
                <a:gridCol w="1607097"/>
              </a:tblGrid>
              <a:tr h="500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상태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미래 목표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성취도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(%)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교회 건강 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질적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평균치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65.3</a:t>
                      </a: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68.3(+3.0)</a:t>
                      </a: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(2)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교회 건강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최소치 </a:t>
                      </a:r>
                      <a:r>
                        <a:rPr lang="ko-KR" altLang="en-US" sz="18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질적수치</a:t>
                      </a:r>
                      <a:endParaRPr lang="ko-KR" alt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 그룹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59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 그룹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70(+11)</a:t>
                      </a: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(3)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영감 있는 예배</a:t>
                      </a:r>
                      <a:endParaRPr lang="en-US" altLang="ko-KR" sz="1800" b="1" dirty="0" smtClean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질적 평균치</a:t>
                      </a:r>
                      <a:endParaRPr lang="ko-KR" alt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75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80(+5)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(4)</a:t>
                      </a:r>
                      <a:r>
                        <a:rPr lang="ko-KR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예배의 시간 </a:t>
                      </a:r>
                      <a:endParaRPr lang="en-US" altLang="ko-KR" sz="18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 </a:t>
                      </a:r>
                      <a:r>
                        <a:rPr lang="ko-KR" altLang="en-US" sz="1800" b="1" dirty="0" err="1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엄수률</a:t>
                      </a:r>
                      <a:endParaRPr lang="en-US" altLang="ko-KR" sz="1800" b="1" dirty="0" smtClean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60%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(330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lang="ko-KR" altLang="en-US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80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%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(440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%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en-US" altLang="ko-KR" sz="1800" b="1" baseline="0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(5)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열정적 영성</a:t>
                      </a:r>
                      <a:endParaRPr lang="en-US" altLang="ko-KR" sz="1800" b="1" dirty="0" smtClean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질적 평균치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69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75(+6)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3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전체 합계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 </a:t>
                      </a: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_______% 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 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gray">
          <a:xfrm>
            <a:off x="1826742" y="260648"/>
            <a:ext cx="5728642" cy="685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교회의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질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적 목표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설정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(c)</a:t>
            </a:r>
            <a:endParaRPr lang="en-US" altLang="ko-KR" sz="2800" kern="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62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비전 선언</a:t>
            </a: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문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(B)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7387" y="1353471"/>
            <a:ext cx="8229600" cy="4822419"/>
          </a:xfrm>
          <a:solidFill>
            <a:srgbClr val="FFFF00"/>
          </a:solidFill>
        </p:spPr>
        <p:txBody>
          <a:bodyPr/>
          <a:lstStyle/>
          <a:p>
            <a:r>
              <a:rPr lang="en-US" altLang="ko-KR" sz="32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우리는 사람을 살리고 키우고 고치는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생명 공동체</a:t>
            </a:r>
            <a:r>
              <a:rPr lang="ko-KR" altLang="en-US" sz="32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입니다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마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4:23, 9:35). </a:t>
            </a:r>
            <a:endParaRPr lang="en-US" altLang="ko-KR" sz="32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32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sz="32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우리는 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318 </a:t>
            </a:r>
            <a:r>
              <a:rPr lang="ko-KR" altLang="en-US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시스템을 추구하는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행복 공동체</a:t>
            </a:r>
            <a:r>
              <a:rPr lang="ko-KR" altLang="en-US" sz="32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입니다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창 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14:13-1) </a:t>
            </a:r>
            <a:endParaRPr lang="ko-KR" altLang="en-US" sz="32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32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32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우리는 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대 사역으로 훈련된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사역 공동체</a:t>
            </a:r>
            <a:r>
              <a:rPr lang="ko-KR" altLang="en-US" sz="32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입니다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막</a:t>
            </a:r>
            <a:r>
              <a:rPr lang="en-US" altLang="ko-KR" sz="32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3:13-15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32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핵심가치 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57200" y="1257728"/>
            <a:ext cx="8229600" cy="505618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오도록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전도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선교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 </a:t>
            </a:r>
            <a:endParaRPr lang="en-US" altLang="ko-KR" sz="40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보도록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교제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 </a:t>
            </a:r>
            <a:endParaRPr lang="en-US" altLang="ko-KR" sz="40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배우도록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양육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교육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 </a:t>
            </a:r>
            <a:endParaRPr lang="en-US" altLang="ko-KR" sz="40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4) </a:t>
            </a:r>
            <a:r>
              <a:rPr lang="ko-KR" altLang="en-US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해보도록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훈련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 </a:t>
            </a:r>
            <a:endParaRPr lang="en-US" altLang="ko-KR" sz="40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5) </a:t>
            </a:r>
            <a:r>
              <a:rPr lang="ko-KR" altLang="en-US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맡도록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사역</a:t>
            </a:r>
            <a:r>
              <a:rPr lang="en-US" altLang="ko-KR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4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봉사</a:t>
            </a:r>
            <a:r>
              <a:rPr lang="en-US" altLang="ko-KR" sz="4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40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 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1)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성경적 예배 교육과 예배 </a:t>
            </a:r>
            <a:r>
              <a:rPr lang="ko-KR" altLang="en-US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통해 예배의미를 강화하여</a:t>
            </a:r>
            <a:r>
              <a:rPr lang="en-US" altLang="ko-KR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NO.45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의 수치를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포인트에서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70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포인트로 상승시킨다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 marL="0" indent="0">
              <a:buNone/>
            </a:pP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2)2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차 진단 시 영감 있는 </a:t>
            </a:r>
            <a:r>
              <a:rPr lang="ko-KR" altLang="en-US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예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배 수치를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74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80(+6)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으로 올리고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marL="0" indent="0">
              <a:buNone/>
            </a:pP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예배 평균 출석 </a:t>
            </a:r>
            <a:r>
              <a:rPr lang="ko-KR" altLang="en-US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인원을 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현재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545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명에서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600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명으로 상승시키고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b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4) 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예배 시간 </a:t>
            </a:r>
            <a:r>
              <a:rPr lang="ko-KR" altLang="en-US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엄수률을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60%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80%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로 올린다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A.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1)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성경적 예배 교육을 실시하여 예배 의미를 강화하여 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NO.45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의 수치를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제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진단에서 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49 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포인트에서 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진단에서 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70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포인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트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로 상승시킨다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32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작성을 통해 </a:t>
            </a:r>
            <a:r>
              <a:rPr lang="ko-KR" altLang="en-US" sz="32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영감있는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예배를 경험하게 한다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영감 있는 예배의 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 점수 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74.5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80(+5.5)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상승시킨다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A.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3)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예배의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평균 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출석 인원을 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545(1-3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 평균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600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(+55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상승시킨다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등락폭 </a:t>
            </a:r>
            <a:r>
              <a:rPr lang="en-US" altLang="ko-KR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30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내로 유지</a:t>
            </a:r>
            <a:r>
              <a:rPr lang="en-US" altLang="ko-KR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올리고</a:t>
            </a:r>
            <a:r>
              <a:rPr lang="en-US" altLang="ko-KR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endParaRPr lang="ko-KR" altLang="en-US" sz="32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4)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 시간 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엄수 음수율 </a:t>
            </a:r>
            <a:r>
              <a:rPr lang="en-US" altLang="ko-KR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80%(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현재 </a:t>
            </a:r>
            <a:r>
              <a:rPr lang="en-US" altLang="ko-KR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60%-200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</a:t>
            </a:r>
            <a:r>
              <a:rPr lang="en-US" altLang="ko-KR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명으로</a:t>
            </a:r>
            <a:r>
              <a:rPr lang="en-US" altLang="ko-KR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 </a:t>
            </a:r>
            <a:r>
              <a:rPr lang="ko-KR" altLang="en-US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도전한다</a:t>
            </a:r>
            <a:r>
              <a:rPr lang="en-US" altLang="ko-KR" sz="32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32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A.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성경적 예배 교육을 실시하여 예배 의미를 강화한다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.(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예배의 수치 중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NO.45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의 수치를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49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포인트에서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2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70%(+21)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로 상승하게 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3580561"/>
            <a:ext cx="6984776" cy="280076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27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저녁까지 팀 구성하여 예배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의미 강화를 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위한 집중 기간을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기획함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실태 파악 설문지를 마련하여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일에 사랑방 시간에 조사하고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이를 토대로 예배 의미 강화 프로그램을 도출함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성경적 예배 교육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커리큐럼을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선정하여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씩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차례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설교함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220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017TGp_medical_green">
  <a:themeElements>
    <a:clrScheme name="017TGp_medical_green 3">
      <a:dk1>
        <a:srgbClr val="2B166E"/>
      </a:dk1>
      <a:lt1>
        <a:srgbClr val="FFFFFF"/>
      </a:lt1>
      <a:dk2>
        <a:srgbClr val="336699"/>
      </a:dk2>
      <a:lt2>
        <a:srgbClr val="DDDDDD"/>
      </a:lt2>
      <a:accent1>
        <a:srgbClr val="458F8F"/>
      </a:accent1>
      <a:accent2>
        <a:srgbClr val="47CB79"/>
      </a:accent2>
      <a:accent3>
        <a:srgbClr val="FFFFFF"/>
      </a:accent3>
      <a:accent4>
        <a:srgbClr val="23115D"/>
      </a:accent4>
      <a:accent5>
        <a:srgbClr val="B0C6C6"/>
      </a:accent5>
      <a:accent6>
        <a:srgbClr val="3FB86D"/>
      </a:accent6>
      <a:hlink>
        <a:srgbClr val="9999FF"/>
      </a:hlink>
      <a:folHlink>
        <a:srgbClr val="6C9BBE"/>
      </a:folHlink>
    </a:clrScheme>
    <a:fontScheme name="017TGp_medical_gre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7TGp_medical_green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CA3C8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2">
        <a:dk1>
          <a:srgbClr val="006699"/>
        </a:dk1>
        <a:lt1>
          <a:srgbClr val="FFFFFF"/>
        </a:lt1>
        <a:dk2>
          <a:srgbClr val="000000"/>
        </a:dk2>
        <a:lt2>
          <a:srgbClr val="F7F4D5"/>
        </a:lt2>
        <a:accent1>
          <a:srgbClr val="5ECA94"/>
        </a:accent1>
        <a:accent2>
          <a:srgbClr val="C78DD7"/>
        </a:accent2>
        <a:accent3>
          <a:srgbClr val="FFFFFF"/>
        </a:accent3>
        <a:accent4>
          <a:srgbClr val="005682"/>
        </a:accent4>
        <a:accent5>
          <a:srgbClr val="B6E1C8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3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47CB79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3FB86D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017TGp_medical_green_v2</Template>
  <TotalTime>25463</TotalTime>
  <Words>2457</Words>
  <Application>Microsoft Office PowerPoint</Application>
  <PresentationFormat>화면 슬라이드 쇼(4:3)</PresentationFormat>
  <Paragraphs>350</Paragraphs>
  <Slides>30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017TGp_medical_green</vt:lpstr>
      <vt:lpstr>PowerPoint 프레젠테이션</vt:lpstr>
      <vt:lpstr>1. 교회 실행전략팀 선정</vt:lpstr>
      <vt:lpstr>2. 교회 비전(A)</vt:lpstr>
      <vt:lpstr>2. 비전 선언문(B) </vt:lpstr>
      <vt:lpstr>3. 교회 핵심가치 </vt:lpstr>
      <vt:lpstr>4. 교회 목표와 실행전략</vt:lpstr>
      <vt:lpstr>4. 교회 목표와 실행전략</vt:lpstr>
      <vt:lpstr>4. 교회 목표와 실행전략</vt:lpstr>
      <vt:lpstr>4. 교회 목표와 실행전략</vt:lpstr>
      <vt:lpstr>4. 교회 목표와 실행전략</vt:lpstr>
      <vt:lpstr>4. 교회 목표와 실행전략</vt:lpstr>
      <vt:lpstr>4. 교회 목표와 실행전략</vt:lpstr>
      <vt:lpstr>4. 교회 목표와 실행전략</vt:lpstr>
      <vt:lpstr>4. 교회 목표와 실행전략</vt:lpstr>
      <vt:lpstr>4. 교회 목표와 실행전략</vt:lpstr>
      <vt:lpstr>5. 교회 목표와 실행전략</vt:lpstr>
      <vt:lpstr>5. 교회 목표와 실행전략</vt:lpstr>
      <vt:lpstr>4. 교회 목표와 실행전략</vt:lpstr>
      <vt:lpstr>4. 교회 목표와 실행전략</vt:lpstr>
      <vt:lpstr>4. 교회 목표와 실행전략</vt:lpstr>
      <vt:lpstr>4. 교회 목표와 실행전략</vt:lpstr>
      <vt:lpstr>5. 교회 목표와 실행전략</vt:lpstr>
      <vt:lpstr>4. 교회 목표와 실행전략</vt:lpstr>
      <vt:lpstr>4. 교회 목표와 실행전략</vt:lpstr>
      <vt:lpstr>4. 교회 목표와 실행전략</vt:lpstr>
      <vt:lpstr>4. 교회 목표와 실행전략</vt:lpstr>
      <vt:lpstr>4. 교회 목표와 실행전략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당신의 목회를 그린오션으로 가게하라</dc:title>
  <dc:creator>Sang-Joon Park</dc:creator>
  <cp:lastModifiedBy>James Sok</cp:lastModifiedBy>
  <cp:revision>916</cp:revision>
  <dcterms:created xsi:type="dcterms:W3CDTF">2007-08-20T15:12:28Z</dcterms:created>
  <dcterms:modified xsi:type="dcterms:W3CDTF">2013-09-21T00:31:48Z</dcterms:modified>
</cp:coreProperties>
</file>